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lbert Sans" panose="020B0604020202020204" charset="0"/>
      <p:regular r:id="rId16"/>
      <p:bold r:id="rId17"/>
      <p:italic r:id="rId18"/>
      <p:boldItalic r:id="rId19"/>
    </p:embeddedFont>
    <p:embeddedFont>
      <p:font typeface="Anton" panose="020F0502020204030204" pitchFamily="2" charset="0"/>
      <p:regular r:id="rId20"/>
    </p:embeddedFont>
    <p:embeddedFont>
      <p:font typeface="Archivo SemiBold" panose="020B0604020202020204" charset="0"/>
      <p:regular r:id="rId21"/>
      <p:bold r:id="rId22"/>
      <p:italic r:id="rId23"/>
      <p:boldItalic r:id="rId24"/>
    </p:embeddedFont>
    <p:embeddedFont>
      <p:font typeface="Inter" panose="020B0604020202020204" charset="0"/>
      <p:regular r:id="rId25"/>
      <p:bold r:id="rId26"/>
      <p:italic r:id="rId27"/>
      <p:boldItalic r:id="rId28"/>
    </p:embeddedFont>
    <p:embeddedFont>
      <p:font typeface="Montserrat" panose="020F0502020204030204" pitchFamily="2" charset="0"/>
      <p:regular r:id="rId29"/>
      <p:bold r:id="rId30"/>
      <p:italic r:id="rId31"/>
      <p:boldItalic r:id="rId32"/>
    </p:embeddedFont>
    <p:embeddedFont>
      <p:font typeface="Montserrat Medium" panose="020F0502020204030204" pitchFamily="2" charset="0"/>
      <p:regular r:id="rId33"/>
      <p:bold r:id="rId34"/>
      <p:italic r:id="rId35"/>
      <p:boldItalic r:id="rId36"/>
    </p:embeddedFont>
    <p:embeddedFont>
      <p:font typeface="Nunito" panose="020F0502020204030204" pitchFamily="2"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Medium" panose="020F0502020204030204"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6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font" Target="fonts/font3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font" Target="fonts/font30.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font" Target="fonts/font3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font" Target="fonts/font31.fntdata"/><Relationship Id="rId20" Type="http://schemas.openxmlformats.org/officeDocument/2006/relationships/font" Target="fonts/font5.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b6c593c8f2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b6c593c8f2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b6dc65f97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b6dc65f97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b6c593c8f2_0_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b6c593c8f2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b6c593c8f2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b6c593c8f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b6c593c8f2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b6c593c8f2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b6c593c8f2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b6c593c8f2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05000"/>
              </a:lnSpc>
              <a:spcBef>
                <a:spcPts val="0"/>
              </a:spcBef>
              <a:spcAft>
                <a:spcPts val="0"/>
              </a:spcAft>
              <a:buClr>
                <a:srgbClr val="233A44"/>
              </a:buClr>
              <a:buSzPts val="1600"/>
              <a:buFont typeface="Calibri"/>
              <a:buChar char="●"/>
            </a:pPr>
            <a:r>
              <a:rPr lang="en" sz="1600" b="1">
                <a:solidFill>
                  <a:srgbClr val="233A44"/>
                </a:solidFill>
                <a:latin typeface="Calibri"/>
                <a:ea typeface="Calibri"/>
                <a:cs typeface="Calibri"/>
                <a:sym typeface="Calibri"/>
              </a:rPr>
              <a:t>Resources can be financial, material, human and institutional that are used to realise goals within the setting (Chukwbikem, 2013).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b6c593c8f2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b6c593c8f2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b6c593c8f2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b6c593c8f2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b6c593c8f2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b6c593c8f2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b6c593c8f2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b6c593c8f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b6c593c8f2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b6c593c8f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b6c593c8f2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b6c593c8f2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16/j.tate.2021.103428"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11708" y="1284050"/>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990"/>
              <a:buFont typeface="Arial"/>
              <a:buNone/>
            </a:pPr>
            <a:r>
              <a:rPr lang="en" sz="1879">
                <a:solidFill>
                  <a:srgbClr val="000000"/>
                </a:solidFill>
              </a:rPr>
              <a:t>It's a Small World:</a:t>
            </a:r>
            <a:endParaRPr sz="1879">
              <a:solidFill>
                <a:srgbClr val="000000"/>
              </a:solidFill>
            </a:endParaRPr>
          </a:p>
          <a:p>
            <a:pPr marL="0" lvl="0" indent="0" algn="ctr" rtl="0">
              <a:spcBef>
                <a:spcPts val="0"/>
              </a:spcBef>
              <a:spcAft>
                <a:spcPts val="0"/>
              </a:spcAft>
              <a:buSzPts val="990"/>
              <a:buNone/>
            </a:pPr>
            <a:r>
              <a:rPr lang="en" sz="1879">
                <a:solidFill>
                  <a:srgbClr val="000000"/>
                </a:solidFill>
              </a:rPr>
              <a:t>A Case Study into the Effectiveness of Resources on Practitioner Knowledge of English as an Additional Language (EAL) within Early Years Settings in City X</a:t>
            </a:r>
            <a:endParaRPr sz="4680">
              <a:solidFill>
                <a:srgbClr val="000000"/>
              </a:solidFill>
            </a:endParaRPr>
          </a:p>
        </p:txBody>
      </p:sp>
      <p:sp>
        <p:nvSpPr>
          <p:cNvPr id="129" name="Google Shape;129;p13"/>
          <p:cNvSpPr txBox="1">
            <a:spLocks noGrp="1"/>
          </p:cNvSpPr>
          <p:nvPr>
            <p:ph type="subTitle" idx="1"/>
          </p:nvPr>
        </p:nvSpPr>
        <p:spPr>
          <a:xfrm>
            <a:off x="429925" y="33366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900">
                <a:solidFill>
                  <a:srgbClr val="000000"/>
                </a:solidFill>
              </a:rPr>
              <a:t>Emily Quantrell</a:t>
            </a:r>
            <a:endParaRPr sz="1900">
              <a:solidFill>
                <a:srgbClr val="000000"/>
              </a:solidFill>
            </a:endParaRPr>
          </a:p>
          <a:p>
            <a:pPr marL="0" lvl="0" indent="0" algn="ctr" rtl="0">
              <a:spcBef>
                <a:spcPts val="0"/>
              </a:spcBef>
              <a:spcAft>
                <a:spcPts val="0"/>
              </a:spcAft>
              <a:buNone/>
            </a:pPr>
            <a:r>
              <a:rPr lang="en" sz="1900">
                <a:solidFill>
                  <a:srgbClr val="000000"/>
                </a:solidFill>
              </a:rPr>
              <a:t>ECSDN 9th Research Conference 2026</a:t>
            </a:r>
            <a:endParaRPr sz="19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Contributions </a:t>
            </a:r>
            <a:endParaRPr/>
          </a:p>
        </p:txBody>
      </p:sp>
      <p:sp>
        <p:nvSpPr>
          <p:cNvPr id="232" name="Google Shape;232;p22"/>
          <p:cNvSpPr txBox="1">
            <a:spLocks noGrp="1"/>
          </p:cNvSpPr>
          <p:nvPr>
            <p:ph type="body" idx="1"/>
          </p:nvPr>
        </p:nvSpPr>
        <p:spPr>
          <a:xfrm>
            <a:off x="819150" y="1611050"/>
            <a:ext cx="7505700" cy="28278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AutoNum type="arabicPeriod"/>
            </a:pPr>
            <a:r>
              <a:rPr lang="en" sz="1400"/>
              <a:t>The results of this research have contributed to an understanding that even experienced practitioners need to have their knowledge supported by specific resources when caring for EAL children.</a:t>
            </a:r>
            <a:endParaRPr sz="1400"/>
          </a:p>
          <a:p>
            <a:pPr marL="457200" lvl="0" indent="-317500" algn="l" rtl="0">
              <a:spcBef>
                <a:spcPts val="0"/>
              </a:spcBef>
              <a:spcAft>
                <a:spcPts val="0"/>
              </a:spcAft>
              <a:buSzPts val="1400"/>
              <a:buAutoNum type="arabicPeriod"/>
            </a:pPr>
            <a:r>
              <a:rPr lang="en" sz="1400"/>
              <a:t>Appreciate the differing level of effectiveness resources will have on each practitioners knowledge.</a:t>
            </a:r>
            <a:endParaRPr sz="1400"/>
          </a:p>
          <a:p>
            <a:pPr marL="457200" lvl="0" indent="-317500" algn="l" rtl="0">
              <a:spcBef>
                <a:spcPts val="0"/>
              </a:spcBef>
              <a:spcAft>
                <a:spcPts val="0"/>
              </a:spcAft>
              <a:buSzPts val="1400"/>
              <a:buAutoNum type="arabicPeriod"/>
            </a:pPr>
            <a:r>
              <a:rPr lang="en" sz="1400"/>
              <a:t>The importance of hearing the practitioners voices in practice</a:t>
            </a:r>
            <a:endParaRPr sz="1400"/>
          </a:p>
          <a:p>
            <a:pPr marL="457200" lvl="0" indent="-317500" algn="l" rtl="0">
              <a:spcBef>
                <a:spcPts val="0"/>
              </a:spcBef>
              <a:spcAft>
                <a:spcPts val="0"/>
              </a:spcAft>
              <a:buSzPts val="1400"/>
              <a:buAutoNum type="arabicPeriod"/>
            </a:pPr>
            <a:r>
              <a:rPr lang="en" sz="1400"/>
              <a:t>This research has contributed to previous studies around the implications of developmental misjudgements, as it complements academic understanding with first hand practitioner accounts of misjudgements seen in practice.</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Future Research and Practice</a:t>
            </a:r>
            <a:endParaRPr/>
          </a:p>
        </p:txBody>
      </p:sp>
      <p:sp>
        <p:nvSpPr>
          <p:cNvPr id="238" name="Google Shape;238;p23"/>
          <p:cNvSpPr txBox="1">
            <a:spLocks noGrp="1"/>
          </p:cNvSpPr>
          <p:nvPr>
            <p:ph type="body" idx="1"/>
          </p:nvPr>
        </p:nvSpPr>
        <p:spPr>
          <a:xfrm>
            <a:off x="745250" y="1769025"/>
            <a:ext cx="7505700" cy="2448000"/>
          </a:xfrm>
          <a:prstGeom prst="rect">
            <a:avLst/>
          </a:prstGeom>
        </p:spPr>
        <p:txBody>
          <a:bodyPr spcFirstLastPara="1" wrap="square" lIns="91425" tIns="91425" rIns="91425" bIns="91425" anchor="t" anchorCtr="0">
            <a:noAutofit/>
          </a:bodyPr>
          <a:lstStyle/>
          <a:p>
            <a:pPr marL="457200" lvl="0" indent="-305117" algn="l" rtl="0">
              <a:lnSpc>
                <a:spcPct val="95000"/>
              </a:lnSpc>
              <a:spcBef>
                <a:spcPts val="0"/>
              </a:spcBef>
              <a:spcAft>
                <a:spcPts val="0"/>
              </a:spcAft>
              <a:buSzPts val="1205"/>
              <a:buChar char="●"/>
            </a:pPr>
            <a:r>
              <a:rPr lang="en" sz="1205"/>
              <a:t>Practitioners should continue efforts to place EAL at the forefront of their practices to ensure their knowledge of the topic remains up to date.</a:t>
            </a:r>
            <a:endParaRPr sz="1205"/>
          </a:p>
          <a:p>
            <a:pPr marL="457200" lvl="0" indent="0" algn="l" rtl="0">
              <a:lnSpc>
                <a:spcPct val="95000"/>
              </a:lnSpc>
              <a:spcBef>
                <a:spcPts val="1200"/>
              </a:spcBef>
              <a:spcAft>
                <a:spcPts val="0"/>
              </a:spcAft>
              <a:buSzPts val="935"/>
              <a:buNone/>
            </a:pPr>
            <a:endParaRPr sz="1205"/>
          </a:p>
          <a:p>
            <a:pPr marL="457200" lvl="0" indent="-305117" algn="l" rtl="0">
              <a:lnSpc>
                <a:spcPct val="95000"/>
              </a:lnSpc>
              <a:spcBef>
                <a:spcPts val="1200"/>
              </a:spcBef>
              <a:spcAft>
                <a:spcPts val="0"/>
              </a:spcAft>
              <a:buSzPts val="1205"/>
              <a:buChar char="●"/>
            </a:pPr>
            <a:r>
              <a:rPr lang="en" sz="1205"/>
              <a:t>To build on the findings of this thesis, a nationwide study to assess the effectiveness of EAL resources on practitioner knowledge would help provide more general conclusions to the research question.</a:t>
            </a:r>
            <a:endParaRPr sz="1205"/>
          </a:p>
          <a:p>
            <a:pPr marL="457200" lvl="0" indent="0" algn="l" rtl="0">
              <a:lnSpc>
                <a:spcPct val="95000"/>
              </a:lnSpc>
              <a:spcBef>
                <a:spcPts val="1200"/>
              </a:spcBef>
              <a:spcAft>
                <a:spcPts val="0"/>
              </a:spcAft>
              <a:buSzPts val="935"/>
              <a:buNone/>
            </a:pPr>
            <a:endParaRPr sz="1205"/>
          </a:p>
          <a:p>
            <a:pPr marL="457200" lvl="0" indent="-305117" algn="l" rtl="0">
              <a:lnSpc>
                <a:spcPct val="95000"/>
              </a:lnSpc>
              <a:spcBef>
                <a:spcPts val="1200"/>
              </a:spcBef>
              <a:spcAft>
                <a:spcPts val="0"/>
              </a:spcAft>
              <a:buSzPts val="1205"/>
              <a:buChar char="●"/>
            </a:pPr>
            <a:r>
              <a:rPr lang="en" sz="1205"/>
              <a:t>Future research should focus on investigating the effectiveness of professional EAL training, with a prime focus on EAL training within early years qualifications to see if practitioners are supported around the topic from the beginning of their career.</a:t>
            </a:r>
            <a:endParaRPr sz="1205"/>
          </a:p>
          <a:p>
            <a:pPr marL="457200" lvl="0" indent="0" algn="l" rtl="0">
              <a:lnSpc>
                <a:spcPct val="95000"/>
              </a:lnSpc>
              <a:spcBef>
                <a:spcPts val="1200"/>
              </a:spcBef>
              <a:spcAft>
                <a:spcPts val="1200"/>
              </a:spcAft>
              <a:buSzPts val="935"/>
              <a:buNone/>
            </a:pPr>
            <a:endParaRPr sz="110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24"/>
          <p:cNvGrpSpPr/>
          <p:nvPr/>
        </p:nvGrpSpPr>
        <p:grpSpPr>
          <a:xfrm>
            <a:off x="797040" y="1516697"/>
            <a:ext cx="7237041" cy="2184014"/>
            <a:chOff x="3550473" y="2118513"/>
            <a:chExt cx="1327800" cy="385800"/>
          </a:xfrm>
        </p:grpSpPr>
        <p:sp>
          <p:nvSpPr>
            <p:cNvPr id="244" name="Google Shape;244;p24"/>
            <p:cNvSpPr/>
            <p:nvPr/>
          </p:nvSpPr>
          <p:spPr>
            <a:xfrm>
              <a:off x="3550473" y="2118513"/>
              <a:ext cx="1327800" cy="385800"/>
            </a:xfrm>
            <a:prstGeom prst="roundRect">
              <a:avLst>
                <a:gd name="adj" fmla="val 16667"/>
              </a:avLst>
            </a:prstGeom>
            <a:solidFill>
              <a:srgbClr val="98F0E1"/>
            </a:solidFill>
            <a:ln>
              <a:noFill/>
            </a:ln>
            <a:effectLst>
              <a:outerShdw dist="359807" dir="5400000" algn="bl" rotWithShape="0">
                <a:srgbClr val="6AC7B7">
                  <a:alpha val="90000"/>
                </a:srgbClr>
              </a:outerShdw>
            </a:effectLst>
          </p:spPr>
          <p:txBody>
            <a:bodyPr spcFirstLastPara="1" wrap="square" lIns="431700" tIns="431700" rIns="431700" bIns="431700" anchor="ctr" anchorCtr="0">
              <a:noAutofit/>
            </a:bodyPr>
            <a:lstStyle/>
            <a:p>
              <a:pPr marL="0" lvl="0" indent="0" algn="ctr" rtl="0">
                <a:spcBef>
                  <a:spcPts val="0"/>
                </a:spcBef>
                <a:spcAft>
                  <a:spcPts val="0"/>
                </a:spcAft>
                <a:buNone/>
              </a:pPr>
              <a:endParaRPr sz="6610">
                <a:latin typeface="Albert Sans"/>
                <a:ea typeface="Albert Sans"/>
                <a:cs typeface="Albert Sans"/>
                <a:sym typeface="Albert Sans"/>
              </a:endParaRPr>
            </a:p>
          </p:txBody>
        </p:sp>
        <p:sp>
          <p:nvSpPr>
            <p:cNvPr id="245" name="Google Shape;245;p24"/>
            <p:cNvSpPr txBox="1"/>
            <p:nvPr/>
          </p:nvSpPr>
          <p:spPr>
            <a:xfrm>
              <a:off x="3628111" y="2148482"/>
              <a:ext cx="1227000" cy="350100"/>
            </a:xfrm>
            <a:prstGeom prst="rect">
              <a:avLst/>
            </a:prstGeom>
            <a:noFill/>
            <a:ln>
              <a:noFill/>
            </a:ln>
          </p:spPr>
          <p:txBody>
            <a:bodyPr spcFirstLastPara="1" wrap="square" lIns="431700" tIns="431700" rIns="431700" bIns="431700" anchor="ctr" anchorCtr="0">
              <a:noAutofit/>
            </a:bodyPr>
            <a:lstStyle/>
            <a:p>
              <a:pPr marL="0" lvl="0" indent="0" algn="ctr" rtl="0">
                <a:lnSpc>
                  <a:spcPct val="50000"/>
                </a:lnSpc>
                <a:spcBef>
                  <a:spcPts val="0"/>
                </a:spcBef>
                <a:spcAft>
                  <a:spcPts val="0"/>
                </a:spcAft>
                <a:buSzPts val="1700"/>
                <a:buNone/>
              </a:pPr>
              <a:r>
                <a:rPr lang="en" sz="7318" b="1">
                  <a:solidFill>
                    <a:srgbClr val="E03399"/>
                  </a:solidFill>
                  <a:latin typeface="Albert Sans"/>
                  <a:ea typeface="Albert Sans"/>
                  <a:cs typeface="Albert Sans"/>
                  <a:sym typeface="Albert Sans"/>
                </a:rPr>
                <a:t>Questions</a:t>
              </a:r>
              <a:endParaRPr sz="7318" b="1">
                <a:solidFill>
                  <a:srgbClr val="E03399"/>
                </a:solidFill>
                <a:latin typeface="Albert Sans"/>
                <a:ea typeface="Albert Sans"/>
                <a:cs typeface="Albert Sans"/>
                <a:sym typeface="Albert Sans"/>
              </a:endParaRPr>
            </a:p>
          </p:txBody>
        </p:sp>
        <p:sp>
          <p:nvSpPr>
            <p:cNvPr id="246" name="Google Shape;246;p24"/>
            <p:cNvSpPr/>
            <p:nvPr/>
          </p:nvSpPr>
          <p:spPr>
            <a:xfrm>
              <a:off x="4695984" y="2187027"/>
              <a:ext cx="106502" cy="136690"/>
            </a:xfrm>
            <a:custGeom>
              <a:avLst/>
              <a:gdLst/>
              <a:ahLst/>
              <a:cxnLst/>
              <a:rect l="l" t="t" r="r" b="b"/>
              <a:pathLst>
                <a:path w="5165" h="6629" extrusionOk="0">
                  <a:moveTo>
                    <a:pt x="2615" y="1"/>
                  </a:moveTo>
                  <a:cubicBezTo>
                    <a:pt x="972" y="1"/>
                    <a:pt x="179" y="1473"/>
                    <a:pt x="9" y="2267"/>
                  </a:cubicBezTo>
                  <a:cubicBezTo>
                    <a:pt x="-47" y="2606"/>
                    <a:pt x="179" y="2890"/>
                    <a:pt x="462" y="2946"/>
                  </a:cubicBezTo>
                  <a:cubicBezTo>
                    <a:pt x="524" y="2967"/>
                    <a:pt x="583" y="2976"/>
                    <a:pt x="640" y="2976"/>
                  </a:cubicBezTo>
                  <a:cubicBezTo>
                    <a:pt x="899" y="2976"/>
                    <a:pt x="1106" y="2782"/>
                    <a:pt x="1199" y="2550"/>
                  </a:cubicBezTo>
                  <a:cubicBezTo>
                    <a:pt x="1199" y="2493"/>
                    <a:pt x="1482" y="1190"/>
                    <a:pt x="2615" y="1190"/>
                  </a:cubicBezTo>
                  <a:cubicBezTo>
                    <a:pt x="3975" y="1190"/>
                    <a:pt x="3975" y="2323"/>
                    <a:pt x="3975" y="2380"/>
                  </a:cubicBezTo>
                  <a:cubicBezTo>
                    <a:pt x="3975" y="3116"/>
                    <a:pt x="3635" y="3456"/>
                    <a:pt x="3182" y="3853"/>
                  </a:cubicBezTo>
                  <a:cubicBezTo>
                    <a:pt x="2672" y="4306"/>
                    <a:pt x="2049" y="4929"/>
                    <a:pt x="2049" y="6006"/>
                  </a:cubicBezTo>
                  <a:cubicBezTo>
                    <a:pt x="2049" y="6345"/>
                    <a:pt x="2275" y="6629"/>
                    <a:pt x="2615" y="6629"/>
                  </a:cubicBezTo>
                  <a:cubicBezTo>
                    <a:pt x="2955" y="6629"/>
                    <a:pt x="3238" y="6345"/>
                    <a:pt x="3238" y="6006"/>
                  </a:cubicBezTo>
                  <a:cubicBezTo>
                    <a:pt x="3238" y="5439"/>
                    <a:pt x="3465" y="5212"/>
                    <a:pt x="3975" y="4759"/>
                  </a:cubicBezTo>
                  <a:cubicBezTo>
                    <a:pt x="4485" y="4249"/>
                    <a:pt x="5164" y="3626"/>
                    <a:pt x="5164" y="2380"/>
                  </a:cubicBezTo>
                  <a:cubicBezTo>
                    <a:pt x="5164" y="1473"/>
                    <a:pt x="4485" y="1"/>
                    <a:pt x="2615" y="1"/>
                  </a:cubicBezTo>
                  <a:close/>
                </a:path>
              </a:pathLst>
            </a:custGeom>
            <a:solidFill>
              <a:srgbClr val="E03399"/>
            </a:solidFill>
            <a:ln w="44975" cap="flat" cmpd="sng">
              <a:solidFill>
                <a:srgbClr val="E03399"/>
              </a:solidFill>
              <a:prstDash val="solid"/>
              <a:round/>
              <a:headEnd type="none" w="sm" len="sm"/>
              <a:tailEnd type="none" w="sm" len="sm"/>
            </a:ln>
          </p:spPr>
          <p:txBody>
            <a:bodyPr spcFirstLastPara="1" wrap="square" lIns="431700" tIns="431700" rIns="431700" bIns="431700" anchor="ctr" anchorCtr="0">
              <a:noAutofit/>
            </a:bodyPr>
            <a:lstStyle/>
            <a:p>
              <a:pPr marL="0" lvl="0" indent="0" algn="l" rtl="0">
                <a:spcBef>
                  <a:spcPts val="0"/>
                </a:spcBef>
                <a:spcAft>
                  <a:spcPts val="0"/>
                </a:spcAft>
                <a:buNone/>
              </a:pPr>
              <a:endParaRPr sz="1805"/>
            </a:p>
          </p:txBody>
        </p:sp>
        <p:sp>
          <p:nvSpPr>
            <p:cNvPr id="247" name="Google Shape;247;p24"/>
            <p:cNvSpPr/>
            <p:nvPr/>
          </p:nvSpPr>
          <p:spPr>
            <a:xfrm>
              <a:off x="4736955" y="2372301"/>
              <a:ext cx="24558" cy="24538"/>
            </a:xfrm>
            <a:custGeom>
              <a:avLst/>
              <a:gdLst/>
              <a:ahLst/>
              <a:cxnLst/>
              <a:rect l="l" t="t" r="r" b="b"/>
              <a:pathLst>
                <a:path w="1191" h="1190" extrusionOk="0">
                  <a:moveTo>
                    <a:pt x="596" y="0"/>
                  </a:moveTo>
                  <a:cubicBezTo>
                    <a:pt x="440" y="0"/>
                    <a:pt x="284" y="57"/>
                    <a:pt x="171" y="170"/>
                  </a:cubicBezTo>
                  <a:cubicBezTo>
                    <a:pt x="114" y="227"/>
                    <a:pt x="114" y="283"/>
                    <a:pt x="58" y="397"/>
                  </a:cubicBezTo>
                  <a:cubicBezTo>
                    <a:pt x="1" y="453"/>
                    <a:pt x="1" y="510"/>
                    <a:pt x="1" y="623"/>
                  </a:cubicBezTo>
                  <a:cubicBezTo>
                    <a:pt x="1" y="680"/>
                    <a:pt x="1" y="737"/>
                    <a:pt x="58" y="850"/>
                  </a:cubicBezTo>
                  <a:cubicBezTo>
                    <a:pt x="114" y="907"/>
                    <a:pt x="114" y="963"/>
                    <a:pt x="171" y="1020"/>
                  </a:cubicBezTo>
                  <a:cubicBezTo>
                    <a:pt x="228" y="1077"/>
                    <a:pt x="284" y="1133"/>
                    <a:pt x="398" y="1133"/>
                  </a:cubicBezTo>
                  <a:cubicBezTo>
                    <a:pt x="454" y="1190"/>
                    <a:pt x="511" y="1190"/>
                    <a:pt x="624" y="1190"/>
                  </a:cubicBezTo>
                  <a:cubicBezTo>
                    <a:pt x="681" y="1190"/>
                    <a:pt x="737" y="1190"/>
                    <a:pt x="851" y="1133"/>
                  </a:cubicBezTo>
                  <a:cubicBezTo>
                    <a:pt x="907" y="1133"/>
                    <a:pt x="964" y="1077"/>
                    <a:pt x="1021" y="1020"/>
                  </a:cubicBezTo>
                  <a:cubicBezTo>
                    <a:pt x="1134" y="907"/>
                    <a:pt x="1191" y="737"/>
                    <a:pt x="1191" y="623"/>
                  </a:cubicBezTo>
                  <a:cubicBezTo>
                    <a:pt x="1191" y="510"/>
                    <a:pt x="1191" y="453"/>
                    <a:pt x="1134" y="397"/>
                  </a:cubicBezTo>
                  <a:cubicBezTo>
                    <a:pt x="1134" y="283"/>
                    <a:pt x="1077" y="227"/>
                    <a:pt x="1021" y="170"/>
                  </a:cubicBezTo>
                  <a:cubicBezTo>
                    <a:pt x="907" y="57"/>
                    <a:pt x="752" y="0"/>
                    <a:pt x="596" y="0"/>
                  </a:cubicBezTo>
                  <a:close/>
                </a:path>
              </a:pathLst>
            </a:custGeom>
            <a:solidFill>
              <a:srgbClr val="F037A5"/>
            </a:solidFill>
            <a:ln w="44975" cap="flat" cmpd="sng">
              <a:solidFill>
                <a:srgbClr val="F037A5"/>
              </a:solidFill>
              <a:prstDash val="solid"/>
              <a:round/>
              <a:headEnd type="none" w="sm" len="sm"/>
              <a:tailEnd type="none" w="sm" len="sm"/>
            </a:ln>
          </p:spPr>
          <p:txBody>
            <a:bodyPr spcFirstLastPara="1" wrap="square" lIns="431700" tIns="431700" rIns="431700" bIns="431700" anchor="ctr" anchorCtr="0">
              <a:noAutofit/>
            </a:bodyPr>
            <a:lstStyle/>
            <a:p>
              <a:pPr marL="0" lvl="0" indent="0" algn="l" rtl="0">
                <a:spcBef>
                  <a:spcPts val="0"/>
                </a:spcBef>
                <a:spcAft>
                  <a:spcPts val="0"/>
                </a:spcAft>
                <a:buNone/>
              </a:pPr>
              <a:endParaRPr sz="1805"/>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782200" y="3578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References</a:t>
            </a:r>
            <a:endParaRPr/>
          </a:p>
        </p:txBody>
      </p:sp>
      <p:sp>
        <p:nvSpPr>
          <p:cNvPr id="253" name="Google Shape;253;p25"/>
          <p:cNvSpPr txBox="1">
            <a:spLocks noGrp="1"/>
          </p:cNvSpPr>
          <p:nvPr>
            <p:ph type="body" idx="1"/>
          </p:nvPr>
        </p:nvSpPr>
        <p:spPr>
          <a:xfrm>
            <a:off x="819150" y="1352375"/>
            <a:ext cx="7505700" cy="3414300"/>
          </a:xfrm>
          <a:prstGeom prst="rect">
            <a:avLst/>
          </a:prstGeom>
        </p:spPr>
        <p:txBody>
          <a:bodyPr spcFirstLastPara="1" wrap="square" lIns="91425" tIns="91425" rIns="91425" bIns="91425" anchor="t" anchorCtr="0">
            <a:normAutofit fontScale="25000" lnSpcReduction="20000"/>
          </a:bodyPr>
          <a:lstStyle/>
          <a:p>
            <a:pPr marL="9144" marR="182880" lvl="0" indent="-9144" algn="l" rtl="0">
              <a:spcBef>
                <a:spcPts val="0"/>
              </a:spcBef>
              <a:spcAft>
                <a:spcPts val="0"/>
              </a:spcAft>
              <a:buNone/>
            </a:pPr>
            <a:r>
              <a:rPr lang="en" sz="3483">
                <a:solidFill>
                  <a:srgbClr val="010101"/>
                </a:solidFill>
              </a:rPr>
              <a:t>Chukwbikem, P. (2013) ‘Resources for Early Childhood Education (E.C.E)’, Mediterranean Journal of Social Sciences, 4(8), pp. 161-172. Available at: Doi:10.5901/mjss.2013.v4n8p161.</a:t>
            </a:r>
            <a:endParaRPr sz="3483">
              <a:solidFill>
                <a:srgbClr val="010101"/>
              </a:solidFill>
            </a:endParaRPr>
          </a:p>
          <a:p>
            <a:pPr marL="9144" marR="182880" lvl="0" indent="-9144" algn="l" rtl="0">
              <a:spcBef>
                <a:spcPts val="1200"/>
              </a:spcBef>
              <a:spcAft>
                <a:spcPts val="0"/>
              </a:spcAft>
              <a:buNone/>
            </a:pPr>
            <a:r>
              <a:rPr lang="en" sz="3483">
                <a:solidFill>
                  <a:srgbClr val="010101"/>
                </a:solidFill>
              </a:rPr>
              <a:t>Department for Education (2024) Percentage of pupils whose first language is known or believed to be other than English in England from 2015/16 to 2022/23. Available at: https://www.statista.com/statistics/330782/england-english-additional-language-primary-pupils/ (Accessed: 13 January 2026).</a:t>
            </a:r>
            <a:endParaRPr sz="3483">
              <a:solidFill>
                <a:srgbClr val="010101"/>
              </a:solidFill>
            </a:endParaRPr>
          </a:p>
          <a:p>
            <a:pPr marL="9144" marR="182880" lvl="0" indent="-9144" algn="l" rtl="0">
              <a:spcBef>
                <a:spcPts val="1200"/>
              </a:spcBef>
              <a:spcAft>
                <a:spcPts val="0"/>
              </a:spcAft>
              <a:buNone/>
            </a:pPr>
            <a:r>
              <a:rPr lang="en" sz="3483">
                <a:solidFill>
                  <a:srgbClr val="010101"/>
                </a:solidFill>
              </a:rPr>
              <a:t>Hammersley, M. (2013) What is qualitative research? London: Bloomsbury.</a:t>
            </a:r>
            <a:endParaRPr sz="3483">
              <a:solidFill>
                <a:srgbClr val="010101"/>
              </a:solidFill>
            </a:endParaRPr>
          </a:p>
          <a:p>
            <a:pPr marL="9144" marR="182880" lvl="0" indent="-9144" algn="l" rtl="0">
              <a:spcBef>
                <a:spcPts val="1200"/>
              </a:spcBef>
              <a:spcAft>
                <a:spcPts val="0"/>
              </a:spcAft>
              <a:buNone/>
            </a:pPr>
            <a:r>
              <a:rPr lang="en" sz="3483">
                <a:solidFill>
                  <a:srgbClr val="010101"/>
                </a:solidFill>
              </a:rPr>
              <a:t>Helmer, S. and Eddy, C. (2012) Look at me when I talk to you: EAL learners in non-EAL classrooms. 3rd ed. Ontario: Pippin.</a:t>
            </a:r>
            <a:endParaRPr sz="3483">
              <a:solidFill>
                <a:srgbClr val="010101"/>
              </a:solidFill>
            </a:endParaRPr>
          </a:p>
          <a:p>
            <a:pPr marL="9144" marR="182880" lvl="0" indent="-9144" algn="l" rtl="0">
              <a:spcBef>
                <a:spcPts val="1200"/>
              </a:spcBef>
              <a:spcAft>
                <a:spcPts val="0"/>
              </a:spcAft>
              <a:buNone/>
            </a:pPr>
            <a:r>
              <a:rPr lang="en" sz="3483">
                <a:solidFill>
                  <a:srgbClr val="010101"/>
                </a:solidFill>
              </a:rPr>
              <a:t>Kumar, R. (2019) Research Methodology, a step-by-step guide for beginners. 5th edn. London: Sage Publications.</a:t>
            </a:r>
            <a:endParaRPr sz="3483">
              <a:solidFill>
                <a:srgbClr val="010101"/>
              </a:solidFill>
            </a:endParaRPr>
          </a:p>
          <a:p>
            <a:pPr marL="9144" marR="182880" lvl="0" indent="-9144" algn="l" rtl="0">
              <a:spcBef>
                <a:spcPts val="1200"/>
              </a:spcBef>
              <a:spcAft>
                <a:spcPts val="0"/>
              </a:spcAft>
              <a:buNone/>
            </a:pPr>
            <a:r>
              <a:rPr lang="en" sz="3483">
                <a:solidFill>
                  <a:srgbClr val="010101"/>
                </a:solidFill>
              </a:rPr>
              <a:t>Lorenz, E., Krulatz, A. and Torgersen, E. (2021) ‘Embracing linguistic and cultural diversity in multilingual EAL classrooms: The impact of professional development on teacher beliefs and practice’, Teaching and Teacher Education, 105, pp.1–14. Available at: doi:</a:t>
            </a:r>
            <a:r>
              <a:rPr lang="en" sz="3483" u="sng">
                <a:solidFill>
                  <a:srgbClr val="010101"/>
                </a:solidFill>
                <a:hlinkClick r:id="rId3">
                  <a:extLst>
                    <a:ext uri="{A12FA001-AC4F-418D-AE19-62706E023703}">
                      <ahyp:hlinkClr xmlns:ahyp="http://schemas.microsoft.com/office/drawing/2018/hyperlinkcolor" val="tx"/>
                    </a:ext>
                  </a:extLst>
                </a:hlinkClick>
              </a:rPr>
              <a:t>https://doi.org/10.1016/j.tate.2021.103428</a:t>
            </a:r>
            <a:r>
              <a:rPr lang="en" sz="3483">
                <a:solidFill>
                  <a:srgbClr val="010101"/>
                </a:solidFill>
              </a:rPr>
              <a:t>.</a:t>
            </a:r>
            <a:endParaRPr sz="3483">
              <a:solidFill>
                <a:srgbClr val="010101"/>
              </a:solidFill>
            </a:endParaRPr>
          </a:p>
          <a:p>
            <a:pPr marL="9144" marR="182880" lvl="0" indent="-9144" algn="l" rtl="0">
              <a:spcBef>
                <a:spcPts val="1200"/>
              </a:spcBef>
              <a:spcAft>
                <a:spcPts val="0"/>
              </a:spcAft>
              <a:buNone/>
            </a:pPr>
            <a:r>
              <a:rPr lang="en" sz="3483">
                <a:solidFill>
                  <a:srgbClr val="010101"/>
                </a:solidFill>
              </a:rPr>
              <a:t>Oxley, E., Nash, H. and Weighall, A. (2022) Overcoming the barriers facing children with English as an additional language. A Delphi study of teacher practices and perceptions in England. Available at: DOI:10.31219/osf.io/kd3rs (Accessed: 13 January 2026).</a:t>
            </a:r>
            <a:endParaRPr sz="3483">
              <a:solidFill>
                <a:srgbClr val="010101"/>
              </a:solidFill>
            </a:endParaRPr>
          </a:p>
          <a:p>
            <a:pPr marL="9144" marR="182880" lvl="0" indent="-9144" algn="l" rtl="0">
              <a:spcBef>
                <a:spcPts val="1200"/>
              </a:spcBef>
              <a:spcAft>
                <a:spcPts val="0"/>
              </a:spcAft>
              <a:buNone/>
            </a:pPr>
            <a:r>
              <a:rPr lang="en" sz="3483">
                <a:solidFill>
                  <a:srgbClr val="010101"/>
                </a:solidFill>
              </a:rPr>
              <a:t>Sharples, R. (2019) ‘Mobile Learners and ‘English as an Additional Language’, in C. Hall and R. Wicaksono (eds.) Ontologies of English, Conceptualising the Language for Learning, Teaching, and Assessment. Cambridge: Cambridge University Press, pp. 315-334.</a:t>
            </a:r>
            <a:endParaRPr sz="3483">
              <a:solidFill>
                <a:srgbClr val="010101"/>
              </a:solidFill>
            </a:endParaRPr>
          </a:p>
          <a:p>
            <a:pPr marL="9144" marR="182880" lvl="0" indent="-9144" algn="l" rtl="0">
              <a:spcBef>
                <a:spcPts val="1200"/>
              </a:spcBef>
              <a:spcAft>
                <a:spcPts val="0"/>
              </a:spcAft>
              <a:buNone/>
            </a:pPr>
            <a:r>
              <a:rPr lang="en" sz="3483">
                <a:solidFill>
                  <a:srgbClr val="010101"/>
                </a:solidFill>
              </a:rPr>
              <a:t>Ukala, A. (2012) cited in Chukwbikem, P. (2013) ‘Resources for Early Childhood Education (E.C.E)’, Mediterranean Journal of Social Sciences, 4(8), pp. 161-172. Available at: doi:10.5901/mjss.2013.v4n8p161.</a:t>
            </a:r>
            <a:endParaRPr sz="3483">
              <a:solidFill>
                <a:srgbClr val="010101"/>
              </a:solidFill>
            </a:endParaRPr>
          </a:p>
          <a:p>
            <a:pPr marL="9144" marR="182880" lvl="0" indent="-9144" algn="l" rtl="0">
              <a:spcBef>
                <a:spcPts val="1200"/>
              </a:spcBef>
              <a:spcAft>
                <a:spcPts val="0"/>
              </a:spcAft>
              <a:buNone/>
            </a:pPr>
            <a:endParaRPr/>
          </a:p>
          <a:p>
            <a:pPr marL="9144" marR="182880" lvl="0" indent="-9144"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33414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Who Am I?</a:t>
            </a:r>
            <a:endParaRPr/>
          </a:p>
        </p:txBody>
      </p:sp>
      <p:sp>
        <p:nvSpPr>
          <p:cNvPr id="135" name="Google Shape;135;p14"/>
          <p:cNvSpPr txBox="1">
            <a:spLocks noGrp="1"/>
          </p:cNvSpPr>
          <p:nvPr>
            <p:ph type="body" idx="1"/>
          </p:nvPr>
        </p:nvSpPr>
        <p:spPr>
          <a:xfrm>
            <a:off x="878275" y="1633225"/>
            <a:ext cx="4656900" cy="1803300"/>
          </a:xfrm>
          <a:prstGeom prst="rect">
            <a:avLst/>
          </a:prstGeom>
        </p:spPr>
        <p:txBody>
          <a:bodyPr spcFirstLastPara="1" wrap="square" lIns="91425" tIns="91425" rIns="91425" bIns="91425" anchor="t" anchorCtr="0">
            <a:noAutofit/>
          </a:bodyPr>
          <a:lstStyle/>
          <a:p>
            <a:pPr marL="457200" lvl="0" indent="-317658" algn="l" rtl="0">
              <a:spcBef>
                <a:spcPts val="0"/>
              </a:spcBef>
              <a:spcAft>
                <a:spcPts val="0"/>
              </a:spcAft>
              <a:buSzPts val="1403"/>
              <a:buChar char="●"/>
            </a:pPr>
            <a:r>
              <a:rPr lang="en" sz="1402"/>
              <a:t>Recently graduated mature student from York St John University.</a:t>
            </a:r>
            <a:endParaRPr sz="1402"/>
          </a:p>
          <a:p>
            <a:pPr marL="457200" lvl="0" indent="-317658" algn="l" rtl="0">
              <a:spcBef>
                <a:spcPts val="0"/>
              </a:spcBef>
              <a:spcAft>
                <a:spcPts val="0"/>
              </a:spcAft>
              <a:buSzPts val="1403"/>
              <a:buChar char="●"/>
            </a:pPr>
            <a:r>
              <a:rPr lang="en" sz="1402"/>
              <a:t>Graduated with a 1st Class Hons in Early Years Education and Care (with Graduate Practitioner Competencies).</a:t>
            </a:r>
            <a:endParaRPr sz="1402"/>
          </a:p>
          <a:p>
            <a:pPr marL="457200" lvl="0" indent="-317658" algn="l" rtl="0">
              <a:spcBef>
                <a:spcPts val="0"/>
              </a:spcBef>
              <a:spcAft>
                <a:spcPts val="0"/>
              </a:spcAft>
              <a:buSzPts val="1403"/>
              <a:buChar char="●"/>
            </a:pPr>
            <a:r>
              <a:rPr lang="en" sz="1402"/>
              <a:t>Completed my early years experience working alongside nursery practitioners and childminders.</a:t>
            </a:r>
            <a:endParaRPr sz="1402"/>
          </a:p>
          <a:p>
            <a:pPr marL="457200" lvl="0" indent="-317658" algn="l" rtl="0">
              <a:spcBef>
                <a:spcPts val="0"/>
              </a:spcBef>
              <a:spcAft>
                <a:spcPts val="0"/>
              </a:spcAft>
              <a:buSzPts val="1403"/>
              <a:buChar char="●"/>
            </a:pPr>
            <a:r>
              <a:rPr lang="en" sz="1402"/>
              <a:t>My interest in EAL and bilingualism stemmed from my partner being Italian and who provided inspiration for my research.</a:t>
            </a:r>
            <a:endParaRPr sz="1402"/>
          </a:p>
        </p:txBody>
      </p:sp>
      <p:pic>
        <p:nvPicPr>
          <p:cNvPr id="136" name="Google Shape;136;p14" title="unnamed.jpg"/>
          <p:cNvPicPr preferRelativeResize="0"/>
          <p:nvPr/>
        </p:nvPicPr>
        <p:blipFill>
          <a:blip r:embed="rId3">
            <a:alphaModFix/>
          </a:blip>
          <a:stretch>
            <a:fillRect/>
          </a:stretch>
        </p:blipFill>
        <p:spPr>
          <a:xfrm>
            <a:off x="6045078" y="845600"/>
            <a:ext cx="2444525" cy="3664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78250" y="5973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Definitions</a:t>
            </a:r>
            <a:endParaRPr/>
          </a:p>
        </p:txBody>
      </p:sp>
      <p:sp>
        <p:nvSpPr>
          <p:cNvPr id="142" name="Google Shape;142;p15"/>
          <p:cNvSpPr txBox="1">
            <a:spLocks noGrp="1"/>
          </p:cNvSpPr>
          <p:nvPr>
            <p:ph type="body" idx="1"/>
          </p:nvPr>
        </p:nvSpPr>
        <p:spPr>
          <a:xfrm>
            <a:off x="878250" y="1835525"/>
            <a:ext cx="3686100" cy="2864700"/>
          </a:xfrm>
          <a:prstGeom prst="rect">
            <a:avLst/>
          </a:prstGeom>
        </p:spPr>
        <p:txBody>
          <a:bodyPr spcFirstLastPara="1" wrap="square" lIns="91425" tIns="91425" rIns="91425" bIns="91425" anchor="t" anchorCtr="0">
            <a:normAutofit lnSpcReduction="20000"/>
          </a:bodyPr>
          <a:lstStyle/>
          <a:p>
            <a:pPr marL="457200" lvl="0" indent="-330200" algn="l" rtl="0">
              <a:lnSpc>
                <a:spcPct val="105000"/>
              </a:lnSpc>
              <a:spcBef>
                <a:spcPts val="0"/>
              </a:spcBef>
              <a:spcAft>
                <a:spcPts val="0"/>
              </a:spcAft>
              <a:buSzPts val="1600"/>
              <a:buChar char="●"/>
            </a:pPr>
            <a:r>
              <a:rPr lang="en" sz="1600"/>
              <a:t>Resources can be an umbrella term that describes the ‘sum of everything that goes into the educational system’ (Ukala, 2012 cited in Chukwbikem, 2013 p.164).</a:t>
            </a:r>
            <a:endParaRPr sz="1600"/>
          </a:p>
          <a:p>
            <a:pPr marL="457200" lvl="0" indent="0" algn="l" rtl="0">
              <a:lnSpc>
                <a:spcPct val="105000"/>
              </a:lnSpc>
              <a:spcBef>
                <a:spcPts val="1200"/>
              </a:spcBef>
              <a:spcAft>
                <a:spcPts val="0"/>
              </a:spcAft>
              <a:buNone/>
            </a:pPr>
            <a:endParaRPr sz="1600"/>
          </a:p>
          <a:p>
            <a:pPr marL="457200" lvl="0" indent="-330200" algn="l" rtl="0">
              <a:lnSpc>
                <a:spcPct val="105000"/>
              </a:lnSpc>
              <a:spcBef>
                <a:spcPts val="1200"/>
              </a:spcBef>
              <a:spcAft>
                <a:spcPts val="0"/>
              </a:spcAft>
              <a:buSzPts val="1600"/>
              <a:buChar char="●"/>
            </a:pPr>
            <a:r>
              <a:rPr lang="en" sz="1600"/>
              <a:t>For this research, the term resources will be used to describe themes such as setting policies, training and everyday resources that are available to early years practitioners.</a:t>
            </a:r>
            <a:endParaRPr sz="1600"/>
          </a:p>
        </p:txBody>
      </p:sp>
      <p:sp>
        <p:nvSpPr>
          <p:cNvPr id="143" name="Google Shape;143;p15"/>
          <p:cNvSpPr txBox="1">
            <a:spLocks noGrp="1"/>
          </p:cNvSpPr>
          <p:nvPr>
            <p:ph type="body" idx="2"/>
          </p:nvPr>
        </p:nvSpPr>
        <p:spPr>
          <a:xfrm>
            <a:off x="4638750" y="1990725"/>
            <a:ext cx="3686100" cy="2448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1600" b="1">
              <a:solidFill>
                <a:srgbClr val="000000"/>
              </a:solidFill>
            </a:endParaRPr>
          </a:p>
          <a:p>
            <a:pPr marL="0" lvl="0" indent="0" algn="ctr" rtl="0">
              <a:lnSpc>
                <a:spcPct val="100000"/>
              </a:lnSpc>
              <a:spcBef>
                <a:spcPts val="0"/>
              </a:spcBef>
              <a:spcAft>
                <a:spcPts val="0"/>
              </a:spcAft>
              <a:buNone/>
            </a:pPr>
            <a:endParaRPr sz="1600" b="1">
              <a:solidFill>
                <a:srgbClr val="000000"/>
              </a:solidFill>
            </a:endParaRPr>
          </a:p>
          <a:p>
            <a:pPr marL="0" lvl="0" indent="0" algn="ctr" rtl="0">
              <a:lnSpc>
                <a:spcPct val="100000"/>
              </a:lnSpc>
              <a:spcBef>
                <a:spcPts val="0"/>
              </a:spcBef>
              <a:spcAft>
                <a:spcPts val="0"/>
              </a:spcAft>
              <a:buNone/>
            </a:pPr>
            <a:r>
              <a:rPr lang="en" sz="1600">
                <a:solidFill>
                  <a:srgbClr val="000000"/>
                </a:solidFill>
              </a:rPr>
              <a:t>The term English as an Additional Language references a group of young people who have a native language other than English (The Bell Foundation, 2024). </a:t>
            </a:r>
            <a:endParaRPr sz="1600">
              <a:solidFill>
                <a:srgbClr val="000000"/>
              </a:solidFill>
            </a:endParaRPr>
          </a:p>
          <a:p>
            <a:pPr marL="0" lvl="0" indent="0" algn="l" rtl="0">
              <a:spcBef>
                <a:spcPts val="0"/>
              </a:spcBef>
              <a:spcAft>
                <a:spcPts val="1200"/>
              </a:spcAft>
              <a:buNone/>
            </a:pPr>
            <a:endParaRPr sz="1600" b="1">
              <a:solidFill>
                <a:srgbClr val="000000"/>
              </a:solidFill>
            </a:endParaRPr>
          </a:p>
        </p:txBody>
      </p:sp>
      <p:sp>
        <p:nvSpPr>
          <p:cNvPr id="144" name="Google Shape;144;p15"/>
          <p:cNvSpPr txBox="1"/>
          <p:nvPr/>
        </p:nvSpPr>
        <p:spPr>
          <a:xfrm>
            <a:off x="1213800" y="1337625"/>
            <a:ext cx="28968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2"/>
                </a:solidFill>
                <a:latin typeface="Calibri"/>
                <a:ea typeface="Calibri"/>
                <a:cs typeface="Calibri"/>
                <a:sym typeface="Calibri"/>
              </a:rPr>
              <a:t>Resources</a:t>
            </a:r>
            <a:endParaRPr sz="2000" b="1">
              <a:solidFill>
                <a:schemeClr val="dk2"/>
              </a:solidFill>
              <a:latin typeface="Calibri"/>
              <a:ea typeface="Calibri"/>
              <a:cs typeface="Calibri"/>
              <a:sym typeface="Calibri"/>
            </a:endParaRPr>
          </a:p>
        </p:txBody>
      </p:sp>
      <p:sp>
        <p:nvSpPr>
          <p:cNvPr id="145" name="Google Shape;145;p15"/>
          <p:cNvSpPr txBox="1"/>
          <p:nvPr/>
        </p:nvSpPr>
        <p:spPr>
          <a:xfrm>
            <a:off x="5089000" y="1396625"/>
            <a:ext cx="2896800" cy="4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2"/>
                </a:solidFill>
                <a:latin typeface="Calibri"/>
                <a:ea typeface="Calibri"/>
                <a:cs typeface="Calibri"/>
                <a:sym typeface="Calibri"/>
              </a:rPr>
              <a:t>English as an Additional Language</a:t>
            </a:r>
            <a:endParaRPr sz="2000" b="1">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English as an Additional Language</a:t>
            </a:r>
            <a:endParaRPr/>
          </a:p>
        </p:txBody>
      </p:sp>
      <p:sp>
        <p:nvSpPr>
          <p:cNvPr id="151" name="Google Shape;151;p16"/>
          <p:cNvSpPr txBox="1">
            <a:spLocks noGrp="1"/>
          </p:cNvSpPr>
          <p:nvPr>
            <p:ph type="body" idx="1"/>
          </p:nvPr>
        </p:nvSpPr>
        <p:spPr>
          <a:xfrm>
            <a:off x="819150" y="1318225"/>
            <a:ext cx="7505700" cy="3101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a:p>
          <a:p>
            <a:pPr marL="457200" lvl="0" indent="-311150" algn="l" rtl="0">
              <a:spcBef>
                <a:spcPts val="1200"/>
              </a:spcBef>
              <a:spcAft>
                <a:spcPts val="0"/>
              </a:spcAft>
              <a:buSzPts val="1300"/>
              <a:buChar char="●"/>
            </a:pPr>
            <a:r>
              <a:rPr lang="en"/>
              <a:t>Over the past 20 years, there has been a sharp growth in culturally and linguistically diverse learners entering early years establishments in the United Kingdom (Lorenz, Krulatz and Torgersen, 2021; Sharples 2019). </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Recent studies have shown that in the 2023/24 academic year 20.8% of young children had English as an Additional Language (EAL) within educational settings in England (Department for Education, 2024).</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Unfortunately, even with the increasing number of languages entering the classroom, early years practitioners are not necessarily equipped to teach or converse with children from unfamiliar linguistic and cultural backgrounds (Helmer and Eddy, 2012).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Research Aims and Rationale</a:t>
            </a:r>
            <a:endParaRPr/>
          </a:p>
        </p:txBody>
      </p:sp>
      <p:sp>
        <p:nvSpPr>
          <p:cNvPr id="157" name="Google Shape;157;p17"/>
          <p:cNvSpPr txBox="1">
            <a:spLocks noGrp="1"/>
          </p:cNvSpPr>
          <p:nvPr>
            <p:ph type="body" idx="1"/>
          </p:nvPr>
        </p:nvSpPr>
        <p:spPr>
          <a:xfrm>
            <a:off x="819150" y="18002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The Aim- </a:t>
            </a:r>
            <a:r>
              <a:rPr lang="en"/>
              <a:t>  </a:t>
            </a:r>
            <a:r>
              <a:rPr lang="en" i="1"/>
              <a:t>To analyse what resources are available to EY practitioners in the geographical region of City X and how effective they are in supporting pedagogical development of EAL.</a:t>
            </a:r>
            <a:endParaRPr i="1"/>
          </a:p>
          <a:p>
            <a:pPr marL="0" lvl="0" indent="0" algn="l" rtl="0">
              <a:spcBef>
                <a:spcPts val="1200"/>
              </a:spcBef>
              <a:spcAft>
                <a:spcPts val="0"/>
              </a:spcAft>
              <a:buNone/>
            </a:pPr>
            <a:r>
              <a:rPr lang="en" b="1" u="sng"/>
              <a:t>The Question-</a:t>
            </a:r>
            <a:r>
              <a:rPr lang="en" b="1"/>
              <a:t>  </a:t>
            </a:r>
            <a:r>
              <a:rPr lang="en" i="1"/>
              <a:t>What resources are available for early years practitioners to develop their understanding of English as an Additional Language in City X and how effective are they on improving practitioner pedagogical knowledge?’</a:t>
            </a:r>
            <a:endParaRPr i="1"/>
          </a:p>
          <a:p>
            <a:pPr marL="0" lvl="0" indent="0" algn="l" rtl="0">
              <a:spcBef>
                <a:spcPts val="1200"/>
              </a:spcBef>
              <a:spcAft>
                <a:spcPts val="1200"/>
              </a:spcAft>
              <a:buNone/>
            </a:pPr>
            <a:r>
              <a:rPr lang="en" b="1" u="sng"/>
              <a:t>The Rationale-</a:t>
            </a:r>
            <a:r>
              <a:rPr lang="en"/>
              <a:t> </a:t>
            </a:r>
            <a:r>
              <a:rPr lang="en" i="1"/>
              <a:t>Prominent research around the topic of EAL focuses more on the academic achievement of children with EAL, with a lack of specific evidence-based early years research examining developmental support for practitioners around EAL in the early years (Oxley, Nash and Weighall, 2022).</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770913" y="46377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Approach and Methodology</a:t>
            </a:r>
            <a:endParaRPr/>
          </a:p>
        </p:txBody>
      </p:sp>
      <p:grpSp>
        <p:nvGrpSpPr>
          <p:cNvPr id="163" name="Google Shape;163;p18"/>
          <p:cNvGrpSpPr/>
          <p:nvPr/>
        </p:nvGrpSpPr>
        <p:grpSpPr>
          <a:xfrm>
            <a:off x="879426" y="1494411"/>
            <a:ext cx="7612610" cy="1037404"/>
            <a:chOff x="398975" y="1323164"/>
            <a:chExt cx="7612610" cy="731700"/>
          </a:xfrm>
        </p:grpSpPr>
        <p:sp>
          <p:nvSpPr>
            <p:cNvPr id="164" name="Google Shape;164;p18"/>
            <p:cNvSpPr txBox="1"/>
            <p:nvPr/>
          </p:nvSpPr>
          <p:spPr>
            <a:xfrm>
              <a:off x="398975" y="1373350"/>
              <a:ext cx="2316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900">
                  <a:solidFill>
                    <a:srgbClr val="0942A1"/>
                  </a:solidFill>
                  <a:latin typeface="Roboto Medium"/>
                  <a:ea typeface="Roboto Medium"/>
                  <a:cs typeface="Roboto Medium"/>
                  <a:sym typeface="Roboto Medium"/>
                </a:rPr>
                <a:t>Interpretivist</a:t>
              </a:r>
              <a:endParaRPr sz="2900">
                <a:solidFill>
                  <a:srgbClr val="0942A1"/>
                </a:solidFill>
                <a:latin typeface="Roboto Medium"/>
                <a:ea typeface="Roboto Medium"/>
                <a:cs typeface="Roboto Medium"/>
                <a:sym typeface="Roboto Medium"/>
              </a:endParaRPr>
            </a:p>
          </p:txBody>
        </p:sp>
        <p:sp>
          <p:nvSpPr>
            <p:cNvPr id="165" name="Google Shape;165;p18"/>
            <p:cNvSpPr/>
            <p:nvPr/>
          </p:nvSpPr>
          <p:spPr>
            <a:xfrm>
              <a:off x="2789785" y="1323164"/>
              <a:ext cx="5221800" cy="731700"/>
            </a:xfrm>
            <a:prstGeom prst="rect">
              <a:avLst/>
            </a:prstGeom>
            <a:solidFill>
              <a:srgbClr val="0942A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6" name="Google Shape;166;p18"/>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Using the interpretivist paradigm supported by subjective epistemology and an idiographic approach, lead to this research gathering perspectives and in-depth understandings of EAL based on practitioner knowledge from their own practices, whilst using each practitioner account of EAL to create a consensus.</a:t>
              </a:r>
              <a:endParaRPr sz="1100">
                <a:solidFill>
                  <a:srgbClr val="FFFFFF"/>
                </a:solidFill>
                <a:latin typeface="Roboto"/>
                <a:ea typeface="Roboto"/>
                <a:cs typeface="Roboto"/>
                <a:sym typeface="Roboto"/>
              </a:endParaRPr>
            </a:p>
          </p:txBody>
        </p:sp>
      </p:grpSp>
      <p:grpSp>
        <p:nvGrpSpPr>
          <p:cNvPr id="167" name="Google Shape;167;p18"/>
          <p:cNvGrpSpPr/>
          <p:nvPr/>
        </p:nvGrpSpPr>
        <p:grpSpPr>
          <a:xfrm>
            <a:off x="590975" y="2709427"/>
            <a:ext cx="7541255" cy="1007112"/>
            <a:chOff x="108832" y="2206717"/>
            <a:chExt cx="7541255" cy="731700"/>
          </a:xfrm>
        </p:grpSpPr>
        <p:sp>
          <p:nvSpPr>
            <p:cNvPr id="168" name="Google Shape;168;p18"/>
            <p:cNvSpPr txBox="1"/>
            <p:nvPr/>
          </p:nvSpPr>
          <p:spPr>
            <a:xfrm>
              <a:off x="108832" y="2257725"/>
              <a:ext cx="27153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900">
                  <a:solidFill>
                    <a:srgbClr val="0C57D3"/>
                  </a:solidFill>
                  <a:latin typeface="Roboto Medium"/>
                  <a:ea typeface="Roboto Medium"/>
                  <a:cs typeface="Roboto Medium"/>
                  <a:sym typeface="Roboto Medium"/>
                </a:rPr>
                <a:t>Qualitative</a:t>
              </a:r>
              <a:endParaRPr sz="2900">
                <a:solidFill>
                  <a:srgbClr val="0C57D3"/>
                </a:solidFill>
                <a:latin typeface="Roboto Medium"/>
                <a:ea typeface="Roboto Medium"/>
                <a:cs typeface="Roboto Medium"/>
                <a:sym typeface="Roboto Medium"/>
              </a:endParaRPr>
            </a:p>
          </p:txBody>
        </p:sp>
        <p:sp>
          <p:nvSpPr>
            <p:cNvPr id="169" name="Google Shape;169;p18"/>
            <p:cNvSpPr/>
            <p:nvPr/>
          </p:nvSpPr>
          <p:spPr>
            <a:xfrm>
              <a:off x="2789787" y="2206717"/>
              <a:ext cx="4860300" cy="731700"/>
            </a:xfrm>
            <a:prstGeom prst="rect">
              <a:avLst/>
            </a:prstGeom>
            <a:solidFill>
              <a:srgbClr val="0C57D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0" name="Google Shape;170;p18"/>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I chose to adopt the semi-structured interview style, a flexible structure which starts with defined questions, that invoked personal responses from practitioners around their experiences and knowledge they have gained around EAL in the early years (Hammerley, 2013; Kumar, 2019).</a:t>
              </a:r>
              <a:endParaRPr sz="1100">
                <a:solidFill>
                  <a:srgbClr val="FFFFFF"/>
                </a:solidFill>
                <a:latin typeface="Roboto"/>
                <a:ea typeface="Roboto"/>
                <a:cs typeface="Roboto"/>
                <a:sym typeface="Roboto"/>
              </a:endParaRPr>
            </a:p>
          </p:txBody>
        </p:sp>
      </p:grpSp>
      <p:grpSp>
        <p:nvGrpSpPr>
          <p:cNvPr id="171" name="Google Shape;171;p18"/>
          <p:cNvGrpSpPr/>
          <p:nvPr/>
        </p:nvGrpSpPr>
        <p:grpSpPr>
          <a:xfrm>
            <a:off x="1257626" y="3894139"/>
            <a:ext cx="6532283" cy="797773"/>
            <a:chOff x="755105" y="3088625"/>
            <a:chExt cx="6532283" cy="731700"/>
          </a:xfrm>
        </p:grpSpPr>
        <p:sp>
          <p:nvSpPr>
            <p:cNvPr id="172" name="Google Shape;172;p18"/>
            <p:cNvSpPr txBox="1"/>
            <p:nvPr/>
          </p:nvSpPr>
          <p:spPr>
            <a:xfrm>
              <a:off x="755105" y="3138825"/>
              <a:ext cx="1959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2900">
                  <a:solidFill>
                    <a:srgbClr val="0D5CDF"/>
                  </a:solidFill>
                  <a:latin typeface="Roboto Medium"/>
                  <a:ea typeface="Roboto Medium"/>
                  <a:cs typeface="Roboto Medium"/>
                  <a:sym typeface="Roboto Medium"/>
                </a:rPr>
                <a:t>Sample</a:t>
              </a:r>
              <a:endParaRPr sz="2900">
                <a:solidFill>
                  <a:srgbClr val="0D5CDF"/>
                </a:solidFill>
                <a:latin typeface="Roboto Medium"/>
                <a:ea typeface="Roboto Medium"/>
                <a:cs typeface="Roboto Medium"/>
                <a:sym typeface="Roboto Medium"/>
              </a:endParaRPr>
            </a:p>
          </p:txBody>
        </p:sp>
        <p:sp>
          <p:nvSpPr>
            <p:cNvPr id="173" name="Google Shape;173;p18"/>
            <p:cNvSpPr/>
            <p:nvPr/>
          </p:nvSpPr>
          <p:spPr>
            <a:xfrm>
              <a:off x="2789787" y="3088625"/>
              <a:ext cx="4497600" cy="731700"/>
            </a:xfrm>
            <a:prstGeom prst="rect">
              <a:avLst/>
            </a:prstGeom>
            <a:solidFill>
              <a:srgbClr val="0D5CDF"/>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4" name="Google Shape;174;p18"/>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The final convenience sample included three female participants aged 27-50 from the area of City X. To provide a comparative analysis, the sample contained both nursery practitioners and childminders</a:t>
              </a:r>
              <a:endParaRPr sz="1200">
                <a:solidFill>
                  <a:srgbClr val="FFFFFF"/>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819150" y="5795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Ethics</a:t>
            </a:r>
            <a:endParaRPr/>
          </a:p>
        </p:txBody>
      </p:sp>
      <p:sp>
        <p:nvSpPr>
          <p:cNvPr id="180" name="Google Shape;180;p19"/>
          <p:cNvSpPr txBox="1">
            <a:spLocks noGrp="1"/>
          </p:cNvSpPr>
          <p:nvPr>
            <p:ph type="body" idx="1"/>
          </p:nvPr>
        </p:nvSpPr>
        <p:spPr>
          <a:xfrm>
            <a:off x="819150" y="1297675"/>
            <a:ext cx="7505700" cy="3358200"/>
          </a:xfrm>
          <a:prstGeom prst="rect">
            <a:avLst/>
          </a:prstGeom>
        </p:spPr>
        <p:txBody>
          <a:bodyPr spcFirstLastPara="1" wrap="square" lIns="91425" tIns="91425" rIns="91425" bIns="91425" anchor="t" anchorCtr="0">
            <a:normAutofit fontScale="92500" lnSpcReduction="20000"/>
          </a:bodyPr>
          <a:lstStyle/>
          <a:p>
            <a:pPr marL="457200" lvl="0" indent="-304958" algn="l" rtl="0">
              <a:spcBef>
                <a:spcPts val="0"/>
              </a:spcBef>
              <a:spcAft>
                <a:spcPts val="0"/>
              </a:spcAft>
              <a:buSzPct val="100000"/>
              <a:buChar char="●"/>
            </a:pPr>
            <a:r>
              <a:rPr lang="en" b="1"/>
              <a:t>Confidentiality and Anonymity</a:t>
            </a:r>
            <a:endParaRPr b="1"/>
          </a:p>
          <a:p>
            <a:pPr marL="457200" lvl="0" indent="0" algn="l" rtl="0">
              <a:spcBef>
                <a:spcPts val="1200"/>
              </a:spcBef>
              <a:spcAft>
                <a:spcPts val="0"/>
              </a:spcAft>
              <a:buNone/>
            </a:pPr>
            <a:r>
              <a:rPr lang="en"/>
              <a:t>Participants identifiable information was either anonymised or pseudonymised and no personal information was asked during the interview process. Participants were also instructed not to divulge information or the identities of the children in their care.</a:t>
            </a:r>
            <a:endParaRPr/>
          </a:p>
          <a:p>
            <a:pPr marL="457200" lvl="0" indent="-304958" algn="l" rtl="0">
              <a:spcBef>
                <a:spcPts val="1200"/>
              </a:spcBef>
              <a:spcAft>
                <a:spcPts val="0"/>
              </a:spcAft>
              <a:buSzPct val="100000"/>
              <a:buChar char="●"/>
            </a:pPr>
            <a:r>
              <a:rPr lang="en" b="1"/>
              <a:t>Informed Consent</a:t>
            </a:r>
            <a:endParaRPr b="1"/>
          </a:p>
          <a:p>
            <a:pPr marL="457200" lvl="0" indent="0" algn="l" rtl="0">
              <a:spcBef>
                <a:spcPts val="1200"/>
              </a:spcBef>
              <a:spcAft>
                <a:spcPts val="0"/>
              </a:spcAft>
              <a:buNone/>
            </a:pPr>
            <a:r>
              <a:rPr lang="en"/>
              <a:t>Information sheets were given to participants explaining the nature of the research, how long the interview would take, their right to withdraw and contact details of the researcher and supervisor. Consent was gained through the signing of a consent form attached to the information sheet.</a:t>
            </a:r>
            <a:endParaRPr/>
          </a:p>
          <a:p>
            <a:pPr marL="457200" lvl="0" indent="-304958" algn="l" rtl="0">
              <a:spcBef>
                <a:spcPts val="1200"/>
              </a:spcBef>
              <a:spcAft>
                <a:spcPts val="0"/>
              </a:spcAft>
              <a:buSzPct val="100000"/>
              <a:buChar char="●"/>
            </a:pPr>
            <a:r>
              <a:rPr lang="en" b="1"/>
              <a:t>Right to Withdraw</a:t>
            </a:r>
            <a:endParaRPr b="1"/>
          </a:p>
          <a:p>
            <a:pPr marL="457200" lvl="0" indent="0" algn="l" rtl="0">
              <a:spcBef>
                <a:spcPts val="1200"/>
              </a:spcBef>
              <a:spcAft>
                <a:spcPts val="0"/>
              </a:spcAft>
              <a:buNone/>
            </a:pPr>
            <a:r>
              <a:rPr lang="en"/>
              <a:t>Participants had 28 days to request their data be removed from this study without providing a reason</a:t>
            </a:r>
            <a:endParaRPr/>
          </a:p>
          <a:p>
            <a:pPr marL="457200" lvl="0" indent="-304958" algn="l" rtl="0">
              <a:spcBef>
                <a:spcPts val="1200"/>
              </a:spcBef>
              <a:spcAft>
                <a:spcPts val="0"/>
              </a:spcAft>
              <a:buSzPct val="100000"/>
              <a:buChar char="●"/>
            </a:pPr>
            <a:r>
              <a:rPr lang="en" b="1"/>
              <a:t>Recording Interviews</a:t>
            </a:r>
            <a:endParaRPr b="1"/>
          </a:p>
          <a:p>
            <a:pPr marL="457200" lvl="0" indent="0" algn="l" rtl="0">
              <a:spcBef>
                <a:spcPts val="1200"/>
              </a:spcBef>
              <a:spcAft>
                <a:spcPts val="1200"/>
              </a:spcAft>
              <a:buNone/>
            </a:pPr>
            <a:r>
              <a:rPr lang="en"/>
              <a:t>Ethical issues surrounding the use of a mobile phone for the purpose recording the interviews.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390525" y="2913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Findings- 3 Themes</a:t>
            </a:r>
            <a:endParaRPr/>
          </a:p>
        </p:txBody>
      </p:sp>
      <p:sp>
        <p:nvSpPr>
          <p:cNvPr id="186" name="Google Shape;186;p20"/>
          <p:cNvSpPr txBox="1">
            <a:spLocks noGrp="1"/>
          </p:cNvSpPr>
          <p:nvPr>
            <p:ph type="body" idx="1"/>
          </p:nvPr>
        </p:nvSpPr>
        <p:spPr>
          <a:xfrm>
            <a:off x="549675" y="1605725"/>
            <a:ext cx="991500" cy="588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488">
                <a:solidFill>
                  <a:srgbClr val="CC0000"/>
                </a:solidFill>
              </a:rPr>
              <a:t>Training </a:t>
            </a:r>
            <a:endParaRPr sz="7488">
              <a:solidFill>
                <a:srgbClr val="CC0000"/>
              </a:solidFill>
            </a:endParaRPr>
          </a:p>
          <a:p>
            <a:pPr marL="457200" lvl="0" indent="0" algn="l" rtl="0">
              <a:spcBef>
                <a:spcPts val="1200"/>
              </a:spcBef>
              <a:spcAft>
                <a:spcPts val="0"/>
              </a:spcAft>
              <a:buNone/>
            </a:pPr>
            <a:endParaRPr sz="2500">
              <a:solidFill>
                <a:srgbClr val="CC0000"/>
              </a:solidFill>
            </a:endParaRPr>
          </a:p>
          <a:p>
            <a:pPr marL="0" lvl="0" indent="0" algn="l" rtl="0">
              <a:spcBef>
                <a:spcPts val="1200"/>
              </a:spcBef>
              <a:spcAft>
                <a:spcPts val="1200"/>
              </a:spcAft>
              <a:buNone/>
            </a:pPr>
            <a:endParaRPr/>
          </a:p>
        </p:txBody>
      </p:sp>
      <p:sp>
        <p:nvSpPr>
          <p:cNvPr id="187" name="Google Shape;187;p20"/>
          <p:cNvSpPr/>
          <p:nvPr/>
        </p:nvSpPr>
        <p:spPr>
          <a:xfrm rot="-1137095">
            <a:off x="1588890" y="1440104"/>
            <a:ext cx="1241497" cy="27342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8" name="Google Shape;188;p20"/>
          <p:cNvSpPr txBox="1"/>
          <p:nvPr/>
        </p:nvSpPr>
        <p:spPr>
          <a:xfrm>
            <a:off x="295575" y="3650700"/>
            <a:ext cx="2328000" cy="46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50">
                <a:solidFill>
                  <a:srgbClr val="4A86E8"/>
                </a:solidFill>
                <a:latin typeface="Calibri"/>
                <a:ea typeface="Calibri"/>
                <a:cs typeface="Calibri"/>
                <a:sym typeface="Calibri"/>
              </a:rPr>
              <a:t>Everyday Resources</a:t>
            </a:r>
            <a:endParaRPr sz="1850">
              <a:solidFill>
                <a:schemeClr val="dk2"/>
              </a:solidFill>
              <a:latin typeface="Calibri"/>
              <a:ea typeface="Calibri"/>
              <a:cs typeface="Calibri"/>
              <a:sym typeface="Calibri"/>
            </a:endParaRPr>
          </a:p>
        </p:txBody>
      </p:sp>
      <p:sp>
        <p:nvSpPr>
          <p:cNvPr id="189" name="Google Shape;189;p20"/>
          <p:cNvSpPr/>
          <p:nvPr/>
        </p:nvSpPr>
        <p:spPr>
          <a:xfrm rot="1514013">
            <a:off x="1537035" y="2046877"/>
            <a:ext cx="1241353" cy="27336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0" name="Google Shape;190;p20"/>
          <p:cNvSpPr txBox="1"/>
          <p:nvPr/>
        </p:nvSpPr>
        <p:spPr>
          <a:xfrm>
            <a:off x="2878125" y="1182450"/>
            <a:ext cx="2645700" cy="4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CC0000"/>
                </a:solidFill>
                <a:latin typeface="Calibri"/>
                <a:ea typeface="Calibri"/>
                <a:cs typeface="Calibri"/>
                <a:sym typeface="Calibri"/>
              </a:rPr>
              <a:t>Lack of Professional Training</a:t>
            </a:r>
            <a:endParaRPr sz="1600">
              <a:solidFill>
                <a:srgbClr val="CC0000"/>
              </a:solidFill>
              <a:latin typeface="Calibri"/>
              <a:ea typeface="Calibri"/>
              <a:cs typeface="Calibri"/>
              <a:sym typeface="Calibri"/>
            </a:endParaRPr>
          </a:p>
        </p:txBody>
      </p:sp>
      <p:sp>
        <p:nvSpPr>
          <p:cNvPr id="191" name="Google Shape;191;p20"/>
          <p:cNvSpPr txBox="1"/>
          <p:nvPr/>
        </p:nvSpPr>
        <p:spPr>
          <a:xfrm>
            <a:off x="2841150" y="2162575"/>
            <a:ext cx="1987800" cy="4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CC0000"/>
                </a:solidFill>
                <a:latin typeface="Calibri"/>
                <a:ea typeface="Calibri"/>
                <a:cs typeface="Calibri"/>
                <a:sym typeface="Calibri"/>
              </a:rPr>
              <a:t>On the Job Training</a:t>
            </a:r>
            <a:endParaRPr sz="1600">
              <a:solidFill>
                <a:srgbClr val="CC0000"/>
              </a:solidFill>
              <a:latin typeface="Calibri"/>
              <a:ea typeface="Calibri"/>
              <a:cs typeface="Calibri"/>
              <a:sym typeface="Calibri"/>
            </a:endParaRPr>
          </a:p>
        </p:txBody>
      </p:sp>
      <p:sp>
        <p:nvSpPr>
          <p:cNvPr id="192" name="Google Shape;192;p20"/>
          <p:cNvSpPr/>
          <p:nvPr/>
        </p:nvSpPr>
        <p:spPr>
          <a:xfrm rot="1514013">
            <a:off x="2295435" y="4098527"/>
            <a:ext cx="1241353" cy="27336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3" name="Google Shape;193;p20"/>
          <p:cNvSpPr/>
          <p:nvPr/>
        </p:nvSpPr>
        <p:spPr>
          <a:xfrm rot="-1137095">
            <a:off x="2339865" y="3491754"/>
            <a:ext cx="1241497" cy="27342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4" name="Google Shape;194;p20"/>
          <p:cNvSpPr txBox="1"/>
          <p:nvPr/>
        </p:nvSpPr>
        <p:spPr>
          <a:xfrm>
            <a:off x="3647900" y="3251650"/>
            <a:ext cx="1987800" cy="3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4A86E8"/>
                </a:solidFill>
                <a:latin typeface="Calibri"/>
                <a:ea typeface="Calibri"/>
                <a:cs typeface="Calibri"/>
                <a:sym typeface="Calibri"/>
              </a:rPr>
              <a:t>Parents</a:t>
            </a:r>
            <a:endParaRPr sz="1600">
              <a:solidFill>
                <a:srgbClr val="4A86E8"/>
              </a:solidFill>
              <a:latin typeface="Calibri"/>
              <a:ea typeface="Calibri"/>
              <a:cs typeface="Calibri"/>
              <a:sym typeface="Calibri"/>
            </a:endParaRPr>
          </a:p>
        </p:txBody>
      </p:sp>
      <p:sp>
        <p:nvSpPr>
          <p:cNvPr id="195" name="Google Shape;195;p20"/>
          <p:cNvSpPr txBox="1"/>
          <p:nvPr/>
        </p:nvSpPr>
        <p:spPr>
          <a:xfrm>
            <a:off x="3578100" y="4120200"/>
            <a:ext cx="1987800" cy="3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4A86E8"/>
                </a:solidFill>
                <a:latin typeface="Calibri"/>
                <a:ea typeface="Calibri"/>
                <a:cs typeface="Calibri"/>
                <a:sym typeface="Calibri"/>
              </a:rPr>
              <a:t>Contrasting ideas over cultural tools</a:t>
            </a:r>
            <a:endParaRPr sz="1600">
              <a:solidFill>
                <a:srgbClr val="4A86E8"/>
              </a:solidFill>
              <a:latin typeface="Calibri"/>
              <a:ea typeface="Calibri"/>
              <a:cs typeface="Calibri"/>
              <a:sym typeface="Calibri"/>
            </a:endParaRPr>
          </a:p>
        </p:txBody>
      </p:sp>
      <p:sp>
        <p:nvSpPr>
          <p:cNvPr id="196" name="Google Shape;196;p20"/>
          <p:cNvSpPr txBox="1"/>
          <p:nvPr/>
        </p:nvSpPr>
        <p:spPr>
          <a:xfrm>
            <a:off x="5635700" y="1402200"/>
            <a:ext cx="3695100" cy="46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50">
                <a:latin typeface="Calibri"/>
                <a:ea typeface="Calibri"/>
                <a:cs typeface="Calibri"/>
                <a:sym typeface="Calibri"/>
              </a:rPr>
              <a:t>Developmental Misjudgements</a:t>
            </a:r>
            <a:endParaRPr sz="1850">
              <a:latin typeface="Calibri"/>
              <a:ea typeface="Calibri"/>
              <a:cs typeface="Calibri"/>
              <a:sym typeface="Calibri"/>
            </a:endParaRPr>
          </a:p>
        </p:txBody>
      </p:sp>
      <p:sp>
        <p:nvSpPr>
          <p:cNvPr id="197" name="Google Shape;197;p20"/>
          <p:cNvSpPr/>
          <p:nvPr/>
        </p:nvSpPr>
        <p:spPr>
          <a:xfrm rot="5397724">
            <a:off x="7647904" y="2437489"/>
            <a:ext cx="906300" cy="268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8" name="Google Shape;198;p20"/>
          <p:cNvSpPr/>
          <p:nvPr/>
        </p:nvSpPr>
        <p:spPr>
          <a:xfrm rot="5397065">
            <a:off x="5583007" y="2656225"/>
            <a:ext cx="1756801" cy="259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9" name="Google Shape;199;p20"/>
          <p:cNvSpPr txBox="1"/>
          <p:nvPr/>
        </p:nvSpPr>
        <p:spPr>
          <a:xfrm>
            <a:off x="5856700" y="3652650"/>
            <a:ext cx="1987800" cy="4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Calibri"/>
                <a:ea typeface="Calibri"/>
                <a:cs typeface="Calibri"/>
                <a:sym typeface="Calibri"/>
              </a:rPr>
              <a:t>Assessments </a:t>
            </a:r>
            <a:endParaRPr sz="1600">
              <a:latin typeface="Calibri"/>
              <a:ea typeface="Calibri"/>
              <a:cs typeface="Calibri"/>
              <a:sym typeface="Calibri"/>
            </a:endParaRPr>
          </a:p>
        </p:txBody>
      </p:sp>
      <p:sp>
        <p:nvSpPr>
          <p:cNvPr id="200" name="Google Shape;200;p20"/>
          <p:cNvSpPr txBox="1"/>
          <p:nvPr/>
        </p:nvSpPr>
        <p:spPr>
          <a:xfrm>
            <a:off x="7723075" y="3025150"/>
            <a:ext cx="1364700" cy="5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Calibri"/>
                <a:ea typeface="Calibri"/>
                <a:cs typeface="Calibri"/>
                <a:sym typeface="Calibri"/>
              </a:rPr>
              <a:t>Policies</a:t>
            </a:r>
            <a:endParaRPr sz="16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1"/>
          <p:cNvGrpSpPr/>
          <p:nvPr/>
        </p:nvGrpSpPr>
        <p:grpSpPr>
          <a:xfrm>
            <a:off x="1726241" y="2520969"/>
            <a:ext cx="5433681" cy="2374614"/>
            <a:chOff x="2257259" y="1398674"/>
            <a:chExt cx="4691083" cy="2050085"/>
          </a:xfrm>
        </p:grpSpPr>
        <p:sp>
          <p:nvSpPr>
            <p:cNvPr id="206" name="Google Shape;206;p21"/>
            <p:cNvSpPr/>
            <p:nvPr/>
          </p:nvSpPr>
          <p:spPr>
            <a:xfrm rot="10800000">
              <a:off x="3084795" y="1398674"/>
              <a:ext cx="827523" cy="1323710"/>
            </a:xfrm>
            <a:custGeom>
              <a:avLst/>
              <a:gdLst/>
              <a:ahLst/>
              <a:cxnLst/>
              <a:rect l="l" t="t" r="r" b="b"/>
              <a:pathLst>
                <a:path w="24858" h="39760" extrusionOk="0">
                  <a:moveTo>
                    <a:pt x="10941" y="3"/>
                  </a:moveTo>
                  <a:cubicBezTo>
                    <a:pt x="14469" y="-82"/>
                    <a:pt x="20013" y="1433"/>
                    <a:pt x="22251" y="4920"/>
                  </a:cubicBezTo>
                  <a:cubicBezTo>
                    <a:pt x="24489" y="8407"/>
                    <a:pt x="25554" y="15428"/>
                    <a:pt x="24367" y="20927"/>
                  </a:cubicBezTo>
                  <a:cubicBezTo>
                    <a:pt x="23181" y="26426"/>
                    <a:pt x="17556" y="35105"/>
                    <a:pt x="15132" y="37912"/>
                  </a:cubicBezTo>
                  <a:cubicBezTo>
                    <a:pt x="12709" y="40719"/>
                    <a:pt x="9924" y="40048"/>
                    <a:pt x="9826" y="37768"/>
                  </a:cubicBezTo>
                  <a:cubicBezTo>
                    <a:pt x="9728" y="35489"/>
                    <a:pt x="15888" y="27785"/>
                    <a:pt x="14544" y="24235"/>
                  </a:cubicBezTo>
                  <a:cubicBezTo>
                    <a:pt x="13200" y="20686"/>
                    <a:pt x="4007" y="19605"/>
                    <a:pt x="1764" y="16471"/>
                  </a:cubicBezTo>
                  <a:cubicBezTo>
                    <a:pt x="-479" y="13337"/>
                    <a:pt x="-443" y="8177"/>
                    <a:pt x="1086" y="5432"/>
                  </a:cubicBezTo>
                  <a:cubicBezTo>
                    <a:pt x="2616" y="2687"/>
                    <a:pt x="7414" y="88"/>
                    <a:pt x="10941" y="3"/>
                  </a:cubicBezTo>
                  <a:close/>
                </a:path>
              </a:pathLst>
            </a:custGeom>
            <a:solidFill>
              <a:srgbClr val="E8F0FE"/>
            </a:solidFill>
            <a:ln>
              <a:noFill/>
            </a:ln>
          </p:spPr>
          <p:txBody>
            <a:bodyPr/>
            <a:lstStyle/>
            <a:p>
              <a:endParaRPr lang="en-GB"/>
            </a:p>
          </p:txBody>
        </p:sp>
        <p:sp>
          <p:nvSpPr>
            <p:cNvPr id="207" name="Google Shape;207;p21"/>
            <p:cNvSpPr/>
            <p:nvPr/>
          </p:nvSpPr>
          <p:spPr>
            <a:xfrm rot="10800000">
              <a:off x="2257259" y="1398674"/>
              <a:ext cx="827523" cy="1323710"/>
            </a:xfrm>
            <a:custGeom>
              <a:avLst/>
              <a:gdLst/>
              <a:ahLst/>
              <a:cxnLst/>
              <a:rect l="l" t="t" r="r" b="b"/>
              <a:pathLst>
                <a:path w="24858" h="39760" extrusionOk="0">
                  <a:moveTo>
                    <a:pt x="10941" y="3"/>
                  </a:moveTo>
                  <a:cubicBezTo>
                    <a:pt x="14469" y="-82"/>
                    <a:pt x="20013" y="1433"/>
                    <a:pt x="22251" y="4920"/>
                  </a:cubicBezTo>
                  <a:cubicBezTo>
                    <a:pt x="24489" y="8407"/>
                    <a:pt x="25554" y="15428"/>
                    <a:pt x="24367" y="20927"/>
                  </a:cubicBezTo>
                  <a:cubicBezTo>
                    <a:pt x="23181" y="26426"/>
                    <a:pt x="17556" y="35105"/>
                    <a:pt x="15132" y="37912"/>
                  </a:cubicBezTo>
                  <a:cubicBezTo>
                    <a:pt x="12709" y="40719"/>
                    <a:pt x="9924" y="40048"/>
                    <a:pt x="9826" y="37768"/>
                  </a:cubicBezTo>
                  <a:cubicBezTo>
                    <a:pt x="9728" y="35489"/>
                    <a:pt x="15888" y="27785"/>
                    <a:pt x="14544" y="24235"/>
                  </a:cubicBezTo>
                  <a:cubicBezTo>
                    <a:pt x="13200" y="20686"/>
                    <a:pt x="4007" y="19605"/>
                    <a:pt x="1764" y="16471"/>
                  </a:cubicBezTo>
                  <a:cubicBezTo>
                    <a:pt x="-479" y="13337"/>
                    <a:pt x="-443" y="8177"/>
                    <a:pt x="1086" y="5432"/>
                  </a:cubicBezTo>
                  <a:cubicBezTo>
                    <a:pt x="2616" y="2687"/>
                    <a:pt x="7414" y="88"/>
                    <a:pt x="10941" y="3"/>
                  </a:cubicBezTo>
                  <a:close/>
                </a:path>
              </a:pathLst>
            </a:custGeom>
            <a:solidFill>
              <a:srgbClr val="E8F0FE"/>
            </a:solidFill>
            <a:ln>
              <a:noFill/>
            </a:ln>
          </p:spPr>
          <p:txBody>
            <a:bodyPr/>
            <a:lstStyle/>
            <a:p>
              <a:endParaRPr lang="en-GB"/>
            </a:p>
          </p:txBody>
        </p:sp>
        <p:sp>
          <p:nvSpPr>
            <p:cNvPr id="208" name="Google Shape;208;p21"/>
            <p:cNvSpPr/>
            <p:nvPr/>
          </p:nvSpPr>
          <p:spPr>
            <a:xfrm>
              <a:off x="5293241" y="2125049"/>
              <a:ext cx="827523" cy="1323710"/>
            </a:xfrm>
            <a:custGeom>
              <a:avLst/>
              <a:gdLst/>
              <a:ahLst/>
              <a:cxnLst/>
              <a:rect l="l" t="t" r="r" b="b"/>
              <a:pathLst>
                <a:path w="24858" h="39760" extrusionOk="0">
                  <a:moveTo>
                    <a:pt x="10941" y="3"/>
                  </a:moveTo>
                  <a:cubicBezTo>
                    <a:pt x="14469" y="-82"/>
                    <a:pt x="20013" y="1433"/>
                    <a:pt x="22251" y="4920"/>
                  </a:cubicBezTo>
                  <a:cubicBezTo>
                    <a:pt x="24489" y="8407"/>
                    <a:pt x="25554" y="15428"/>
                    <a:pt x="24367" y="20927"/>
                  </a:cubicBezTo>
                  <a:cubicBezTo>
                    <a:pt x="23181" y="26426"/>
                    <a:pt x="17556" y="35105"/>
                    <a:pt x="15132" y="37912"/>
                  </a:cubicBezTo>
                  <a:cubicBezTo>
                    <a:pt x="12709" y="40719"/>
                    <a:pt x="9924" y="40048"/>
                    <a:pt x="9826" y="37768"/>
                  </a:cubicBezTo>
                  <a:cubicBezTo>
                    <a:pt x="9728" y="35489"/>
                    <a:pt x="15888" y="27785"/>
                    <a:pt x="14544" y="24235"/>
                  </a:cubicBezTo>
                  <a:cubicBezTo>
                    <a:pt x="13200" y="20686"/>
                    <a:pt x="4007" y="19605"/>
                    <a:pt x="1764" y="16471"/>
                  </a:cubicBezTo>
                  <a:cubicBezTo>
                    <a:pt x="-479" y="13337"/>
                    <a:pt x="-443" y="8177"/>
                    <a:pt x="1086" y="5432"/>
                  </a:cubicBezTo>
                  <a:cubicBezTo>
                    <a:pt x="2616" y="2687"/>
                    <a:pt x="7414" y="88"/>
                    <a:pt x="10941" y="3"/>
                  </a:cubicBezTo>
                  <a:close/>
                </a:path>
              </a:pathLst>
            </a:custGeom>
            <a:solidFill>
              <a:srgbClr val="E8F0FE"/>
            </a:solidFill>
            <a:ln>
              <a:noFill/>
            </a:ln>
          </p:spPr>
          <p:txBody>
            <a:bodyPr/>
            <a:lstStyle/>
            <a:p>
              <a:endParaRPr lang="en-GB"/>
            </a:p>
          </p:txBody>
        </p:sp>
        <p:sp>
          <p:nvSpPr>
            <p:cNvPr id="209" name="Google Shape;209;p21"/>
            <p:cNvSpPr/>
            <p:nvPr/>
          </p:nvSpPr>
          <p:spPr>
            <a:xfrm>
              <a:off x="6120819" y="2125049"/>
              <a:ext cx="827523" cy="1323710"/>
            </a:xfrm>
            <a:custGeom>
              <a:avLst/>
              <a:gdLst/>
              <a:ahLst/>
              <a:cxnLst/>
              <a:rect l="l" t="t" r="r" b="b"/>
              <a:pathLst>
                <a:path w="24858" h="39760" extrusionOk="0">
                  <a:moveTo>
                    <a:pt x="10941" y="3"/>
                  </a:moveTo>
                  <a:cubicBezTo>
                    <a:pt x="14469" y="-82"/>
                    <a:pt x="20013" y="1433"/>
                    <a:pt x="22251" y="4920"/>
                  </a:cubicBezTo>
                  <a:cubicBezTo>
                    <a:pt x="24489" y="8407"/>
                    <a:pt x="25554" y="15428"/>
                    <a:pt x="24367" y="20927"/>
                  </a:cubicBezTo>
                  <a:cubicBezTo>
                    <a:pt x="23181" y="26426"/>
                    <a:pt x="17556" y="35105"/>
                    <a:pt x="15132" y="37912"/>
                  </a:cubicBezTo>
                  <a:cubicBezTo>
                    <a:pt x="12709" y="40719"/>
                    <a:pt x="9924" y="40048"/>
                    <a:pt x="9826" y="37768"/>
                  </a:cubicBezTo>
                  <a:cubicBezTo>
                    <a:pt x="9728" y="35489"/>
                    <a:pt x="15888" y="27785"/>
                    <a:pt x="14544" y="24235"/>
                  </a:cubicBezTo>
                  <a:cubicBezTo>
                    <a:pt x="13200" y="20686"/>
                    <a:pt x="4007" y="19605"/>
                    <a:pt x="1764" y="16471"/>
                  </a:cubicBezTo>
                  <a:cubicBezTo>
                    <a:pt x="-479" y="13337"/>
                    <a:pt x="-443" y="8177"/>
                    <a:pt x="1086" y="5432"/>
                  </a:cubicBezTo>
                  <a:cubicBezTo>
                    <a:pt x="2616" y="2687"/>
                    <a:pt x="7414" y="88"/>
                    <a:pt x="10941" y="3"/>
                  </a:cubicBezTo>
                  <a:close/>
                </a:path>
              </a:pathLst>
            </a:custGeom>
            <a:solidFill>
              <a:srgbClr val="E8F0FE"/>
            </a:solidFill>
            <a:ln>
              <a:noFill/>
            </a:ln>
          </p:spPr>
          <p:txBody>
            <a:bodyPr/>
            <a:lstStyle/>
            <a:p>
              <a:endParaRPr lang="en-GB"/>
            </a:p>
          </p:txBody>
        </p:sp>
        <p:sp>
          <p:nvSpPr>
            <p:cNvPr id="210" name="Google Shape;210;p21"/>
            <p:cNvSpPr txBox="1"/>
            <p:nvPr/>
          </p:nvSpPr>
          <p:spPr>
            <a:xfrm>
              <a:off x="2460280" y="1729573"/>
              <a:ext cx="4285200" cy="1598400"/>
            </a:xfrm>
            <a:prstGeom prst="rect">
              <a:avLst/>
            </a:prstGeom>
            <a:noFill/>
            <a:ln>
              <a:noFill/>
            </a:ln>
          </p:spPr>
          <p:txBody>
            <a:bodyPr spcFirstLastPara="1" wrap="square" lIns="0" tIns="0" rIns="105900" bIns="0" anchor="ctr" anchorCtr="0">
              <a:noAutofit/>
            </a:bodyPr>
            <a:lstStyle/>
            <a:p>
              <a:pPr marL="0" lvl="0" indent="0" algn="ctr" rtl="0">
                <a:lnSpc>
                  <a:spcPct val="90000"/>
                </a:lnSpc>
                <a:spcBef>
                  <a:spcPts val="0"/>
                </a:spcBef>
                <a:spcAft>
                  <a:spcPts val="0"/>
                </a:spcAft>
                <a:buNone/>
              </a:pPr>
              <a:r>
                <a:rPr lang="en" sz="3243" i="1">
                  <a:solidFill>
                    <a:srgbClr val="5E0404"/>
                  </a:solidFill>
                  <a:latin typeface="Archivo SemiBold"/>
                  <a:ea typeface="Archivo SemiBold"/>
                  <a:cs typeface="Archivo SemiBold"/>
                  <a:sym typeface="Archivo SemiBold"/>
                </a:rPr>
                <a:t>‘Give them more time to speak’</a:t>
              </a:r>
              <a:endParaRPr sz="3243" i="1">
                <a:solidFill>
                  <a:srgbClr val="5E0404"/>
                </a:solidFill>
                <a:latin typeface="Archivo SemiBold"/>
                <a:ea typeface="Archivo SemiBold"/>
                <a:cs typeface="Archivo SemiBold"/>
                <a:sym typeface="Archivo SemiBold"/>
              </a:endParaRPr>
            </a:p>
          </p:txBody>
        </p:sp>
      </p:grpSp>
      <p:grpSp>
        <p:nvGrpSpPr>
          <p:cNvPr id="211" name="Google Shape;211;p21"/>
          <p:cNvGrpSpPr/>
          <p:nvPr/>
        </p:nvGrpSpPr>
        <p:grpSpPr>
          <a:xfrm>
            <a:off x="4066125" y="489898"/>
            <a:ext cx="4748458" cy="2357520"/>
            <a:chOff x="1695450" y="1146925"/>
            <a:chExt cx="5752918" cy="2856216"/>
          </a:xfrm>
        </p:grpSpPr>
        <p:sp>
          <p:nvSpPr>
            <p:cNvPr id="212" name="Google Shape;212;p21"/>
            <p:cNvSpPr/>
            <p:nvPr/>
          </p:nvSpPr>
          <p:spPr>
            <a:xfrm>
              <a:off x="3196468" y="2447728"/>
              <a:ext cx="4251900" cy="1300800"/>
            </a:xfrm>
            <a:prstGeom prst="roundRect">
              <a:avLst>
                <a:gd name="adj" fmla="val 0"/>
              </a:avLst>
            </a:prstGeom>
            <a:solidFill>
              <a:srgbClr val="F2F0ED"/>
            </a:solidFill>
            <a:ln>
              <a:noFill/>
            </a:ln>
          </p:spPr>
          <p:txBody>
            <a:bodyPr spcFirstLastPara="1" wrap="square" lIns="75450" tIns="75450" rIns="75450" bIns="75450" anchor="ctr" anchorCtr="0">
              <a:noAutofit/>
            </a:bodyPr>
            <a:lstStyle/>
            <a:p>
              <a:pPr marL="0" lvl="0" indent="0" algn="ctr" rtl="0">
                <a:spcBef>
                  <a:spcPts val="0"/>
                </a:spcBef>
                <a:spcAft>
                  <a:spcPts val="0"/>
                </a:spcAft>
                <a:buNone/>
              </a:pPr>
              <a:endParaRPr sz="1155">
                <a:latin typeface="Montserrat"/>
                <a:ea typeface="Montserrat"/>
                <a:cs typeface="Montserrat"/>
                <a:sym typeface="Montserrat"/>
              </a:endParaRPr>
            </a:p>
          </p:txBody>
        </p:sp>
        <p:sp>
          <p:nvSpPr>
            <p:cNvPr id="213" name="Google Shape;213;p21"/>
            <p:cNvSpPr/>
            <p:nvPr/>
          </p:nvSpPr>
          <p:spPr>
            <a:xfrm>
              <a:off x="1695450" y="1146925"/>
              <a:ext cx="4251900" cy="1300800"/>
            </a:xfrm>
            <a:prstGeom prst="roundRect">
              <a:avLst>
                <a:gd name="adj" fmla="val 0"/>
              </a:avLst>
            </a:prstGeom>
            <a:solidFill>
              <a:srgbClr val="C9F24D"/>
            </a:solidFill>
            <a:ln>
              <a:noFill/>
            </a:ln>
          </p:spPr>
          <p:txBody>
            <a:bodyPr spcFirstLastPara="1" wrap="square" lIns="75450" tIns="75450" rIns="75450" bIns="75450" anchor="ctr" anchorCtr="0">
              <a:noAutofit/>
            </a:bodyPr>
            <a:lstStyle/>
            <a:p>
              <a:pPr marL="0" lvl="0" indent="0" algn="ctr" rtl="0">
                <a:spcBef>
                  <a:spcPts val="0"/>
                </a:spcBef>
                <a:spcAft>
                  <a:spcPts val="0"/>
                </a:spcAft>
                <a:buNone/>
              </a:pPr>
              <a:endParaRPr sz="1155">
                <a:latin typeface="Montserrat"/>
                <a:ea typeface="Montserrat"/>
                <a:cs typeface="Montserrat"/>
                <a:sym typeface="Montserrat"/>
              </a:endParaRPr>
            </a:p>
          </p:txBody>
        </p:sp>
        <p:sp>
          <p:nvSpPr>
            <p:cNvPr id="214" name="Google Shape;214;p21"/>
            <p:cNvSpPr/>
            <p:nvPr/>
          </p:nvSpPr>
          <p:spPr>
            <a:xfrm rot="10800000">
              <a:off x="5731745" y="3728041"/>
              <a:ext cx="997200" cy="275100"/>
            </a:xfrm>
            <a:prstGeom prst="rtTriangle">
              <a:avLst/>
            </a:prstGeom>
            <a:solidFill>
              <a:srgbClr val="F2F0ED"/>
            </a:solidFill>
            <a:ln>
              <a:noFill/>
            </a:ln>
          </p:spPr>
          <p:txBody>
            <a:bodyPr spcFirstLastPara="1" wrap="square" lIns="75450" tIns="75450" rIns="75450" bIns="75450" anchor="ctr" anchorCtr="0">
              <a:noAutofit/>
            </a:bodyPr>
            <a:lstStyle/>
            <a:p>
              <a:pPr marL="0" lvl="0" indent="0" algn="ctr" rtl="0">
                <a:spcBef>
                  <a:spcPts val="0"/>
                </a:spcBef>
                <a:spcAft>
                  <a:spcPts val="0"/>
                </a:spcAft>
                <a:buNone/>
              </a:pPr>
              <a:endParaRPr sz="1155">
                <a:latin typeface="Montserrat"/>
                <a:ea typeface="Montserrat"/>
                <a:cs typeface="Montserrat"/>
                <a:sym typeface="Montserrat"/>
              </a:endParaRPr>
            </a:p>
          </p:txBody>
        </p:sp>
        <p:sp>
          <p:nvSpPr>
            <p:cNvPr id="215" name="Google Shape;215;p21"/>
            <p:cNvSpPr/>
            <p:nvPr/>
          </p:nvSpPr>
          <p:spPr>
            <a:xfrm rot="10800000">
              <a:off x="4230727" y="2437439"/>
              <a:ext cx="997200" cy="275100"/>
            </a:xfrm>
            <a:prstGeom prst="rtTriangle">
              <a:avLst/>
            </a:prstGeom>
            <a:solidFill>
              <a:srgbClr val="C9F24D"/>
            </a:solidFill>
            <a:ln>
              <a:noFill/>
            </a:ln>
          </p:spPr>
          <p:txBody>
            <a:bodyPr spcFirstLastPara="1" wrap="square" lIns="75450" tIns="75450" rIns="75450" bIns="75450" anchor="ctr" anchorCtr="0">
              <a:noAutofit/>
            </a:bodyPr>
            <a:lstStyle/>
            <a:p>
              <a:pPr marL="0" lvl="0" indent="0" algn="ctr" rtl="0">
                <a:spcBef>
                  <a:spcPts val="0"/>
                </a:spcBef>
                <a:spcAft>
                  <a:spcPts val="0"/>
                </a:spcAft>
                <a:buNone/>
              </a:pPr>
              <a:endParaRPr sz="1155">
                <a:latin typeface="Montserrat"/>
                <a:ea typeface="Montserrat"/>
                <a:cs typeface="Montserrat"/>
                <a:sym typeface="Montserrat"/>
              </a:endParaRPr>
            </a:p>
          </p:txBody>
        </p:sp>
        <p:sp>
          <p:nvSpPr>
            <p:cNvPr id="216" name="Google Shape;216;p21"/>
            <p:cNvSpPr txBox="1"/>
            <p:nvPr/>
          </p:nvSpPr>
          <p:spPr>
            <a:xfrm>
              <a:off x="1802503" y="1272710"/>
              <a:ext cx="4001700" cy="1056000"/>
            </a:xfrm>
            <a:prstGeom prst="rect">
              <a:avLst/>
            </a:prstGeom>
            <a:noFill/>
            <a:ln>
              <a:noFill/>
            </a:ln>
          </p:spPr>
          <p:txBody>
            <a:bodyPr spcFirstLastPara="1" wrap="square" lIns="75450" tIns="150925" rIns="75450" bIns="150925" anchor="ctr" anchorCtr="0">
              <a:normAutofit lnSpcReduction="20000"/>
            </a:bodyPr>
            <a:lstStyle/>
            <a:p>
              <a:pPr marL="60377" lvl="0" indent="-60377" algn="l" rtl="0">
                <a:lnSpc>
                  <a:spcPct val="105000"/>
                </a:lnSpc>
                <a:spcBef>
                  <a:spcPts val="0"/>
                </a:spcBef>
                <a:spcAft>
                  <a:spcPts val="0"/>
                </a:spcAft>
                <a:buSzPts val="295"/>
                <a:buNone/>
              </a:pPr>
              <a:endParaRPr sz="1341" i="1">
                <a:solidFill>
                  <a:srgbClr val="031C00"/>
                </a:solidFill>
                <a:latin typeface="Montserrat Medium"/>
                <a:ea typeface="Montserrat Medium"/>
                <a:cs typeface="Montserrat Medium"/>
                <a:sym typeface="Montserrat Medium"/>
              </a:endParaRPr>
            </a:p>
            <a:p>
              <a:pPr marL="60377" lvl="0" indent="-60377" algn="l" rtl="0">
                <a:lnSpc>
                  <a:spcPct val="105000"/>
                </a:lnSpc>
                <a:spcBef>
                  <a:spcPts val="0"/>
                </a:spcBef>
                <a:spcAft>
                  <a:spcPts val="0"/>
                </a:spcAft>
                <a:buSzPts val="295"/>
                <a:buNone/>
              </a:pPr>
              <a:r>
                <a:rPr lang="en" sz="1341" i="1">
                  <a:solidFill>
                    <a:srgbClr val="031C00"/>
                  </a:solidFill>
                  <a:latin typeface="Montserrat Medium"/>
                  <a:ea typeface="Montserrat Medium"/>
                  <a:cs typeface="Montserrat Medium"/>
                  <a:sym typeface="Montserrat Medium"/>
                </a:rPr>
                <a:t>‘There needs to be more training’</a:t>
              </a:r>
              <a:endParaRPr sz="1341" i="1">
                <a:solidFill>
                  <a:srgbClr val="031C00"/>
                </a:solidFill>
                <a:latin typeface="Montserrat Medium"/>
                <a:ea typeface="Montserrat Medium"/>
                <a:cs typeface="Montserrat Medium"/>
                <a:sym typeface="Montserrat Medium"/>
              </a:endParaRPr>
            </a:p>
            <a:p>
              <a:pPr marL="60377" lvl="0" indent="-60377" algn="l" rtl="0">
                <a:lnSpc>
                  <a:spcPct val="115000"/>
                </a:lnSpc>
                <a:spcBef>
                  <a:spcPts val="0"/>
                </a:spcBef>
                <a:spcAft>
                  <a:spcPts val="0"/>
                </a:spcAft>
                <a:buSzPts val="295"/>
                <a:buNone/>
              </a:pPr>
              <a:endParaRPr sz="1341" i="1">
                <a:solidFill>
                  <a:srgbClr val="031C00"/>
                </a:solidFill>
                <a:latin typeface="Montserrat Medium"/>
                <a:ea typeface="Montserrat Medium"/>
                <a:cs typeface="Montserrat Medium"/>
                <a:sym typeface="Montserrat Medium"/>
              </a:endParaRPr>
            </a:p>
          </p:txBody>
        </p:sp>
        <p:sp>
          <p:nvSpPr>
            <p:cNvPr id="217" name="Google Shape;217;p21"/>
            <p:cNvSpPr txBox="1"/>
            <p:nvPr/>
          </p:nvSpPr>
          <p:spPr>
            <a:xfrm>
              <a:off x="3321647" y="2712541"/>
              <a:ext cx="4001700" cy="895500"/>
            </a:xfrm>
            <a:prstGeom prst="rect">
              <a:avLst/>
            </a:prstGeom>
            <a:noFill/>
            <a:ln>
              <a:noFill/>
            </a:ln>
          </p:spPr>
          <p:txBody>
            <a:bodyPr spcFirstLastPara="1" wrap="square" lIns="75450" tIns="150925" rIns="75450" bIns="150925" anchor="ctr" anchorCtr="0">
              <a:normAutofit/>
            </a:bodyPr>
            <a:lstStyle/>
            <a:p>
              <a:pPr marL="60377" lvl="0" indent="-60377" algn="l" rtl="0">
                <a:lnSpc>
                  <a:spcPct val="115000"/>
                </a:lnSpc>
                <a:spcBef>
                  <a:spcPts val="0"/>
                </a:spcBef>
                <a:spcAft>
                  <a:spcPts val="0"/>
                </a:spcAft>
                <a:buSzPts val="295"/>
                <a:buNone/>
              </a:pPr>
              <a:r>
                <a:rPr lang="en" sz="1341" i="1">
                  <a:solidFill>
                    <a:srgbClr val="031C00"/>
                  </a:solidFill>
                  <a:latin typeface="Montserrat Medium"/>
                  <a:ea typeface="Montserrat Medium"/>
                  <a:cs typeface="Montserrat Medium"/>
                  <a:sym typeface="Montserrat Medium"/>
                </a:rPr>
                <a:t>‘It’s not really affordable’</a:t>
              </a:r>
              <a:endParaRPr sz="1341" i="1">
                <a:solidFill>
                  <a:srgbClr val="031C00"/>
                </a:solidFill>
                <a:latin typeface="Montserrat Medium"/>
                <a:ea typeface="Montserrat Medium"/>
                <a:cs typeface="Montserrat Medium"/>
                <a:sym typeface="Montserrat Medium"/>
              </a:endParaRPr>
            </a:p>
          </p:txBody>
        </p:sp>
      </p:grpSp>
      <p:grpSp>
        <p:nvGrpSpPr>
          <p:cNvPr id="218" name="Google Shape;218;p21"/>
          <p:cNvGrpSpPr/>
          <p:nvPr/>
        </p:nvGrpSpPr>
        <p:grpSpPr>
          <a:xfrm>
            <a:off x="493350" y="214223"/>
            <a:ext cx="2981873" cy="2241961"/>
            <a:chOff x="2428900" y="595556"/>
            <a:chExt cx="4284300" cy="4066681"/>
          </a:xfrm>
        </p:grpSpPr>
        <p:sp>
          <p:nvSpPr>
            <p:cNvPr id="219" name="Google Shape;219;p21"/>
            <p:cNvSpPr/>
            <p:nvPr/>
          </p:nvSpPr>
          <p:spPr>
            <a:xfrm>
              <a:off x="2428900" y="1330013"/>
              <a:ext cx="4132800" cy="2807100"/>
            </a:xfrm>
            <a:prstGeom prst="roundRect">
              <a:avLst>
                <a:gd name="adj" fmla="val 0"/>
              </a:avLst>
            </a:prstGeom>
            <a:solidFill>
              <a:srgbClr val="010101"/>
            </a:solidFill>
            <a:ln w="10500" cap="flat" cmpd="sng">
              <a:solidFill>
                <a:srgbClr val="010101"/>
              </a:solidFill>
              <a:prstDash val="solid"/>
              <a:round/>
              <a:headEnd type="none" w="sm" len="sm"/>
              <a:tailEnd type="none" w="sm" len="sm"/>
            </a:ln>
          </p:spPr>
          <p:txBody>
            <a:bodyPr spcFirstLastPara="1" wrap="square" lIns="50400" tIns="50400" rIns="50400" bIns="50400" anchor="ctr" anchorCtr="0">
              <a:noAutofit/>
            </a:bodyPr>
            <a:lstStyle/>
            <a:p>
              <a:pPr marL="0" lvl="0" indent="0" algn="ctr" rtl="0">
                <a:spcBef>
                  <a:spcPts val="0"/>
                </a:spcBef>
                <a:spcAft>
                  <a:spcPts val="0"/>
                </a:spcAft>
                <a:buNone/>
              </a:pPr>
              <a:endParaRPr sz="771">
                <a:latin typeface="Anton"/>
                <a:ea typeface="Anton"/>
                <a:cs typeface="Anton"/>
                <a:sym typeface="Anton"/>
              </a:endParaRPr>
            </a:p>
          </p:txBody>
        </p:sp>
        <p:sp>
          <p:nvSpPr>
            <p:cNvPr id="220" name="Google Shape;220;p21"/>
            <p:cNvSpPr/>
            <p:nvPr/>
          </p:nvSpPr>
          <p:spPr>
            <a:xfrm>
              <a:off x="3138775" y="595556"/>
              <a:ext cx="609000" cy="609000"/>
            </a:xfrm>
            <a:prstGeom prst="star4">
              <a:avLst>
                <a:gd name="adj" fmla="val 22918"/>
              </a:avLst>
            </a:prstGeom>
            <a:solidFill>
              <a:srgbClr val="F6F3ED"/>
            </a:solidFill>
            <a:ln w="10500" cap="flat" cmpd="sng">
              <a:solidFill>
                <a:srgbClr val="010101"/>
              </a:solidFill>
              <a:prstDash val="solid"/>
              <a:round/>
              <a:headEnd type="none" w="sm" len="sm"/>
              <a:tailEnd type="none" w="sm" len="sm"/>
            </a:ln>
          </p:spPr>
          <p:txBody>
            <a:bodyPr spcFirstLastPara="1" wrap="square" lIns="50400" tIns="50400" rIns="50400" bIns="50400" anchor="ctr" anchorCtr="0">
              <a:noAutofit/>
            </a:bodyPr>
            <a:lstStyle/>
            <a:p>
              <a:pPr marL="0" lvl="0" indent="0" algn="ctr" rtl="0">
                <a:spcBef>
                  <a:spcPts val="0"/>
                </a:spcBef>
                <a:spcAft>
                  <a:spcPts val="0"/>
                </a:spcAft>
                <a:buNone/>
              </a:pPr>
              <a:endParaRPr sz="1543">
                <a:solidFill>
                  <a:srgbClr val="010101"/>
                </a:solidFill>
                <a:latin typeface="Anton"/>
                <a:ea typeface="Anton"/>
                <a:cs typeface="Anton"/>
                <a:sym typeface="Anton"/>
              </a:endParaRPr>
            </a:p>
          </p:txBody>
        </p:sp>
        <p:sp>
          <p:nvSpPr>
            <p:cNvPr id="221" name="Google Shape;221;p21"/>
            <p:cNvSpPr/>
            <p:nvPr/>
          </p:nvSpPr>
          <p:spPr>
            <a:xfrm rot="10800000" flipH="1">
              <a:off x="3275500" y="4290538"/>
              <a:ext cx="1027800" cy="371700"/>
            </a:xfrm>
            <a:prstGeom prst="rtTriangle">
              <a:avLst/>
            </a:prstGeom>
            <a:solidFill>
              <a:srgbClr val="F9DFEC"/>
            </a:solidFill>
            <a:ln w="10500" cap="flat" cmpd="sng">
              <a:solidFill>
                <a:srgbClr val="000000"/>
              </a:solidFill>
              <a:prstDash val="solid"/>
              <a:round/>
              <a:headEnd type="none" w="sm" len="sm"/>
              <a:tailEnd type="none" w="sm" len="sm"/>
            </a:ln>
          </p:spPr>
          <p:txBody>
            <a:bodyPr spcFirstLastPara="1" wrap="square" lIns="50400" tIns="50400" rIns="50400" bIns="50400" anchor="ctr" anchorCtr="0">
              <a:noAutofit/>
            </a:bodyPr>
            <a:lstStyle/>
            <a:p>
              <a:pPr marL="0" lvl="0" indent="0" algn="ctr" rtl="0">
                <a:spcBef>
                  <a:spcPts val="0"/>
                </a:spcBef>
                <a:spcAft>
                  <a:spcPts val="0"/>
                </a:spcAft>
                <a:buNone/>
              </a:pPr>
              <a:endParaRPr sz="771">
                <a:latin typeface="Anton"/>
                <a:ea typeface="Anton"/>
                <a:cs typeface="Anton"/>
                <a:sym typeface="Anton"/>
              </a:endParaRPr>
            </a:p>
          </p:txBody>
        </p:sp>
        <p:sp>
          <p:nvSpPr>
            <p:cNvPr id="222" name="Google Shape;222;p21"/>
            <p:cNvSpPr/>
            <p:nvPr/>
          </p:nvSpPr>
          <p:spPr>
            <a:xfrm>
              <a:off x="2580400" y="1483413"/>
              <a:ext cx="4132800" cy="2807100"/>
            </a:xfrm>
            <a:prstGeom prst="roundRect">
              <a:avLst>
                <a:gd name="adj" fmla="val 0"/>
              </a:avLst>
            </a:prstGeom>
            <a:solidFill>
              <a:srgbClr val="F9DFEC"/>
            </a:solidFill>
            <a:ln w="10500" cap="flat" cmpd="sng">
              <a:solidFill>
                <a:srgbClr val="010101"/>
              </a:solidFill>
              <a:prstDash val="solid"/>
              <a:round/>
              <a:headEnd type="none" w="sm" len="sm"/>
              <a:tailEnd type="none" w="sm" len="sm"/>
            </a:ln>
          </p:spPr>
          <p:txBody>
            <a:bodyPr spcFirstLastPara="1" wrap="square" lIns="50400" tIns="50400" rIns="50400" bIns="50400" anchor="ctr" anchorCtr="0">
              <a:noAutofit/>
            </a:bodyPr>
            <a:lstStyle/>
            <a:p>
              <a:pPr marL="0" lvl="0" indent="0" algn="ctr" rtl="0">
                <a:spcBef>
                  <a:spcPts val="0"/>
                </a:spcBef>
                <a:spcAft>
                  <a:spcPts val="0"/>
                </a:spcAft>
                <a:buNone/>
              </a:pPr>
              <a:endParaRPr sz="771">
                <a:latin typeface="Anton"/>
                <a:ea typeface="Anton"/>
                <a:cs typeface="Anton"/>
                <a:sym typeface="Anton"/>
              </a:endParaRPr>
            </a:p>
          </p:txBody>
        </p:sp>
        <p:sp>
          <p:nvSpPr>
            <p:cNvPr id="223" name="Google Shape;223;p21"/>
            <p:cNvSpPr/>
            <p:nvPr/>
          </p:nvSpPr>
          <p:spPr>
            <a:xfrm>
              <a:off x="5966777" y="1204684"/>
              <a:ext cx="363000" cy="363000"/>
            </a:xfrm>
            <a:prstGeom prst="star4">
              <a:avLst>
                <a:gd name="adj" fmla="val 22918"/>
              </a:avLst>
            </a:prstGeom>
            <a:solidFill>
              <a:srgbClr val="FFF7B0"/>
            </a:solidFill>
            <a:ln w="10500" cap="flat" cmpd="sng">
              <a:solidFill>
                <a:srgbClr val="010101"/>
              </a:solidFill>
              <a:prstDash val="solid"/>
              <a:round/>
              <a:headEnd type="none" w="sm" len="sm"/>
              <a:tailEnd type="none" w="sm" len="sm"/>
            </a:ln>
          </p:spPr>
          <p:txBody>
            <a:bodyPr spcFirstLastPara="1" wrap="square" lIns="50400" tIns="50400" rIns="50400" bIns="50400" anchor="ctr" anchorCtr="0">
              <a:noAutofit/>
            </a:bodyPr>
            <a:lstStyle/>
            <a:p>
              <a:pPr marL="0" lvl="0" indent="0" algn="ctr" rtl="0">
                <a:spcBef>
                  <a:spcPts val="0"/>
                </a:spcBef>
                <a:spcAft>
                  <a:spcPts val="0"/>
                </a:spcAft>
                <a:buNone/>
              </a:pPr>
              <a:endParaRPr sz="1543">
                <a:solidFill>
                  <a:srgbClr val="010101"/>
                </a:solidFill>
                <a:latin typeface="Anton"/>
                <a:ea typeface="Anton"/>
                <a:cs typeface="Anton"/>
                <a:sym typeface="Anton"/>
              </a:endParaRPr>
            </a:p>
          </p:txBody>
        </p:sp>
        <p:sp>
          <p:nvSpPr>
            <p:cNvPr id="224" name="Google Shape;224;p21"/>
            <p:cNvSpPr txBox="1"/>
            <p:nvPr/>
          </p:nvSpPr>
          <p:spPr>
            <a:xfrm>
              <a:off x="2633050" y="1518425"/>
              <a:ext cx="4027500" cy="2293500"/>
            </a:xfrm>
            <a:prstGeom prst="rect">
              <a:avLst/>
            </a:prstGeom>
            <a:noFill/>
            <a:ln>
              <a:noFill/>
            </a:ln>
          </p:spPr>
          <p:txBody>
            <a:bodyPr spcFirstLastPara="1" wrap="square" lIns="50400" tIns="50400" rIns="50400" bIns="50400" anchor="ctr" anchorCtr="0">
              <a:normAutofit/>
            </a:bodyPr>
            <a:lstStyle/>
            <a:p>
              <a:pPr marL="0" lvl="0" indent="0" algn="ctr" rtl="0">
                <a:lnSpc>
                  <a:spcPct val="115000"/>
                </a:lnSpc>
                <a:spcBef>
                  <a:spcPts val="0"/>
                </a:spcBef>
                <a:spcAft>
                  <a:spcPts val="0"/>
                </a:spcAft>
                <a:buNone/>
              </a:pPr>
              <a:r>
                <a:rPr lang="en" sz="1571">
                  <a:solidFill>
                    <a:srgbClr val="010101"/>
                  </a:solidFill>
                  <a:latin typeface="Anton"/>
                  <a:ea typeface="Anton"/>
                  <a:cs typeface="Anton"/>
                  <a:sym typeface="Anton"/>
                </a:rPr>
                <a:t>“Working in partnership with the parent’s”</a:t>
              </a:r>
              <a:endParaRPr sz="1571">
                <a:solidFill>
                  <a:srgbClr val="010101"/>
                </a:solidFill>
                <a:latin typeface="Anton"/>
                <a:ea typeface="Anton"/>
                <a:cs typeface="Anton"/>
                <a:sym typeface="Anton"/>
              </a:endParaRPr>
            </a:p>
          </p:txBody>
        </p:sp>
        <p:sp>
          <p:nvSpPr>
            <p:cNvPr id="225" name="Google Shape;225;p21"/>
            <p:cNvSpPr/>
            <p:nvPr/>
          </p:nvSpPr>
          <p:spPr>
            <a:xfrm rot="10800000" flipH="1">
              <a:off x="3283050" y="4262288"/>
              <a:ext cx="1067700" cy="386100"/>
            </a:xfrm>
            <a:prstGeom prst="rtTriangle">
              <a:avLst/>
            </a:prstGeom>
            <a:solidFill>
              <a:srgbClr val="F9DFEC"/>
            </a:solidFill>
            <a:ln>
              <a:noFill/>
            </a:ln>
          </p:spPr>
          <p:txBody>
            <a:bodyPr spcFirstLastPara="1" wrap="square" lIns="50400" tIns="50400" rIns="50400" bIns="50400" anchor="ctr" anchorCtr="0">
              <a:noAutofit/>
            </a:bodyPr>
            <a:lstStyle/>
            <a:p>
              <a:pPr marL="0" lvl="0" indent="0" algn="ctr" rtl="0">
                <a:spcBef>
                  <a:spcPts val="0"/>
                </a:spcBef>
                <a:spcAft>
                  <a:spcPts val="0"/>
                </a:spcAft>
                <a:buNone/>
              </a:pPr>
              <a:endParaRPr sz="771">
                <a:latin typeface="Anton"/>
                <a:ea typeface="Anton"/>
                <a:cs typeface="Anton"/>
                <a:sym typeface="Anton"/>
              </a:endParaRPr>
            </a:p>
          </p:txBody>
        </p:sp>
        <p:sp>
          <p:nvSpPr>
            <p:cNvPr id="226" name="Google Shape;226;p21"/>
            <p:cNvSpPr txBox="1"/>
            <p:nvPr/>
          </p:nvSpPr>
          <p:spPr>
            <a:xfrm>
              <a:off x="3072000" y="3670650"/>
              <a:ext cx="3000000" cy="400200"/>
            </a:xfrm>
            <a:prstGeom prst="rect">
              <a:avLst/>
            </a:prstGeom>
            <a:noFill/>
            <a:ln>
              <a:noFill/>
            </a:ln>
          </p:spPr>
          <p:txBody>
            <a:bodyPr spcFirstLastPara="1" wrap="square" lIns="50400" tIns="50400" rIns="50400" bIns="50400" anchor="t" anchorCtr="0">
              <a:spAutoFit/>
            </a:bodyPr>
            <a:lstStyle/>
            <a:p>
              <a:pPr marL="0" lvl="0" indent="0" algn="ctr" rtl="0">
                <a:spcBef>
                  <a:spcPts val="0"/>
                </a:spcBef>
                <a:spcAft>
                  <a:spcPts val="0"/>
                </a:spcAft>
                <a:buNone/>
              </a:pPr>
              <a:r>
                <a:rPr lang="en" sz="771">
                  <a:solidFill>
                    <a:srgbClr val="010101"/>
                  </a:solidFill>
                  <a:latin typeface="Inter"/>
                  <a:ea typeface="Inter"/>
                  <a:cs typeface="Inter"/>
                  <a:sym typeface="Inter"/>
                </a:rPr>
                <a:t>All Participants</a:t>
              </a:r>
              <a:endParaRPr sz="771">
                <a:latin typeface="Inter"/>
                <a:ea typeface="Inter"/>
                <a:cs typeface="Inter"/>
                <a:sym typeface="Inter"/>
              </a:endParaRPr>
            </a:p>
          </p:txBody>
        </p:sp>
      </p:gr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1367</Words>
  <Application>Microsoft Office PowerPoint</Application>
  <PresentationFormat>On-screen Show (16:9)</PresentationFormat>
  <Paragraphs>84</Paragraphs>
  <Slides>13</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Montserrat</vt:lpstr>
      <vt:lpstr>Roboto</vt:lpstr>
      <vt:lpstr>Anton</vt:lpstr>
      <vt:lpstr>Montserrat Medium</vt:lpstr>
      <vt:lpstr>Nunito</vt:lpstr>
      <vt:lpstr>Calibri</vt:lpstr>
      <vt:lpstr>Albert Sans</vt:lpstr>
      <vt:lpstr>Inter</vt:lpstr>
      <vt:lpstr>Roboto Medium</vt:lpstr>
      <vt:lpstr>Arial</vt:lpstr>
      <vt:lpstr>Archivo SemiBold</vt:lpstr>
      <vt:lpstr>Shift</vt:lpstr>
      <vt:lpstr>It's a Small World: A Case Study into the Effectiveness of Resources on Practitioner Knowledge of English as an Additional Language (EAL) within Early Years Settings in City X</vt:lpstr>
      <vt:lpstr>Who Am I?</vt:lpstr>
      <vt:lpstr>Definitions</vt:lpstr>
      <vt:lpstr>English as an Additional Language</vt:lpstr>
      <vt:lpstr>Research Aims and Rationale</vt:lpstr>
      <vt:lpstr>Approach and Methodology</vt:lpstr>
      <vt:lpstr>Ethics</vt:lpstr>
      <vt:lpstr>Findings- 3 Themes</vt:lpstr>
      <vt:lpstr>PowerPoint Presentation</vt:lpstr>
      <vt:lpstr>Contributions </vt:lpstr>
      <vt:lpstr>Future Research and Practice</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Zoe Lewis</dc:creator>
  <cp:lastModifiedBy>Zoe Lewis</cp:lastModifiedBy>
  <cp:revision>1</cp:revision>
  <dcterms:modified xsi:type="dcterms:W3CDTF">2026-01-20T19:39:33Z</dcterms:modified>
</cp:coreProperties>
</file>