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sldIdLst>
    <p:sldId id="256" r:id="rId2"/>
    <p:sldId id="257" r:id="rId3"/>
    <p:sldId id="270" r:id="rId4"/>
    <p:sldId id="259" r:id="rId5"/>
    <p:sldId id="279" r:id="rId6"/>
    <p:sldId id="260" r:id="rId7"/>
    <p:sldId id="261" r:id="rId8"/>
    <p:sldId id="271" r:id="rId9"/>
    <p:sldId id="272" r:id="rId10"/>
    <p:sldId id="273" r:id="rId11"/>
    <p:sldId id="277" r:id="rId12"/>
    <p:sldId id="278" r:id="rId13"/>
    <p:sldId id="280" r:id="rId14"/>
    <p:sldId id="26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68"/>
    <p:restoredTop sz="94700"/>
  </p:normalViewPr>
  <p:slideViewPr>
    <p:cSldViewPr snapToGrid="0" snapToObjects="1">
      <p:cViewPr varScale="1">
        <p:scale>
          <a:sx n="70" d="100"/>
          <a:sy n="70" d="100"/>
        </p:scale>
        <p:origin x="1248"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4DE0D-10F3-445A-B72A-C8E89D245B0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A0CFF2B3-F027-4756-84B8-A6B53D973491}">
      <dgm:prSet/>
      <dgm:spPr/>
      <dgm:t>
        <a:bodyPr/>
        <a:lstStyle/>
        <a:p>
          <a:r>
            <a:rPr lang="en-IN"/>
            <a:t>Research followed </a:t>
          </a:r>
          <a:r>
            <a:rPr lang="en-IN" b="1"/>
            <a:t>BERA (2024) guidelines</a:t>
          </a:r>
          <a:r>
            <a:rPr lang="en-IN"/>
            <a:t>, ensuring integrity, trust, and participant protection.</a:t>
          </a:r>
          <a:endParaRPr lang="en-US"/>
        </a:p>
      </dgm:t>
    </dgm:pt>
    <dgm:pt modelId="{0A83D21A-8C19-4952-9113-3628E5C3E292}" type="parTrans" cxnId="{1A845675-C13D-4B24-A754-893D66D64728}">
      <dgm:prSet/>
      <dgm:spPr/>
      <dgm:t>
        <a:bodyPr/>
        <a:lstStyle/>
        <a:p>
          <a:endParaRPr lang="en-US"/>
        </a:p>
      </dgm:t>
    </dgm:pt>
    <dgm:pt modelId="{0C114161-8706-4678-819E-B048AAD85836}" type="sibTrans" cxnId="{1A845675-C13D-4B24-A754-893D66D64728}">
      <dgm:prSet/>
      <dgm:spPr/>
      <dgm:t>
        <a:bodyPr/>
        <a:lstStyle/>
        <a:p>
          <a:endParaRPr lang="en-US"/>
        </a:p>
      </dgm:t>
    </dgm:pt>
    <dgm:pt modelId="{F98F8F17-FB2B-4AFD-AA01-2144B710124A}">
      <dgm:prSet/>
      <dgm:spPr/>
      <dgm:t>
        <a:bodyPr/>
        <a:lstStyle/>
        <a:p>
          <a:r>
            <a:rPr lang="en-IN" b="1"/>
            <a:t>Informed consent</a:t>
          </a:r>
          <a:r>
            <a:rPr lang="en-IN"/>
            <a:t> obtained; participation was voluntary with the right to withdraw anytime.</a:t>
          </a:r>
          <a:endParaRPr lang="en-US"/>
        </a:p>
      </dgm:t>
    </dgm:pt>
    <dgm:pt modelId="{35576DB6-9C75-489E-8FCC-36EC8E455720}" type="parTrans" cxnId="{B06565B4-2720-4513-83EA-7D3FE730EC6B}">
      <dgm:prSet/>
      <dgm:spPr/>
      <dgm:t>
        <a:bodyPr/>
        <a:lstStyle/>
        <a:p>
          <a:endParaRPr lang="en-US"/>
        </a:p>
      </dgm:t>
    </dgm:pt>
    <dgm:pt modelId="{EC4BFD04-3901-493E-939F-9F6AAF8C5393}" type="sibTrans" cxnId="{B06565B4-2720-4513-83EA-7D3FE730EC6B}">
      <dgm:prSet/>
      <dgm:spPr/>
      <dgm:t>
        <a:bodyPr/>
        <a:lstStyle/>
        <a:p>
          <a:endParaRPr lang="en-US"/>
        </a:p>
      </dgm:t>
    </dgm:pt>
    <dgm:pt modelId="{FB41094A-D94C-4B68-A2FE-FF8F14A0677C}">
      <dgm:prSet/>
      <dgm:spPr/>
      <dgm:t>
        <a:bodyPr/>
        <a:lstStyle/>
        <a:p>
          <a:r>
            <a:rPr lang="en-IN" b="1"/>
            <a:t>Confidentiality and anonymity</a:t>
          </a:r>
          <a:r>
            <a:rPr lang="en-IN"/>
            <a:t> maintained (pseudonyms used, GDPR-compliant data storage).</a:t>
          </a:r>
          <a:endParaRPr lang="en-US"/>
        </a:p>
      </dgm:t>
    </dgm:pt>
    <dgm:pt modelId="{1EC654D4-8F37-4073-B5CA-A154B7CE0F5E}" type="parTrans" cxnId="{ED8C195B-463D-442E-ADB6-1FFC6878D757}">
      <dgm:prSet/>
      <dgm:spPr/>
      <dgm:t>
        <a:bodyPr/>
        <a:lstStyle/>
        <a:p>
          <a:endParaRPr lang="en-US"/>
        </a:p>
      </dgm:t>
    </dgm:pt>
    <dgm:pt modelId="{B50DB185-4C5B-4132-9574-2522B5492D8A}" type="sibTrans" cxnId="{ED8C195B-463D-442E-ADB6-1FFC6878D757}">
      <dgm:prSet/>
      <dgm:spPr/>
      <dgm:t>
        <a:bodyPr/>
        <a:lstStyle/>
        <a:p>
          <a:endParaRPr lang="en-US"/>
        </a:p>
      </dgm:t>
    </dgm:pt>
    <dgm:pt modelId="{5780B2DA-EA03-45F6-91F7-400C0B53B7D5}">
      <dgm:prSet/>
      <dgm:spPr/>
      <dgm:t>
        <a:bodyPr/>
        <a:lstStyle/>
        <a:p>
          <a:r>
            <a:rPr lang="en-IN"/>
            <a:t>Participants reminded there were </a:t>
          </a:r>
          <a:r>
            <a:rPr lang="en-IN" b="1"/>
            <a:t>no right or wrong answers</a:t>
          </a:r>
          <a:r>
            <a:rPr lang="en-IN"/>
            <a:t>; interviews conducted respectfully.</a:t>
          </a:r>
          <a:endParaRPr lang="en-US"/>
        </a:p>
      </dgm:t>
    </dgm:pt>
    <dgm:pt modelId="{C0CCD106-4D4A-4EDD-89C8-B82744CABABD}" type="parTrans" cxnId="{36E108D3-AA43-4009-AB52-303D82C650D9}">
      <dgm:prSet/>
      <dgm:spPr/>
      <dgm:t>
        <a:bodyPr/>
        <a:lstStyle/>
        <a:p>
          <a:endParaRPr lang="en-US"/>
        </a:p>
      </dgm:t>
    </dgm:pt>
    <dgm:pt modelId="{1062DB41-EC6C-4F4F-AF51-2CFA378DCD09}" type="sibTrans" cxnId="{36E108D3-AA43-4009-AB52-303D82C650D9}">
      <dgm:prSet/>
      <dgm:spPr/>
      <dgm:t>
        <a:bodyPr/>
        <a:lstStyle/>
        <a:p>
          <a:endParaRPr lang="en-US"/>
        </a:p>
      </dgm:t>
    </dgm:pt>
    <dgm:pt modelId="{C6EA5246-C781-4555-B20B-64EBB5997EA6}">
      <dgm:prSet/>
      <dgm:spPr/>
      <dgm:t>
        <a:bodyPr/>
        <a:lstStyle/>
        <a:p>
          <a:r>
            <a:rPr lang="en-IN" b="1"/>
            <a:t>Researcher bias mitigated</a:t>
          </a:r>
          <a:r>
            <a:rPr lang="en-IN"/>
            <a:t> through neutral, reviewed interview design.</a:t>
          </a:r>
          <a:endParaRPr lang="en-US"/>
        </a:p>
      </dgm:t>
    </dgm:pt>
    <dgm:pt modelId="{923E8EA6-CBE5-499D-8FF2-49DB7A57EE85}" type="parTrans" cxnId="{AB68AC7B-C95B-411C-A8A9-598EAF996860}">
      <dgm:prSet/>
      <dgm:spPr/>
      <dgm:t>
        <a:bodyPr/>
        <a:lstStyle/>
        <a:p>
          <a:endParaRPr lang="en-US"/>
        </a:p>
      </dgm:t>
    </dgm:pt>
    <dgm:pt modelId="{8012C651-D150-4679-A99A-EC4D19D8E9C2}" type="sibTrans" cxnId="{AB68AC7B-C95B-411C-A8A9-598EAF996860}">
      <dgm:prSet/>
      <dgm:spPr/>
      <dgm:t>
        <a:bodyPr/>
        <a:lstStyle/>
        <a:p>
          <a:endParaRPr lang="en-US"/>
        </a:p>
      </dgm:t>
    </dgm:pt>
    <dgm:pt modelId="{CEA4035D-4BFE-4932-AE59-7BDCDFD53EBD}">
      <dgm:prSet/>
      <dgm:spPr/>
      <dgm:t>
        <a:bodyPr/>
        <a:lstStyle/>
        <a:p>
          <a:r>
            <a:rPr lang="en-IN"/>
            <a:t>Ethics embedded throughout the study, enhancing </a:t>
          </a:r>
          <a:r>
            <a:rPr lang="en-IN" b="1"/>
            <a:t>credibility and societal value</a:t>
          </a:r>
          <a:r>
            <a:rPr lang="en-IN"/>
            <a:t>.</a:t>
          </a:r>
          <a:endParaRPr lang="en-US"/>
        </a:p>
      </dgm:t>
    </dgm:pt>
    <dgm:pt modelId="{1D898E78-49DE-458D-BE20-5D49425B6D54}" type="parTrans" cxnId="{1E1E107F-F29B-46AA-A3EA-0B05FA6A6106}">
      <dgm:prSet/>
      <dgm:spPr/>
      <dgm:t>
        <a:bodyPr/>
        <a:lstStyle/>
        <a:p>
          <a:endParaRPr lang="en-US"/>
        </a:p>
      </dgm:t>
    </dgm:pt>
    <dgm:pt modelId="{D198D66E-F6CB-425B-9CE3-E5F432C262A4}" type="sibTrans" cxnId="{1E1E107F-F29B-46AA-A3EA-0B05FA6A6106}">
      <dgm:prSet/>
      <dgm:spPr/>
      <dgm:t>
        <a:bodyPr/>
        <a:lstStyle/>
        <a:p>
          <a:endParaRPr lang="en-US"/>
        </a:p>
      </dgm:t>
    </dgm:pt>
    <dgm:pt modelId="{EFF53316-CA2A-814B-9953-ECD47D863411}" type="pres">
      <dgm:prSet presAssocID="{F0C4DE0D-10F3-445A-B72A-C8E89D245B02}" presName="diagram" presStyleCnt="0">
        <dgm:presLayoutVars>
          <dgm:dir/>
          <dgm:resizeHandles val="exact"/>
        </dgm:presLayoutVars>
      </dgm:prSet>
      <dgm:spPr/>
    </dgm:pt>
    <dgm:pt modelId="{4678060C-000A-854F-B4B4-861427EC1BCA}" type="pres">
      <dgm:prSet presAssocID="{A0CFF2B3-F027-4756-84B8-A6B53D973491}" presName="node" presStyleLbl="node1" presStyleIdx="0" presStyleCnt="6">
        <dgm:presLayoutVars>
          <dgm:bulletEnabled val="1"/>
        </dgm:presLayoutVars>
      </dgm:prSet>
      <dgm:spPr/>
    </dgm:pt>
    <dgm:pt modelId="{75B90177-DBA0-4848-AEB7-74D9D0C2581A}" type="pres">
      <dgm:prSet presAssocID="{0C114161-8706-4678-819E-B048AAD85836}" presName="sibTrans" presStyleCnt="0"/>
      <dgm:spPr/>
    </dgm:pt>
    <dgm:pt modelId="{1F4E747A-793B-6F4F-885D-31606293E58C}" type="pres">
      <dgm:prSet presAssocID="{F98F8F17-FB2B-4AFD-AA01-2144B710124A}" presName="node" presStyleLbl="node1" presStyleIdx="1" presStyleCnt="6">
        <dgm:presLayoutVars>
          <dgm:bulletEnabled val="1"/>
        </dgm:presLayoutVars>
      </dgm:prSet>
      <dgm:spPr/>
    </dgm:pt>
    <dgm:pt modelId="{8844F9B4-5707-FC4B-9217-9034E9DC3717}" type="pres">
      <dgm:prSet presAssocID="{EC4BFD04-3901-493E-939F-9F6AAF8C5393}" presName="sibTrans" presStyleCnt="0"/>
      <dgm:spPr/>
    </dgm:pt>
    <dgm:pt modelId="{0D8A8FBB-4DBA-1649-ACDA-B5BEE08A57AB}" type="pres">
      <dgm:prSet presAssocID="{FB41094A-D94C-4B68-A2FE-FF8F14A0677C}" presName="node" presStyleLbl="node1" presStyleIdx="2" presStyleCnt="6">
        <dgm:presLayoutVars>
          <dgm:bulletEnabled val="1"/>
        </dgm:presLayoutVars>
      </dgm:prSet>
      <dgm:spPr/>
    </dgm:pt>
    <dgm:pt modelId="{F95EA4CE-0180-8048-A020-D3764E0D08FA}" type="pres">
      <dgm:prSet presAssocID="{B50DB185-4C5B-4132-9574-2522B5492D8A}" presName="sibTrans" presStyleCnt="0"/>
      <dgm:spPr/>
    </dgm:pt>
    <dgm:pt modelId="{81A9E943-97BA-2546-B134-50330971A759}" type="pres">
      <dgm:prSet presAssocID="{5780B2DA-EA03-45F6-91F7-400C0B53B7D5}" presName="node" presStyleLbl="node1" presStyleIdx="3" presStyleCnt="6">
        <dgm:presLayoutVars>
          <dgm:bulletEnabled val="1"/>
        </dgm:presLayoutVars>
      </dgm:prSet>
      <dgm:spPr/>
    </dgm:pt>
    <dgm:pt modelId="{63B96447-B867-494F-8E1B-E0F5BC878D0E}" type="pres">
      <dgm:prSet presAssocID="{1062DB41-EC6C-4F4F-AF51-2CFA378DCD09}" presName="sibTrans" presStyleCnt="0"/>
      <dgm:spPr/>
    </dgm:pt>
    <dgm:pt modelId="{2041F755-598D-184E-AAE9-E74A557A1779}" type="pres">
      <dgm:prSet presAssocID="{C6EA5246-C781-4555-B20B-64EBB5997EA6}" presName="node" presStyleLbl="node1" presStyleIdx="4" presStyleCnt="6">
        <dgm:presLayoutVars>
          <dgm:bulletEnabled val="1"/>
        </dgm:presLayoutVars>
      </dgm:prSet>
      <dgm:spPr/>
    </dgm:pt>
    <dgm:pt modelId="{34EF1017-7ED6-0444-8423-F36FB9981AF8}" type="pres">
      <dgm:prSet presAssocID="{8012C651-D150-4679-A99A-EC4D19D8E9C2}" presName="sibTrans" presStyleCnt="0"/>
      <dgm:spPr/>
    </dgm:pt>
    <dgm:pt modelId="{B082E7F9-902D-B542-AB9E-5D96150946A9}" type="pres">
      <dgm:prSet presAssocID="{CEA4035D-4BFE-4932-AE59-7BDCDFD53EBD}" presName="node" presStyleLbl="node1" presStyleIdx="5" presStyleCnt="6">
        <dgm:presLayoutVars>
          <dgm:bulletEnabled val="1"/>
        </dgm:presLayoutVars>
      </dgm:prSet>
      <dgm:spPr/>
    </dgm:pt>
  </dgm:ptLst>
  <dgm:cxnLst>
    <dgm:cxn modelId="{98FDA90E-138D-7A45-9189-13BF4AE31E8C}" type="presOf" srcId="{F98F8F17-FB2B-4AFD-AA01-2144B710124A}" destId="{1F4E747A-793B-6F4F-885D-31606293E58C}" srcOrd="0" destOrd="0" presId="urn:microsoft.com/office/officeart/2005/8/layout/default"/>
    <dgm:cxn modelId="{93689F20-393E-514B-BAF4-CE62C46FEE76}" type="presOf" srcId="{F0C4DE0D-10F3-445A-B72A-C8E89D245B02}" destId="{EFF53316-CA2A-814B-9953-ECD47D863411}" srcOrd="0" destOrd="0" presId="urn:microsoft.com/office/officeart/2005/8/layout/default"/>
    <dgm:cxn modelId="{ED8C195B-463D-442E-ADB6-1FFC6878D757}" srcId="{F0C4DE0D-10F3-445A-B72A-C8E89D245B02}" destId="{FB41094A-D94C-4B68-A2FE-FF8F14A0677C}" srcOrd="2" destOrd="0" parTransId="{1EC654D4-8F37-4073-B5CA-A154B7CE0F5E}" sibTransId="{B50DB185-4C5B-4132-9574-2522B5492D8A}"/>
    <dgm:cxn modelId="{F0FDA45B-CEE6-4F46-8DC4-AC839D9118AF}" type="presOf" srcId="{A0CFF2B3-F027-4756-84B8-A6B53D973491}" destId="{4678060C-000A-854F-B4B4-861427EC1BCA}" srcOrd="0" destOrd="0" presId="urn:microsoft.com/office/officeart/2005/8/layout/default"/>
    <dgm:cxn modelId="{3D96ED42-CE57-9143-8AAA-D780D69442F6}" type="presOf" srcId="{C6EA5246-C781-4555-B20B-64EBB5997EA6}" destId="{2041F755-598D-184E-AAE9-E74A557A1779}" srcOrd="0" destOrd="0" presId="urn:microsoft.com/office/officeart/2005/8/layout/default"/>
    <dgm:cxn modelId="{1C43946F-B02E-C34E-A1BC-BC6A42E3B333}" type="presOf" srcId="{5780B2DA-EA03-45F6-91F7-400C0B53B7D5}" destId="{81A9E943-97BA-2546-B134-50330971A759}" srcOrd="0" destOrd="0" presId="urn:microsoft.com/office/officeart/2005/8/layout/default"/>
    <dgm:cxn modelId="{1A845675-C13D-4B24-A754-893D66D64728}" srcId="{F0C4DE0D-10F3-445A-B72A-C8E89D245B02}" destId="{A0CFF2B3-F027-4756-84B8-A6B53D973491}" srcOrd="0" destOrd="0" parTransId="{0A83D21A-8C19-4952-9113-3628E5C3E292}" sibTransId="{0C114161-8706-4678-819E-B048AAD85836}"/>
    <dgm:cxn modelId="{3248995A-8735-EC40-B016-8910E72644D1}" type="presOf" srcId="{CEA4035D-4BFE-4932-AE59-7BDCDFD53EBD}" destId="{B082E7F9-902D-B542-AB9E-5D96150946A9}" srcOrd="0" destOrd="0" presId="urn:microsoft.com/office/officeart/2005/8/layout/default"/>
    <dgm:cxn modelId="{AB68AC7B-C95B-411C-A8A9-598EAF996860}" srcId="{F0C4DE0D-10F3-445A-B72A-C8E89D245B02}" destId="{C6EA5246-C781-4555-B20B-64EBB5997EA6}" srcOrd="4" destOrd="0" parTransId="{923E8EA6-CBE5-499D-8FF2-49DB7A57EE85}" sibTransId="{8012C651-D150-4679-A99A-EC4D19D8E9C2}"/>
    <dgm:cxn modelId="{1E1E107F-F29B-46AA-A3EA-0B05FA6A6106}" srcId="{F0C4DE0D-10F3-445A-B72A-C8E89D245B02}" destId="{CEA4035D-4BFE-4932-AE59-7BDCDFD53EBD}" srcOrd="5" destOrd="0" parTransId="{1D898E78-49DE-458D-BE20-5D49425B6D54}" sibTransId="{D198D66E-F6CB-425B-9CE3-E5F432C262A4}"/>
    <dgm:cxn modelId="{AE3E55B3-2921-C24E-862F-89AAD37FC27C}" type="presOf" srcId="{FB41094A-D94C-4B68-A2FE-FF8F14A0677C}" destId="{0D8A8FBB-4DBA-1649-ACDA-B5BEE08A57AB}" srcOrd="0" destOrd="0" presId="urn:microsoft.com/office/officeart/2005/8/layout/default"/>
    <dgm:cxn modelId="{B06565B4-2720-4513-83EA-7D3FE730EC6B}" srcId="{F0C4DE0D-10F3-445A-B72A-C8E89D245B02}" destId="{F98F8F17-FB2B-4AFD-AA01-2144B710124A}" srcOrd="1" destOrd="0" parTransId="{35576DB6-9C75-489E-8FCC-36EC8E455720}" sibTransId="{EC4BFD04-3901-493E-939F-9F6AAF8C5393}"/>
    <dgm:cxn modelId="{36E108D3-AA43-4009-AB52-303D82C650D9}" srcId="{F0C4DE0D-10F3-445A-B72A-C8E89D245B02}" destId="{5780B2DA-EA03-45F6-91F7-400C0B53B7D5}" srcOrd="3" destOrd="0" parTransId="{C0CCD106-4D4A-4EDD-89C8-B82744CABABD}" sibTransId="{1062DB41-EC6C-4F4F-AF51-2CFA378DCD09}"/>
    <dgm:cxn modelId="{F6C2A3BA-E5FB-E641-AE25-59C3A04294D7}" type="presParOf" srcId="{EFF53316-CA2A-814B-9953-ECD47D863411}" destId="{4678060C-000A-854F-B4B4-861427EC1BCA}" srcOrd="0" destOrd="0" presId="urn:microsoft.com/office/officeart/2005/8/layout/default"/>
    <dgm:cxn modelId="{335CE8E5-C9FB-9249-97A6-31AFFFBCA95F}" type="presParOf" srcId="{EFF53316-CA2A-814B-9953-ECD47D863411}" destId="{75B90177-DBA0-4848-AEB7-74D9D0C2581A}" srcOrd="1" destOrd="0" presId="urn:microsoft.com/office/officeart/2005/8/layout/default"/>
    <dgm:cxn modelId="{E69D8FCB-1EB0-B548-A28F-1327A5274167}" type="presParOf" srcId="{EFF53316-CA2A-814B-9953-ECD47D863411}" destId="{1F4E747A-793B-6F4F-885D-31606293E58C}" srcOrd="2" destOrd="0" presId="urn:microsoft.com/office/officeart/2005/8/layout/default"/>
    <dgm:cxn modelId="{EA87A30C-EAC3-CC4A-9623-33966C6803B4}" type="presParOf" srcId="{EFF53316-CA2A-814B-9953-ECD47D863411}" destId="{8844F9B4-5707-FC4B-9217-9034E9DC3717}" srcOrd="3" destOrd="0" presId="urn:microsoft.com/office/officeart/2005/8/layout/default"/>
    <dgm:cxn modelId="{327E9D94-3F4D-6043-8372-D32EDF57CE89}" type="presParOf" srcId="{EFF53316-CA2A-814B-9953-ECD47D863411}" destId="{0D8A8FBB-4DBA-1649-ACDA-B5BEE08A57AB}" srcOrd="4" destOrd="0" presId="urn:microsoft.com/office/officeart/2005/8/layout/default"/>
    <dgm:cxn modelId="{B92B8881-8B8A-5C48-90B6-4642719259D1}" type="presParOf" srcId="{EFF53316-CA2A-814B-9953-ECD47D863411}" destId="{F95EA4CE-0180-8048-A020-D3764E0D08FA}" srcOrd="5" destOrd="0" presId="urn:microsoft.com/office/officeart/2005/8/layout/default"/>
    <dgm:cxn modelId="{D0A3485C-4EA8-7440-9174-8F6D42A80EC1}" type="presParOf" srcId="{EFF53316-CA2A-814B-9953-ECD47D863411}" destId="{81A9E943-97BA-2546-B134-50330971A759}" srcOrd="6" destOrd="0" presId="urn:microsoft.com/office/officeart/2005/8/layout/default"/>
    <dgm:cxn modelId="{F387FFBA-6FAB-FE44-AB43-3DCD155D9A67}" type="presParOf" srcId="{EFF53316-CA2A-814B-9953-ECD47D863411}" destId="{63B96447-B867-494F-8E1B-E0F5BC878D0E}" srcOrd="7" destOrd="0" presId="urn:microsoft.com/office/officeart/2005/8/layout/default"/>
    <dgm:cxn modelId="{A28D0647-3820-1E40-9B4A-8DD980C60BE4}" type="presParOf" srcId="{EFF53316-CA2A-814B-9953-ECD47D863411}" destId="{2041F755-598D-184E-AAE9-E74A557A1779}" srcOrd="8" destOrd="0" presId="urn:microsoft.com/office/officeart/2005/8/layout/default"/>
    <dgm:cxn modelId="{7B12CCF7-AC5A-3A4B-93D3-39F5A48A03A7}" type="presParOf" srcId="{EFF53316-CA2A-814B-9953-ECD47D863411}" destId="{34EF1017-7ED6-0444-8423-F36FB9981AF8}" srcOrd="9" destOrd="0" presId="urn:microsoft.com/office/officeart/2005/8/layout/default"/>
    <dgm:cxn modelId="{53F34D13-68D9-2548-8A27-BDA6712DCE05}" type="presParOf" srcId="{EFF53316-CA2A-814B-9953-ECD47D863411}" destId="{B082E7F9-902D-B542-AB9E-5D96150946A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8060C-000A-854F-B4B4-861427EC1BCA}">
      <dsp:nvSpPr>
        <dsp:cNvPr id="0" name=""/>
        <dsp:cNvSpPr/>
      </dsp:nvSpPr>
      <dsp:spPr>
        <a:xfrm>
          <a:off x="1014962" y="1382"/>
          <a:ext cx="2194249" cy="1316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t>Research followed </a:t>
          </a:r>
          <a:r>
            <a:rPr lang="en-IN" sz="1600" b="1" kern="1200"/>
            <a:t>BERA (2024) guidelines</a:t>
          </a:r>
          <a:r>
            <a:rPr lang="en-IN" sz="1600" kern="1200"/>
            <a:t>, ensuring integrity, trust, and participant protection.</a:t>
          </a:r>
          <a:endParaRPr lang="en-US" sz="1600" kern="1200"/>
        </a:p>
      </dsp:txBody>
      <dsp:txXfrm>
        <a:off x="1014962" y="1382"/>
        <a:ext cx="2194249" cy="1316549"/>
      </dsp:txXfrm>
    </dsp:sp>
    <dsp:sp modelId="{1F4E747A-793B-6F4F-885D-31606293E58C}">
      <dsp:nvSpPr>
        <dsp:cNvPr id="0" name=""/>
        <dsp:cNvSpPr/>
      </dsp:nvSpPr>
      <dsp:spPr>
        <a:xfrm>
          <a:off x="3428636" y="1382"/>
          <a:ext cx="2194249" cy="1316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t>Informed consent</a:t>
          </a:r>
          <a:r>
            <a:rPr lang="en-IN" sz="1600" kern="1200"/>
            <a:t> obtained; participation was voluntary with the right to withdraw anytime.</a:t>
          </a:r>
          <a:endParaRPr lang="en-US" sz="1600" kern="1200"/>
        </a:p>
      </dsp:txBody>
      <dsp:txXfrm>
        <a:off x="3428636" y="1382"/>
        <a:ext cx="2194249" cy="1316549"/>
      </dsp:txXfrm>
    </dsp:sp>
    <dsp:sp modelId="{0D8A8FBB-4DBA-1649-ACDA-B5BEE08A57AB}">
      <dsp:nvSpPr>
        <dsp:cNvPr id="0" name=""/>
        <dsp:cNvSpPr/>
      </dsp:nvSpPr>
      <dsp:spPr>
        <a:xfrm>
          <a:off x="1014962" y="1537357"/>
          <a:ext cx="2194249" cy="1316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t>Confidentiality and anonymity</a:t>
          </a:r>
          <a:r>
            <a:rPr lang="en-IN" sz="1600" kern="1200"/>
            <a:t> maintained (pseudonyms used, GDPR-compliant data storage).</a:t>
          </a:r>
          <a:endParaRPr lang="en-US" sz="1600" kern="1200"/>
        </a:p>
      </dsp:txBody>
      <dsp:txXfrm>
        <a:off x="1014962" y="1537357"/>
        <a:ext cx="2194249" cy="1316549"/>
      </dsp:txXfrm>
    </dsp:sp>
    <dsp:sp modelId="{81A9E943-97BA-2546-B134-50330971A759}">
      <dsp:nvSpPr>
        <dsp:cNvPr id="0" name=""/>
        <dsp:cNvSpPr/>
      </dsp:nvSpPr>
      <dsp:spPr>
        <a:xfrm>
          <a:off x="3428636" y="1537357"/>
          <a:ext cx="2194249" cy="1316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t>Participants reminded there were </a:t>
          </a:r>
          <a:r>
            <a:rPr lang="en-IN" sz="1600" b="1" kern="1200"/>
            <a:t>no right or wrong answers</a:t>
          </a:r>
          <a:r>
            <a:rPr lang="en-IN" sz="1600" kern="1200"/>
            <a:t>; interviews conducted respectfully.</a:t>
          </a:r>
          <a:endParaRPr lang="en-US" sz="1600" kern="1200"/>
        </a:p>
      </dsp:txBody>
      <dsp:txXfrm>
        <a:off x="3428636" y="1537357"/>
        <a:ext cx="2194249" cy="1316549"/>
      </dsp:txXfrm>
    </dsp:sp>
    <dsp:sp modelId="{2041F755-598D-184E-AAE9-E74A557A1779}">
      <dsp:nvSpPr>
        <dsp:cNvPr id="0" name=""/>
        <dsp:cNvSpPr/>
      </dsp:nvSpPr>
      <dsp:spPr>
        <a:xfrm>
          <a:off x="1014962" y="3073332"/>
          <a:ext cx="2194249" cy="1316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a:t>Researcher bias mitigated</a:t>
          </a:r>
          <a:r>
            <a:rPr lang="en-IN" sz="1600" kern="1200"/>
            <a:t> through neutral, reviewed interview design.</a:t>
          </a:r>
          <a:endParaRPr lang="en-US" sz="1600" kern="1200"/>
        </a:p>
      </dsp:txBody>
      <dsp:txXfrm>
        <a:off x="1014962" y="3073332"/>
        <a:ext cx="2194249" cy="1316549"/>
      </dsp:txXfrm>
    </dsp:sp>
    <dsp:sp modelId="{B082E7F9-902D-B542-AB9E-5D96150946A9}">
      <dsp:nvSpPr>
        <dsp:cNvPr id="0" name=""/>
        <dsp:cNvSpPr/>
      </dsp:nvSpPr>
      <dsp:spPr>
        <a:xfrm>
          <a:off x="3428636" y="3073332"/>
          <a:ext cx="2194249" cy="13165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kern="1200"/>
            <a:t>Ethics embedded throughout the study, enhancing </a:t>
          </a:r>
          <a:r>
            <a:rPr lang="en-IN" sz="1600" b="1" kern="1200"/>
            <a:t>credibility and societal value</a:t>
          </a:r>
          <a:r>
            <a:rPr lang="en-IN" sz="1600" kern="1200"/>
            <a:t>.</a:t>
          </a:r>
          <a:endParaRPr lang="en-US" sz="1600" kern="1200"/>
        </a:p>
      </dsp:txBody>
      <dsp:txXfrm>
        <a:off x="3428636" y="3073332"/>
        <a:ext cx="2194249" cy="131654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GB"/>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rIns="45720"/>
          <a:lstStyle/>
          <a:p>
            <a:fld id="{C1FF6DA9-008F-8B48-92A6-B652298478BF}" type="slidenum">
              <a:rPr lang="en-US" smtClean="0"/>
              <a:t>‹#›</a:t>
            </a:fld>
            <a:endParaRPr lang="en-US"/>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4284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43776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833538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006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GB"/>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1/30/2026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0195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60159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1/30/2026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3506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1/30/2026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1266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BCAD085-E8A6-8845-BD4E-CB4CCA059FC4}" type="datetimeFigureOut">
              <a:rPr lang="en-US" smtClean="0"/>
              <a:t>1/30/2026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87995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GB"/>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26987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GB"/>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1/30/2026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2230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5BCAD085-E8A6-8845-BD4E-CB4CCA059FC4}" type="datetimeFigureOut">
              <a:rPr lang="en-US" smtClean="0"/>
              <a:t>1/30/2026</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134627645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DA9E8CC-6C73-43E6-AF09-B4B1083BC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C6DFF5FD-BEF9-4B06-B7C2-58C5CFC92B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33" name="Picture 32">
            <a:extLst>
              <a:ext uri="{FF2B5EF4-FFF2-40B4-BE49-F238E27FC236}">
                <a16:creationId xmlns:a16="http://schemas.microsoft.com/office/drawing/2014/main" id="{C9A18D1D-88E7-41EF-892F-C99BDEEE5E7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35" name="Rectangle 34">
            <a:extLst>
              <a:ext uri="{FF2B5EF4-FFF2-40B4-BE49-F238E27FC236}">
                <a16:creationId xmlns:a16="http://schemas.microsoft.com/office/drawing/2014/main" id="{113E1A2F-E5D7-4888-BA8C-1CDDC7CE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625649A-4F9D-4D90-8F0A-433D7A1F6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479591" y="4297538"/>
            <a:ext cx="6334018" cy="883524"/>
          </a:xfrm>
        </p:spPr>
        <p:txBody>
          <a:bodyPr>
            <a:normAutofit fontScale="90000"/>
          </a:bodyPr>
          <a:lstStyle/>
          <a:p>
            <a:r>
              <a:rPr lang="en-IN" sz="1800" b="1" dirty="0"/>
              <a:t>How does cognitive development occurs in three to four-year-old children attending forest schools in London?</a:t>
            </a:r>
            <a:br>
              <a:rPr lang="en-IN" sz="1800" b="1" dirty="0"/>
            </a:br>
            <a:br>
              <a:rPr lang="en-IN" sz="1800" b="1" dirty="0"/>
            </a:br>
            <a:r>
              <a:rPr lang="en-IN" sz="1400" b="1" dirty="0"/>
              <a:t>(Forest school teacher’s and practitioner’s perspectives) </a:t>
            </a:r>
            <a:br>
              <a:rPr lang="en-IN" sz="1400" b="1" dirty="0"/>
            </a:br>
            <a:br>
              <a:rPr lang="en-IN" sz="1400" b="1" dirty="0"/>
            </a:br>
            <a:endParaRPr lang="en-IN" sz="1400" b="1" dirty="0"/>
          </a:p>
        </p:txBody>
      </p:sp>
      <p:sp>
        <p:nvSpPr>
          <p:cNvPr id="3" name="Subtitle 2"/>
          <p:cNvSpPr>
            <a:spLocks noGrp="1"/>
          </p:cNvSpPr>
          <p:nvPr>
            <p:ph type="subTitle" idx="1"/>
          </p:nvPr>
        </p:nvSpPr>
        <p:spPr>
          <a:xfrm>
            <a:off x="1540207" y="5810965"/>
            <a:ext cx="6214556" cy="414413"/>
          </a:xfrm>
        </p:spPr>
        <p:txBody>
          <a:bodyPr>
            <a:normAutofit/>
          </a:bodyPr>
          <a:lstStyle/>
          <a:p>
            <a:r>
              <a:rPr lang="en-IN" dirty="0"/>
              <a:t>Sadiya Farooq | MA Early Childhood Studies</a:t>
            </a:r>
          </a:p>
        </p:txBody>
      </p:sp>
      <p:sp>
        <p:nvSpPr>
          <p:cNvPr id="39" name="Rectangle 38">
            <a:extLst>
              <a:ext uri="{FF2B5EF4-FFF2-40B4-BE49-F238E27FC236}">
                <a16:creationId xmlns:a16="http://schemas.microsoft.com/office/drawing/2014/main" id="{B6F31202-25B1-43E6-94C1-CDCAFFE33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small teepee made of sticks&#10;&#10;AI-generated content may be incorrect.">
            <a:extLst>
              <a:ext uri="{FF2B5EF4-FFF2-40B4-BE49-F238E27FC236}">
                <a16:creationId xmlns:a16="http://schemas.microsoft.com/office/drawing/2014/main" id="{B421ED16-B836-FCF7-D6F0-5B19AE4D7DBE}"/>
              </a:ext>
            </a:extLst>
          </p:cNvPr>
          <p:cNvPicPr>
            <a:picLocks noChangeAspect="1"/>
          </p:cNvPicPr>
          <p:nvPr/>
        </p:nvPicPr>
        <p:blipFill>
          <a:blip r:embed="rId5"/>
          <a:srcRect l="3427" r="-2" b="-2"/>
          <a:stretch>
            <a:fillRect/>
          </a:stretch>
        </p:blipFill>
        <p:spPr>
          <a:xfrm>
            <a:off x="754050" y="-1"/>
            <a:ext cx="7785100" cy="4030679"/>
          </a:xfrm>
          <a:prstGeom prst="rect">
            <a:avLst/>
          </a:prstGeom>
          <a:ln>
            <a:solidFill>
              <a:schemeClr val="accent6"/>
            </a:solidFill>
          </a:ln>
        </p:spPr>
      </p:pic>
      <p:sp>
        <p:nvSpPr>
          <p:cNvPr id="41" name="Rectangle 40">
            <a:extLst>
              <a:ext uri="{FF2B5EF4-FFF2-40B4-BE49-F238E27FC236}">
                <a16:creationId xmlns:a16="http://schemas.microsoft.com/office/drawing/2014/main" id="{588507C5-B772-411D-B50E-0C075AD25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02A3F386-0AF7-D062-BC17-E41FEE58E508}"/>
              </a:ext>
            </a:extLst>
          </p:cNvPr>
          <p:cNvSpPr txBox="1">
            <a:spLocks/>
          </p:cNvSpPr>
          <p:nvPr/>
        </p:nvSpPr>
        <p:spPr>
          <a:xfrm>
            <a:off x="1507517" y="6135880"/>
            <a:ext cx="6214556" cy="414413"/>
          </a:xfrm>
          <a:prstGeom prst="rect">
            <a:avLst/>
          </a:prstGeom>
        </p:spPr>
        <p:txBody>
          <a:bodyPr vert="horz" lIns="91440" tIns="0" rIns="91440" bIns="45720" rtlCol="0" anchor="b">
            <a:normAutofit/>
          </a:bodyPr>
          <a:lstStyle>
            <a:lvl1pPr marL="0" indent="0" algn="r"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None/>
              <a:defRPr sz="1600" b="0" kern="1200">
                <a:solidFill>
                  <a:schemeClr val="tx1"/>
                </a:solidFill>
                <a:effectLst/>
                <a:latin typeface="+mn-lt"/>
                <a:ea typeface="+mn-ea"/>
                <a:cs typeface="+mn-cs"/>
              </a:defRPr>
            </a:lvl1pPr>
            <a:lvl2pPr marL="3429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500" kern="1200">
                <a:solidFill>
                  <a:schemeClr val="tx1"/>
                </a:solidFill>
                <a:effectLst/>
                <a:latin typeface="+mn-lt"/>
                <a:ea typeface="+mn-ea"/>
                <a:cs typeface="+mn-cs"/>
              </a:defRPr>
            </a:lvl2pPr>
            <a:lvl3pPr marL="6858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350" kern="1200">
                <a:solidFill>
                  <a:schemeClr val="tx1"/>
                </a:solidFill>
                <a:effectLst/>
                <a:latin typeface="+mn-lt"/>
                <a:ea typeface="+mn-ea"/>
                <a:cs typeface="+mn-cs"/>
              </a:defRPr>
            </a:lvl3pPr>
            <a:lvl4pPr marL="10287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200" kern="1200">
                <a:solidFill>
                  <a:schemeClr val="tx1"/>
                </a:solidFill>
                <a:effectLst/>
                <a:latin typeface="+mn-lt"/>
                <a:ea typeface="+mn-ea"/>
                <a:cs typeface="+mn-cs"/>
              </a:defRPr>
            </a:lvl4pPr>
            <a:lvl5pPr marL="13716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200" kern="1200">
                <a:solidFill>
                  <a:schemeClr val="tx1"/>
                </a:solidFill>
                <a:effectLst/>
                <a:latin typeface="+mn-lt"/>
                <a:ea typeface="+mn-ea"/>
                <a:cs typeface="+mn-cs"/>
              </a:defRPr>
            </a:lvl5pPr>
            <a:lvl6pPr marL="17145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200" kern="1200" baseline="0">
                <a:solidFill>
                  <a:schemeClr val="tx1"/>
                </a:solidFill>
                <a:effectLst/>
                <a:latin typeface="+mn-lt"/>
                <a:ea typeface="+mn-ea"/>
                <a:cs typeface="+mn-cs"/>
              </a:defRPr>
            </a:lvl6pPr>
            <a:lvl7pPr marL="20574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200" kern="1200" baseline="0">
                <a:solidFill>
                  <a:schemeClr val="tx1"/>
                </a:solidFill>
                <a:effectLst/>
                <a:latin typeface="+mn-lt"/>
                <a:ea typeface="+mn-ea"/>
                <a:cs typeface="+mn-cs"/>
              </a:defRPr>
            </a:lvl7pPr>
            <a:lvl8pPr marL="24003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200" kern="1200" baseline="0">
                <a:solidFill>
                  <a:schemeClr val="tx1"/>
                </a:solidFill>
                <a:effectLst/>
                <a:latin typeface="+mn-lt"/>
                <a:ea typeface="+mn-ea"/>
                <a:cs typeface="+mn-cs"/>
              </a:defRPr>
            </a:lvl8pPr>
            <a:lvl9pPr marL="2743200" indent="0" algn="ctr"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None/>
              <a:defRPr sz="1200" kern="1200">
                <a:solidFill>
                  <a:schemeClr val="tx1"/>
                </a:solidFill>
                <a:effectLst/>
                <a:latin typeface="+mn-lt"/>
                <a:ea typeface="+mn-ea"/>
                <a:cs typeface="+mn-cs"/>
              </a:defRPr>
            </a:lvl9pPr>
          </a:lstStyle>
          <a:p>
            <a:r>
              <a:rPr lang="en-IN" dirty="0"/>
              <a:t>University Of Roehampton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4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27" name="Picture 26">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28" name="Rectangle 27">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5D8A9-3309-3F3F-026C-3DDF2E4603FE}"/>
              </a:ext>
            </a:extLst>
          </p:cNvPr>
          <p:cNvSpPr>
            <a:spLocks noGrp="1"/>
          </p:cNvSpPr>
          <p:nvPr>
            <p:ph type="title"/>
          </p:nvPr>
        </p:nvSpPr>
        <p:spPr>
          <a:xfrm>
            <a:off x="4273562" y="186589"/>
            <a:ext cx="3580913" cy="1428085"/>
          </a:xfrm>
        </p:spPr>
        <p:txBody>
          <a:bodyPr>
            <a:noAutofit/>
          </a:bodyPr>
          <a:lstStyle/>
          <a:p>
            <a:pPr algn="l"/>
            <a:r>
              <a:rPr lang="en-US" sz="2400" dirty="0"/>
              <a:t>Supporting attention though time , space, and Exploration</a:t>
            </a:r>
          </a:p>
        </p:txBody>
      </p:sp>
      <p:pic>
        <p:nvPicPr>
          <p:cNvPr id="6" name="Picture 5" descr="A child in a puddle of mud&#10;&#10;AI-generated content may be incorrect.">
            <a:extLst>
              <a:ext uri="{FF2B5EF4-FFF2-40B4-BE49-F238E27FC236}">
                <a16:creationId xmlns:a16="http://schemas.microsoft.com/office/drawing/2014/main" id="{F28C98AB-4FC7-95B9-E5D7-498548E992CB}"/>
              </a:ext>
            </a:extLst>
          </p:cNvPr>
          <p:cNvPicPr>
            <a:picLocks noChangeAspect="1"/>
          </p:cNvPicPr>
          <p:nvPr/>
        </p:nvPicPr>
        <p:blipFill>
          <a:blip r:embed="rId5"/>
          <a:srcRect l="17906" r="17584"/>
          <a:stretch>
            <a:fillRect/>
          </a:stretch>
        </p:blipFill>
        <p:spPr>
          <a:xfrm>
            <a:off x="754050" y="227"/>
            <a:ext cx="3318034" cy="6858000"/>
          </a:xfrm>
          <a:prstGeom prst="rect">
            <a:avLst/>
          </a:prstGeom>
          <a:ln w="12700">
            <a:solidFill>
              <a:schemeClr val="tx1"/>
            </a:solidFill>
          </a:ln>
        </p:spPr>
      </p:pic>
      <p:sp>
        <p:nvSpPr>
          <p:cNvPr id="30" name="Rectangle 29">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7CDD77F8-9813-FE88-1E14-DFF846402609}"/>
              </a:ext>
            </a:extLst>
          </p:cNvPr>
          <p:cNvSpPr>
            <a:spLocks noGrp="1" noChangeArrowheads="1"/>
          </p:cNvSpPr>
          <p:nvPr>
            <p:ph idx="1"/>
          </p:nvPr>
        </p:nvSpPr>
        <p:spPr bwMode="auto">
          <a:xfrm>
            <a:off x="4273562" y="1801263"/>
            <a:ext cx="4039635" cy="4348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lvl="0" indent="0" algn="just" defTabSz="914400" eaLnBrk="0" fontAlgn="base" hangingPunct="0">
              <a:lnSpc>
                <a:spcPct val="170000"/>
              </a:lnSpc>
              <a:spcBef>
                <a:spcPct val="0"/>
              </a:spcBef>
              <a:spcAft>
                <a:spcPts val="600"/>
              </a:spcAft>
              <a:buClrTx/>
              <a:buSzTx/>
              <a:buNone/>
            </a:pPr>
            <a:r>
              <a:rPr kumimoji="0" lang="en-US" altLang="en-US" sz="1000" b="0" i="0" u="none" strike="noStrike" cap="none" normalizeH="0" baseline="0" dirty="0">
                <a:ln>
                  <a:noFill/>
                </a:ln>
                <a:effectLst/>
                <a:latin typeface="Arial" panose="020B0604020202020204" pitchFamily="34" charset="0"/>
              </a:rPr>
              <a:t>1. Practitioners described attention as emerging from a </a:t>
            </a:r>
            <a:r>
              <a:rPr kumimoji="0" lang="en-US" altLang="en-US" sz="1000" i="0" u="none" strike="noStrike" cap="none" normalizeH="0" baseline="0" dirty="0">
                <a:ln>
                  <a:noFill/>
                </a:ln>
                <a:effectLst/>
                <a:latin typeface="Arial" panose="020B0604020202020204" pitchFamily="34" charset="0"/>
              </a:rPr>
              <a:t>balance of autonomy, structure, and sensory-rich experiences</a:t>
            </a:r>
            <a:r>
              <a:rPr kumimoji="0" lang="en-US" altLang="en-US" sz="1000" b="0" i="0" u="none" strike="noStrike" cap="none" normalizeH="0" baseline="0" dirty="0">
                <a:ln>
                  <a:noFill/>
                </a:ln>
                <a:effectLst/>
                <a:latin typeface="Arial" panose="020B0604020202020204" pitchFamily="34" charset="0"/>
              </a:rPr>
              <a:t>, rather than from nature alone. </a:t>
            </a:r>
            <a:r>
              <a:rPr lang="en-IN" sz="1000" dirty="0"/>
              <a:t>‘</a:t>
            </a:r>
            <a:r>
              <a:rPr lang="en-IN" sz="1000" i="1" dirty="0"/>
              <a:t>explore camp and each activity as much or as little as they like</a:t>
            </a:r>
            <a:r>
              <a:rPr lang="en-IN" sz="1000" dirty="0"/>
              <a:t>’ (P1). </a:t>
            </a:r>
          </a:p>
          <a:p>
            <a:pPr marL="0" lvl="0" indent="0" algn="just" defTabSz="914400" eaLnBrk="0" fontAlgn="base" hangingPunct="0">
              <a:lnSpc>
                <a:spcPct val="170000"/>
              </a:lnSpc>
              <a:spcBef>
                <a:spcPct val="0"/>
              </a:spcBef>
              <a:spcAft>
                <a:spcPts val="600"/>
              </a:spcAft>
              <a:buClrTx/>
              <a:buSzTx/>
              <a:buNone/>
            </a:pPr>
            <a:r>
              <a:rPr kumimoji="0" lang="en-US" altLang="en-US" sz="1000" i="0" u="none" strike="noStrike" cap="none" normalizeH="0" baseline="0" dirty="0">
                <a:ln>
                  <a:noFill/>
                </a:ln>
                <a:effectLst/>
                <a:latin typeface="Arial" panose="020B0604020202020204" pitchFamily="34" charset="0"/>
              </a:rPr>
              <a:t>2. Child-led exploration and temporal flexibility </a:t>
            </a:r>
            <a:r>
              <a:rPr kumimoji="0" lang="en-US" altLang="en-US" sz="1000" b="0" i="0" u="none" strike="noStrike" cap="none" normalizeH="0" baseline="0" dirty="0">
                <a:ln>
                  <a:noFill/>
                </a:ln>
                <a:effectLst/>
                <a:latin typeface="Arial" panose="020B0604020202020204" pitchFamily="34" charset="0"/>
              </a:rPr>
              <a:t>supported sustained focus, with children engaging in imaginative play for extended periods (Robson, 2019). </a:t>
            </a:r>
            <a:r>
              <a:rPr kumimoji="0" lang="en-IN" altLang="en-US" sz="1000" b="0" i="1" u="none" strike="noStrike" cap="none" normalizeH="0" baseline="0" dirty="0">
                <a:ln>
                  <a:noFill/>
                </a:ln>
                <a:effectLst/>
                <a:latin typeface="Arial" panose="020B0604020202020204" pitchFamily="34" charset="0"/>
              </a:rPr>
              <a:t>T</a:t>
            </a:r>
            <a:r>
              <a:rPr lang="en-IN" sz="1000" i="1" dirty="0"/>
              <a:t>urning a piece of rope into a bus or a train and playing with it for 30–40 minutes’ </a:t>
            </a:r>
            <a:r>
              <a:rPr lang="en-IN" sz="1000" dirty="0"/>
              <a:t>(P4).</a:t>
            </a:r>
          </a:p>
          <a:p>
            <a:pPr marL="0" lvl="0" indent="0" algn="just" defTabSz="914400" eaLnBrk="0" fontAlgn="base" hangingPunct="0">
              <a:lnSpc>
                <a:spcPct val="170000"/>
              </a:lnSpc>
              <a:spcBef>
                <a:spcPct val="0"/>
              </a:spcBef>
              <a:spcAft>
                <a:spcPts val="600"/>
              </a:spcAft>
              <a:buClrTx/>
              <a:buSzTx/>
              <a:buNone/>
            </a:pPr>
            <a:endParaRPr kumimoji="0" lang="en-US" altLang="en-US" sz="1000" b="0" i="0" u="none" strike="noStrike" cap="none" normalizeH="0" baseline="0" dirty="0">
              <a:ln>
                <a:noFill/>
              </a:ln>
              <a:effectLst/>
              <a:latin typeface="Arial" panose="020B0604020202020204" pitchFamily="34" charset="0"/>
            </a:endParaRPr>
          </a:p>
          <a:p>
            <a:pPr marL="0" lvl="0" indent="0" algn="just" defTabSz="914400" eaLnBrk="0" fontAlgn="base" hangingPunct="0">
              <a:lnSpc>
                <a:spcPct val="170000"/>
              </a:lnSpc>
              <a:spcBef>
                <a:spcPct val="0"/>
              </a:spcBef>
              <a:spcAft>
                <a:spcPts val="600"/>
              </a:spcAft>
              <a:buClrTx/>
              <a:buSzTx/>
              <a:buNone/>
            </a:pPr>
            <a:r>
              <a:rPr kumimoji="0" lang="en-US" altLang="en-US" sz="1000" i="0" u="none" strike="noStrike" cap="none" normalizeH="0" baseline="0" dirty="0">
                <a:ln>
                  <a:noFill/>
                </a:ln>
                <a:effectLst/>
                <a:latin typeface="Arial" panose="020B0604020202020204" pitchFamily="34" charset="0"/>
              </a:rPr>
              <a:t>3. Rules and routines</a:t>
            </a:r>
            <a:r>
              <a:rPr kumimoji="0" lang="en-US" altLang="en-US" sz="1000" b="0" i="0" u="none" strike="noStrike" cap="none" normalizeH="0" baseline="0" dirty="0">
                <a:ln>
                  <a:noFill/>
                </a:ln>
                <a:effectLst/>
                <a:latin typeface="Arial" panose="020B0604020202020204" pitchFamily="34" charset="0"/>
              </a:rPr>
              <a:t>, especially during higher-risk activities, enhanced attention when children understood the </a:t>
            </a:r>
            <a:r>
              <a:rPr kumimoji="0" lang="en-US" altLang="en-US" sz="1000" i="0" u="none" strike="noStrike" cap="none" normalizeH="0" baseline="0" dirty="0">
                <a:ln>
                  <a:noFill/>
                </a:ln>
                <a:effectLst/>
                <a:latin typeface="Arial" panose="020B0604020202020204" pitchFamily="34" charset="0"/>
              </a:rPr>
              <a:t>purpose</a:t>
            </a:r>
            <a:r>
              <a:rPr kumimoji="0" lang="en-US" altLang="en-US" sz="1000" b="0" i="0" u="none" strike="noStrike" cap="none" normalizeH="0" baseline="0" dirty="0">
                <a:ln>
                  <a:noFill/>
                </a:ln>
                <a:effectLst/>
                <a:latin typeface="Arial" panose="020B0604020202020204" pitchFamily="34" charset="0"/>
              </a:rPr>
              <a:t> behind them, supporting self-regulation (Vygotsky, 1978). </a:t>
            </a:r>
            <a:r>
              <a:rPr lang="en-IN" sz="1000" i="1" dirty="0"/>
              <a:t>‘Listen to the rules of the tool but also to understand why the tool is dangerous and its intended purpose’</a:t>
            </a:r>
            <a:r>
              <a:rPr lang="en-IN" sz="1000" dirty="0"/>
              <a:t> (P2; P3). </a:t>
            </a:r>
          </a:p>
          <a:p>
            <a:pPr marL="0" lvl="0" indent="0" algn="just" defTabSz="914400" eaLnBrk="0" fontAlgn="base" hangingPunct="0">
              <a:lnSpc>
                <a:spcPct val="170000"/>
              </a:lnSpc>
              <a:spcBef>
                <a:spcPct val="0"/>
              </a:spcBef>
              <a:spcAft>
                <a:spcPts val="600"/>
              </a:spcAft>
              <a:buClrTx/>
              <a:buSzTx/>
              <a:buNone/>
            </a:pPr>
            <a:endParaRPr kumimoji="0" lang="en-US" altLang="en-US" sz="1000" b="0" i="0" u="none" strike="noStrike" cap="none" normalizeH="0" baseline="0" dirty="0">
              <a:ln>
                <a:noFill/>
              </a:ln>
              <a:effectLst/>
              <a:latin typeface="Arial" panose="020B0604020202020204" pitchFamily="34" charset="0"/>
            </a:endParaRPr>
          </a:p>
          <a:p>
            <a:pPr marL="0" lvl="0" indent="0" algn="just" defTabSz="914400" eaLnBrk="0" fontAlgn="base" hangingPunct="0">
              <a:lnSpc>
                <a:spcPct val="170000"/>
              </a:lnSpc>
              <a:spcBef>
                <a:spcPct val="0"/>
              </a:spcBef>
              <a:spcAft>
                <a:spcPts val="600"/>
              </a:spcAft>
              <a:buClrTx/>
              <a:buSzTx/>
              <a:buNone/>
            </a:pPr>
            <a:r>
              <a:rPr kumimoji="0" lang="en-US" altLang="en-US" sz="1200" i="0" u="none" strike="noStrike" cap="none" normalizeH="0" baseline="0" dirty="0">
                <a:ln>
                  <a:noFill/>
                </a:ln>
                <a:effectLst/>
                <a:latin typeface="Arial" panose="020B0604020202020204" pitchFamily="34" charset="0"/>
              </a:rPr>
              <a:t>4. </a:t>
            </a:r>
            <a:r>
              <a:rPr kumimoji="0" lang="en-US" altLang="en-US" sz="1000" i="0" u="none" strike="noStrike" cap="none" normalizeH="0" baseline="0" dirty="0">
                <a:ln>
                  <a:noFill/>
                </a:ln>
                <a:effectLst/>
                <a:latin typeface="Arial" panose="020B0604020202020204" pitchFamily="34" charset="0"/>
              </a:rPr>
              <a:t>Natural calm and sensory engagement helps in sustaining attention. </a:t>
            </a:r>
            <a:r>
              <a:rPr lang="en-IN" sz="1000" dirty="0"/>
              <a:t>Activities such as ‘</a:t>
            </a:r>
            <a:r>
              <a:rPr lang="en-IN" sz="1000" i="1" dirty="0"/>
              <a:t>bug hunting, mud play, or collecting natural treasures were noted as those that tend to hold their focus best’</a:t>
            </a:r>
            <a:r>
              <a:rPr lang="en-IN" sz="1000" dirty="0"/>
              <a:t> (P6). </a:t>
            </a:r>
            <a:endParaRPr kumimoji="0" lang="en-US" altLang="en-US" sz="1000" b="0" i="0" u="none" strike="noStrike" cap="none" normalizeH="0" baseline="0" dirty="0">
              <a:ln>
                <a:noFill/>
              </a:ln>
              <a:effectLst/>
              <a:latin typeface="Arial" panose="020B0604020202020204" pitchFamily="34" charset="0"/>
            </a:endParaRPr>
          </a:p>
        </p:txBody>
      </p:sp>
      <p:sp>
        <p:nvSpPr>
          <p:cNvPr id="31" name="Rectangle 30">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420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9" name="Picture 18">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21" name="Rectangle 20">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59F2B-12DD-4FE6-FB78-6E3109B462DF}"/>
              </a:ext>
            </a:extLst>
          </p:cNvPr>
          <p:cNvSpPr>
            <a:spLocks noGrp="1"/>
          </p:cNvSpPr>
          <p:nvPr>
            <p:ph type="title"/>
          </p:nvPr>
        </p:nvSpPr>
        <p:spPr>
          <a:xfrm>
            <a:off x="4516703" y="698097"/>
            <a:ext cx="3152523" cy="1077229"/>
          </a:xfrm>
        </p:spPr>
        <p:txBody>
          <a:bodyPr>
            <a:noAutofit/>
          </a:bodyPr>
          <a:lstStyle/>
          <a:p>
            <a:pPr algn="l"/>
            <a:r>
              <a:rPr lang="en-US" sz="2400" dirty="0"/>
              <a:t>Decision Making Skills through Risk Taking</a:t>
            </a:r>
          </a:p>
        </p:txBody>
      </p:sp>
      <p:pic>
        <p:nvPicPr>
          <p:cNvPr id="10" name="Picture 9" descr="A close-up of a food over a fire&#10;&#10;AI-generated content may be incorrect.">
            <a:extLst>
              <a:ext uri="{FF2B5EF4-FFF2-40B4-BE49-F238E27FC236}">
                <a16:creationId xmlns:a16="http://schemas.microsoft.com/office/drawing/2014/main" id="{546446E7-DB2E-02B8-9D2E-71DA1E4C34A8}"/>
              </a:ext>
            </a:extLst>
          </p:cNvPr>
          <p:cNvPicPr>
            <a:picLocks noChangeAspect="1"/>
          </p:cNvPicPr>
          <p:nvPr/>
        </p:nvPicPr>
        <p:blipFill>
          <a:blip r:embed="rId5"/>
          <a:srcRect l="36765" r="30939" b="-2"/>
          <a:stretch>
            <a:fillRect/>
          </a:stretch>
        </p:blipFill>
        <p:spPr>
          <a:xfrm>
            <a:off x="754050" y="227"/>
            <a:ext cx="3318034" cy="6858000"/>
          </a:xfrm>
          <a:prstGeom prst="rect">
            <a:avLst/>
          </a:prstGeom>
          <a:ln w="12700">
            <a:solidFill>
              <a:schemeClr val="tx1"/>
            </a:solidFill>
          </a:ln>
        </p:spPr>
      </p:pic>
      <p:sp>
        <p:nvSpPr>
          <p:cNvPr id="25" name="Rectangle 24">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0AB39019-593E-6269-2C34-A3026BA715F4}"/>
              </a:ext>
            </a:extLst>
          </p:cNvPr>
          <p:cNvSpPr>
            <a:spLocks noGrp="1" noChangeArrowheads="1"/>
          </p:cNvSpPr>
          <p:nvPr>
            <p:ph idx="1"/>
          </p:nvPr>
        </p:nvSpPr>
        <p:spPr bwMode="auto">
          <a:xfrm>
            <a:off x="4486940" y="1885285"/>
            <a:ext cx="3572539" cy="447298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lvl="0" indent="0" algn="just" defTabSz="914400" eaLnBrk="0" fontAlgn="base" hangingPunct="0">
              <a:lnSpc>
                <a:spcPct val="150000"/>
              </a:lnSpc>
              <a:spcBef>
                <a:spcPct val="0"/>
              </a:spcBef>
              <a:spcAft>
                <a:spcPts val="600"/>
              </a:spcAft>
              <a:buClrTx/>
              <a:buSzTx/>
              <a:buNone/>
            </a:pPr>
            <a:r>
              <a:rPr kumimoji="0" lang="en-US" altLang="en-US" sz="1000" b="0" i="0" u="none" strike="noStrike" cap="none" normalizeH="0" baseline="0" dirty="0">
                <a:ln>
                  <a:noFill/>
                </a:ln>
                <a:effectLst/>
                <a:latin typeface="Arial" panose="020B0604020202020204" pitchFamily="34" charset="0"/>
              </a:rPr>
              <a:t>1. Practitioners viewed risk as </a:t>
            </a:r>
            <a:r>
              <a:rPr kumimoji="0" lang="en-US" altLang="en-US" sz="1000" i="0" u="none" strike="noStrike" cap="none" normalizeH="0" baseline="0" dirty="0">
                <a:ln>
                  <a:noFill/>
                </a:ln>
                <a:effectLst/>
                <a:latin typeface="Arial" panose="020B0604020202020204" pitchFamily="34" charset="0"/>
              </a:rPr>
              <a:t>cognitively generative</a:t>
            </a:r>
            <a:r>
              <a:rPr kumimoji="0" lang="en-US" altLang="en-US" sz="1000" b="0" i="0" u="none" strike="noStrike" cap="none" normalizeH="0" baseline="0" dirty="0">
                <a:ln>
                  <a:noFill/>
                </a:ln>
                <a:effectLst/>
                <a:latin typeface="Arial" panose="020B0604020202020204" pitchFamily="34" charset="0"/>
              </a:rPr>
              <a:t>, predicting outcomes, and adjusting </a:t>
            </a:r>
            <a:r>
              <a:rPr kumimoji="0" lang="en-US" altLang="en-US" sz="1000" b="0" i="0" u="none" strike="noStrike" cap="none" normalizeH="0" baseline="0" dirty="0" err="1">
                <a:ln>
                  <a:noFill/>
                </a:ln>
                <a:effectLst/>
                <a:latin typeface="Arial" panose="020B0604020202020204" pitchFamily="34" charset="0"/>
              </a:rPr>
              <a:t>behaviour</a:t>
            </a:r>
            <a:r>
              <a:rPr kumimoji="0" lang="en-US" altLang="en-US" sz="1000" b="0" i="0" u="none" strike="noStrike" cap="none" normalizeH="0" baseline="0" dirty="0">
                <a:ln>
                  <a:noFill/>
                </a:ln>
                <a:effectLst/>
                <a:latin typeface="Arial" panose="020B0604020202020204" pitchFamily="34" charset="0"/>
              </a:rPr>
              <a:t>—not just thrill or hazard.</a:t>
            </a:r>
            <a:r>
              <a:rPr lang="en-IN" sz="1000" dirty="0"/>
              <a:t> ‘</a:t>
            </a:r>
            <a:r>
              <a:rPr lang="en-IN" sz="1000" i="1" dirty="0"/>
              <a:t>Risk is ‘part of everything that we do […] a physical challenge […]  a tightrope or a swing’</a:t>
            </a:r>
            <a:r>
              <a:rPr lang="en-IN" sz="1000" dirty="0"/>
              <a:t> (P2); everyday tasks such as ‘</a:t>
            </a:r>
            <a:r>
              <a:rPr lang="en-IN" sz="1000" i="1" dirty="0"/>
              <a:t>cooking bread over fire’</a:t>
            </a:r>
            <a:r>
              <a:rPr lang="en-IN" sz="1000" dirty="0"/>
              <a:t> (P3).</a:t>
            </a:r>
          </a:p>
          <a:p>
            <a:pPr marL="0" lvl="0" indent="0" algn="just" defTabSz="914400" eaLnBrk="0" fontAlgn="base" hangingPunct="0">
              <a:lnSpc>
                <a:spcPct val="150000"/>
              </a:lnSpc>
              <a:spcBef>
                <a:spcPct val="0"/>
              </a:spcBef>
              <a:spcAft>
                <a:spcPts val="600"/>
              </a:spcAft>
              <a:buClrTx/>
              <a:buSzTx/>
              <a:buNone/>
            </a:pPr>
            <a:r>
              <a:rPr lang="en-IN" sz="1000" dirty="0"/>
              <a:t> </a:t>
            </a:r>
            <a:endParaRPr kumimoji="0" lang="en-US" altLang="en-US" sz="1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None/>
              <a:tabLst/>
            </a:pPr>
            <a:r>
              <a:rPr lang="en-US" altLang="en-US" sz="1000" dirty="0">
                <a:latin typeface="Arial" panose="020B0604020202020204" pitchFamily="34" charset="0"/>
              </a:rPr>
              <a:t>2. </a:t>
            </a:r>
            <a:r>
              <a:rPr kumimoji="0" lang="en-US" altLang="en-US" sz="1000" b="0" i="0" u="none" strike="noStrike" cap="none" normalizeH="0" baseline="0" dirty="0">
                <a:ln>
                  <a:noFill/>
                </a:ln>
                <a:effectLst/>
                <a:latin typeface="Arial" panose="020B0604020202020204" pitchFamily="34" charset="0"/>
              </a:rPr>
              <a:t>These encounters supported </a:t>
            </a:r>
            <a:r>
              <a:rPr kumimoji="0" lang="en-US" altLang="en-US" sz="1000" i="0" u="none" strike="noStrike" cap="none" normalizeH="0" baseline="0" dirty="0">
                <a:ln>
                  <a:noFill/>
                </a:ln>
                <a:effectLst/>
                <a:latin typeface="Arial" panose="020B0604020202020204" pitchFamily="34" charset="0"/>
              </a:rPr>
              <a:t>real-time</a:t>
            </a:r>
            <a:r>
              <a:rPr kumimoji="0" lang="en-US" altLang="en-US" sz="1000" b="1" i="0" u="none" strike="noStrike" cap="none" normalizeH="0" baseline="0" dirty="0">
                <a:ln>
                  <a:noFill/>
                </a:ln>
                <a:effectLst/>
                <a:latin typeface="Arial" panose="020B0604020202020204" pitchFamily="34" charset="0"/>
              </a:rPr>
              <a:t> </a:t>
            </a:r>
            <a:r>
              <a:rPr kumimoji="0" lang="en-US" altLang="en-US" sz="1000" i="0" u="none" strike="noStrike" cap="none" normalizeH="0" baseline="0" dirty="0">
                <a:ln>
                  <a:noFill/>
                </a:ln>
                <a:effectLst/>
                <a:latin typeface="Arial" panose="020B0604020202020204" pitchFamily="34" charset="0"/>
              </a:rPr>
              <a:t>decision-making and flexible thinking</a:t>
            </a:r>
            <a:r>
              <a:rPr lang="en-US" altLang="en-US" sz="1000" dirty="0">
                <a:latin typeface="Arial" panose="020B0604020202020204" pitchFamily="34" charset="0"/>
              </a:rPr>
              <a:t>.</a:t>
            </a:r>
            <a:endParaRPr kumimoji="0" lang="en-US" altLang="en-US" sz="1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None/>
              <a:tabLst/>
            </a:pPr>
            <a:endParaRPr kumimoji="0" lang="en-US" altLang="en-US" sz="10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None/>
              <a:tabLst/>
            </a:pPr>
            <a:r>
              <a:rPr lang="en-US" altLang="en-US" sz="1000" dirty="0">
                <a:latin typeface="Arial" panose="020B0604020202020204" pitchFamily="34" charset="0"/>
              </a:rPr>
              <a:t>3. </a:t>
            </a:r>
            <a:r>
              <a:rPr kumimoji="0" lang="en-US" altLang="en-US" sz="1000" i="0" u="none" strike="noStrike" cap="none" normalizeH="0" baseline="0" dirty="0">
                <a:ln>
                  <a:noFill/>
                </a:ln>
                <a:effectLst/>
                <a:latin typeface="Arial" panose="020B0604020202020204" pitchFamily="34" charset="0"/>
              </a:rPr>
              <a:t>Adult scaffolding </a:t>
            </a:r>
            <a:r>
              <a:rPr kumimoji="0" lang="en-US" altLang="en-US" sz="1000" i="0" u="none" strike="noStrike" cap="none" normalizeH="0" baseline="0" dirty="0" err="1">
                <a:ln>
                  <a:noFill/>
                </a:ln>
                <a:effectLst/>
                <a:latin typeface="Arial" panose="020B0604020202020204" pitchFamily="34" charset="0"/>
              </a:rPr>
              <a:t>legitimised</a:t>
            </a:r>
            <a:r>
              <a:rPr kumimoji="0" lang="en-US" altLang="en-US" sz="1000" i="0" u="none" strike="noStrike" cap="none" normalizeH="0" baseline="0" dirty="0">
                <a:ln>
                  <a:noFill/>
                </a:ln>
                <a:effectLst/>
                <a:latin typeface="Arial" panose="020B0604020202020204" pitchFamily="34" charset="0"/>
              </a:rPr>
              <a:t> and contained risk</a:t>
            </a:r>
            <a:r>
              <a:rPr kumimoji="0" lang="en-US" altLang="en-US" sz="1000" b="0" i="0" u="none" strike="noStrike" cap="none" normalizeH="0" baseline="0" dirty="0">
                <a:ln>
                  <a:noFill/>
                </a:ln>
                <a:effectLst/>
                <a:latin typeface="Arial" panose="020B0604020202020204" pitchFamily="34" charset="0"/>
              </a:rPr>
              <a:t>, creating safe boundaries while enabling challenge (Knight, 2013).</a:t>
            </a:r>
          </a:p>
        </p:txBody>
      </p:sp>
      <p:sp>
        <p:nvSpPr>
          <p:cNvPr id="27" name="Rectangle 26">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01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3" name="Picture 12">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5" name="Rectangle 14">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44289-1AC8-6C84-63CD-A9592F28B1C8}"/>
              </a:ext>
            </a:extLst>
          </p:cNvPr>
          <p:cNvSpPr>
            <a:spLocks noGrp="1"/>
          </p:cNvSpPr>
          <p:nvPr>
            <p:ph type="title"/>
          </p:nvPr>
        </p:nvSpPr>
        <p:spPr>
          <a:xfrm>
            <a:off x="4431556" y="1025255"/>
            <a:ext cx="3956795" cy="1077229"/>
          </a:xfrm>
        </p:spPr>
        <p:txBody>
          <a:bodyPr>
            <a:noAutofit/>
          </a:bodyPr>
          <a:lstStyle/>
          <a:p>
            <a:pPr algn="l"/>
            <a:r>
              <a:rPr lang="en-IN" sz="2400" dirty="0"/>
              <a:t>Interconnected Development: Cognitive and Beyond</a:t>
            </a:r>
            <a:endParaRPr lang="en-US" sz="2400" dirty="0"/>
          </a:p>
        </p:txBody>
      </p:sp>
      <p:pic>
        <p:nvPicPr>
          <p:cNvPr id="7" name="Picture 6" descr="Sunlight in the forest">
            <a:extLst>
              <a:ext uri="{FF2B5EF4-FFF2-40B4-BE49-F238E27FC236}">
                <a16:creationId xmlns:a16="http://schemas.microsoft.com/office/drawing/2014/main" id="{FB023459-6D90-C0EB-41E2-1CF92E6898EB}"/>
              </a:ext>
            </a:extLst>
          </p:cNvPr>
          <p:cNvPicPr>
            <a:picLocks noChangeAspect="1"/>
          </p:cNvPicPr>
          <p:nvPr/>
        </p:nvPicPr>
        <p:blipFill>
          <a:blip r:embed="rId5"/>
          <a:srcRect l="30084" r="37621" b="-2"/>
          <a:stretch>
            <a:fillRect/>
          </a:stretch>
        </p:blipFill>
        <p:spPr>
          <a:xfrm>
            <a:off x="754050" y="227"/>
            <a:ext cx="3318034" cy="6858000"/>
          </a:xfrm>
          <a:prstGeom prst="rect">
            <a:avLst/>
          </a:prstGeom>
          <a:ln w="12700">
            <a:solidFill>
              <a:schemeClr val="tx1"/>
            </a:solidFill>
          </a:ln>
        </p:spPr>
      </p:pic>
      <p:sp>
        <p:nvSpPr>
          <p:cNvPr id="19" name="Rectangle 18">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3D8D7F2-2B1F-C43B-5C0E-37064A5B0C94}"/>
              </a:ext>
            </a:extLst>
          </p:cNvPr>
          <p:cNvSpPr>
            <a:spLocks noGrp="1"/>
          </p:cNvSpPr>
          <p:nvPr>
            <p:ph idx="1"/>
          </p:nvPr>
        </p:nvSpPr>
        <p:spPr>
          <a:xfrm>
            <a:off x="4336229" y="1776767"/>
            <a:ext cx="3623443" cy="4593233"/>
          </a:xfrm>
        </p:spPr>
        <p:txBody>
          <a:bodyPr>
            <a:normAutofit/>
          </a:bodyPr>
          <a:lstStyle/>
          <a:p>
            <a:pPr algn="just">
              <a:lnSpc>
                <a:spcPct val="150000"/>
              </a:lnSpc>
            </a:pPr>
            <a:r>
              <a:rPr lang="en-IN" sz="1200" dirty="0"/>
              <a:t>Enhancing Language and Communication Skills through Interactive Experiences</a:t>
            </a:r>
          </a:p>
          <a:p>
            <a:pPr algn="just">
              <a:lnSpc>
                <a:spcPct val="150000"/>
              </a:lnSpc>
            </a:pPr>
            <a:r>
              <a:rPr lang="en-IN" sz="1200" dirty="0"/>
              <a:t>Fostering Emotional Regulation and Social Skills through Forest School Experiences</a:t>
            </a:r>
          </a:p>
          <a:p>
            <a:pPr algn="just">
              <a:lnSpc>
                <a:spcPct val="150000"/>
              </a:lnSpc>
            </a:pPr>
            <a:r>
              <a:rPr lang="en-IN" sz="1200" dirty="0"/>
              <a:t>The Role of Natural Environments in Supporting Learning</a:t>
            </a:r>
          </a:p>
          <a:p>
            <a:endParaRPr lang="en-US" sz="1600" dirty="0"/>
          </a:p>
        </p:txBody>
      </p:sp>
      <p:sp>
        <p:nvSpPr>
          <p:cNvPr id="21" name="Rectangle 20">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514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0E1FDE7-FF27-4EA8-BDD8-6E14E65042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65E3C3D-BC5C-4C1B-8183-E1793AF43B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4" name="Picture 13">
            <a:extLst>
              <a:ext uri="{FF2B5EF4-FFF2-40B4-BE49-F238E27FC236}">
                <a16:creationId xmlns:a16="http://schemas.microsoft.com/office/drawing/2014/main" id="{079F0E45-4770-4B45-B3C2-C393CA45A97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6" name="Rectangle 15">
            <a:extLst>
              <a:ext uri="{FF2B5EF4-FFF2-40B4-BE49-F238E27FC236}">
                <a16:creationId xmlns:a16="http://schemas.microsoft.com/office/drawing/2014/main" id="{0A3D6952-FC72-4FDF-BE5A-9C8849DAB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87763AB-1437-444E-AB30-0CC22794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9CB6E92-5053-4509-B7C9-B647A786A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4BF8E-8A98-40CA-E270-0F717198EBDB}"/>
              </a:ext>
            </a:extLst>
          </p:cNvPr>
          <p:cNvSpPr>
            <a:spLocks noGrp="1"/>
          </p:cNvSpPr>
          <p:nvPr>
            <p:ph type="title"/>
          </p:nvPr>
        </p:nvSpPr>
        <p:spPr>
          <a:xfrm>
            <a:off x="4314166" y="1519706"/>
            <a:ext cx="3126283" cy="1077229"/>
          </a:xfrm>
        </p:spPr>
        <p:txBody>
          <a:bodyPr>
            <a:normAutofit/>
          </a:bodyPr>
          <a:lstStyle/>
          <a:p>
            <a:pPr algn="l"/>
            <a:r>
              <a:rPr lang="en-US" sz="2400" dirty="0"/>
              <a:t>Conclusion</a:t>
            </a:r>
          </a:p>
        </p:txBody>
      </p:sp>
      <p:pic>
        <p:nvPicPr>
          <p:cNvPr id="7" name="Graphic 6" descr="Customer Review">
            <a:extLst>
              <a:ext uri="{FF2B5EF4-FFF2-40B4-BE49-F238E27FC236}">
                <a16:creationId xmlns:a16="http://schemas.microsoft.com/office/drawing/2014/main" id="{A3509A5F-228C-5000-DACC-2D161FC6F6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4472" y="2011439"/>
            <a:ext cx="2835785" cy="283578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Content Placeholder 2">
            <a:extLst>
              <a:ext uri="{FF2B5EF4-FFF2-40B4-BE49-F238E27FC236}">
                <a16:creationId xmlns:a16="http://schemas.microsoft.com/office/drawing/2014/main" id="{3788960C-1DB0-1C13-2862-CF692BAEA816}"/>
              </a:ext>
            </a:extLst>
          </p:cNvPr>
          <p:cNvSpPr>
            <a:spLocks noGrp="1"/>
          </p:cNvSpPr>
          <p:nvPr>
            <p:ph idx="1"/>
          </p:nvPr>
        </p:nvSpPr>
        <p:spPr>
          <a:xfrm>
            <a:off x="4199860" y="1137685"/>
            <a:ext cx="3876099" cy="4912260"/>
          </a:xfrm>
        </p:spPr>
        <p:txBody>
          <a:bodyPr>
            <a:normAutofit/>
          </a:bodyPr>
          <a:lstStyle/>
          <a:p>
            <a:pPr algn="just">
              <a:lnSpc>
                <a:spcPct val="150000"/>
              </a:lnSpc>
            </a:pPr>
            <a:r>
              <a:rPr lang="en-IN" sz="1200" dirty="0"/>
              <a:t>By centring practitioner perspectives/voice, this research produces findings that are not only academically grounded but also authentic, credible, and directly relevant to real-world practice.</a:t>
            </a:r>
          </a:p>
          <a:p>
            <a:endParaRPr lang="en-US" sz="1600" dirty="0"/>
          </a:p>
        </p:txBody>
      </p:sp>
      <p:sp>
        <p:nvSpPr>
          <p:cNvPr id="22" name="Rectangle 21">
            <a:extLst>
              <a:ext uri="{FF2B5EF4-FFF2-40B4-BE49-F238E27FC236}">
                <a16:creationId xmlns:a16="http://schemas.microsoft.com/office/drawing/2014/main" id="{040D67C5-81E4-4B8E-A656-B797B53F7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12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550" y="4455042"/>
            <a:ext cx="4056711" cy="2902688"/>
          </a:xfrm>
        </p:spPr>
        <p:txBody>
          <a:bodyPr/>
          <a:lstStyle/>
          <a:p>
            <a:r>
              <a:rPr dirty="0"/>
              <a:t>Thank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028FBE5-2515-4CF7-9061-EDC988E0A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10C2A92B-92F5-430A-A370-FD864418A2B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46" name="Picture 45">
            <a:extLst>
              <a:ext uri="{FF2B5EF4-FFF2-40B4-BE49-F238E27FC236}">
                <a16:creationId xmlns:a16="http://schemas.microsoft.com/office/drawing/2014/main" id="{C151BBAC-D417-4C14-AAFE-8AAA55B26E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48" name="Rectangle 47">
            <a:extLst>
              <a:ext uri="{FF2B5EF4-FFF2-40B4-BE49-F238E27FC236}">
                <a16:creationId xmlns:a16="http://schemas.microsoft.com/office/drawing/2014/main" id="{7DBE5AD7-4CDA-4167-83AD-34003BB38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D580359-F271-4995-847D-4B9BBE8DE1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FE338A2-FC59-4CD5-84F6-6D7B39CC5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97722" y="1025255"/>
            <a:ext cx="2259768" cy="1077229"/>
          </a:xfrm>
        </p:spPr>
        <p:txBody>
          <a:bodyPr>
            <a:normAutofit/>
          </a:bodyPr>
          <a:lstStyle/>
          <a:p>
            <a:pPr algn="l"/>
            <a:r>
              <a:rPr lang="en-IN" sz="2400" dirty="0"/>
              <a:t>Background</a:t>
            </a:r>
          </a:p>
        </p:txBody>
      </p:sp>
      <p:pic>
        <p:nvPicPr>
          <p:cNvPr id="5" name="Picture 4" descr="A group of children playing in the woods&#10;&#10;AI-generated content may be incorrect.">
            <a:extLst>
              <a:ext uri="{FF2B5EF4-FFF2-40B4-BE49-F238E27FC236}">
                <a16:creationId xmlns:a16="http://schemas.microsoft.com/office/drawing/2014/main" id="{2653097A-0C10-D0A5-F5DD-D2D9979576AE}"/>
              </a:ext>
            </a:extLst>
          </p:cNvPr>
          <p:cNvPicPr>
            <a:picLocks noChangeAspect="1"/>
          </p:cNvPicPr>
          <p:nvPr/>
        </p:nvPicPr>
        <p:blipFill>
          <a:blip r:embed="rId5"/>
          <a:srcRect l="27517" r="31078" b="-1"/>
          <a:stretch>
            <a:fillRect/>
          </a:stretch>
        </p:blipFill>
        <p:spPr>
          <a:xfrm>
            <a:off x="1244472" y="647190"/>
            <a:ext cx="3686150"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 name="Content Placeholder 2"/>
          <p:cNvSpPr>
            <a:spLocks noGrp="1"/>
          </p:cNvSpPr>
          <p:nvPr>
            <p:ph idx="1"/>
          </p:nvPr>
        </p:nvSpPr>
        <p:spPr>
          <a:xfrm>
            <a:off x="5199321" y="1651343"/>
            <a:ext cx="2987749" cy="4930210"/>
          </a:xfrm>
        </p:spPr>
        <p:txBody>
          <a:bodyPr>
            <a:normAutofit fontScale="92500"/>
          </a:bodyPr>
          <a:lstStyle/>
          <a:p>
            <a:pPr marL="0" indent="0">
              <a:lnSpc>
                <a:spcPct val="160000"/>
              </a:lnSpc>
              <a:buNone/>
            </a:pPr>
            <a:r>
              <a:rPr lang="en-IN" sz="1300" dirty="0">
                <a:latin typeface="Arial" panose="020B0604020202020204" pitchFamily="34" charset="0"/>
                <a:cs typeface="Arial" panose="020B0604020202020204" pitchFamily="34" charset="0"/>
              </a:rPr>
              <a:t>The Forest School approach is an educational method that centres on outdoor, nature-based experiences to promote children’s overall development. Rooted in </a:t>
            </a:r>
            <a:r>
              <a:rPr lang="en-IN" sz="1300" b="1" dirty="0">
                <a:latin typeface="Arial" panose="020B0604020202020204" pitchFamily="34" charset="0"/>
                <a:cs typeface="Arial" panose="020B0604020202020204" pitchFamily="34" charset="0"/>
              </a:rPr>
              <a:t>Scandinavian traditions</a:t>
            </a:r>
            <a:r>
              <a:rPr lang="en-IN" sz="1300" dirty="0">
                <a:latin typeface="Arial" panose="020B0604020202020204" pitchFamily="34" charset="0"/>
                <a:cs typeface="Arial" panose="020B0604020202020204" pitchFamily="34" charset="0"/>
              </a:rPr>
              <a:t>, it highlights child-initiated play while nurturing a strong relationship with the natural world (Knight, 2016). </a:t>
            </a:r>
          </a:p>
          <a:p>
            <a:pPr marL="0" indent="0">
              <a:lnSpc>
                <a:spcPct val="160000"/>
              </a:lnSpc>
              <a:buNone/>
            </a:pPr>
            <a:endParaRPr lang="en-IN" sz="1300" dirty="0">
              <a:latin typeface="Arial" panose="020B0604020202020204" pitchFamily="34" charset="0"/>
              <a:cs typeface="Arial" panose="020B0604020202020204" pitchFamily="34" charset="0"/>
            </a:endParaRPr>
          </a:p>
          <a:p>
            <a:pPr marL="0" indent="0">
              <a:lnSpc>
                <a:spcPct val="160000"/>
              </a:lnSpc>
              <a:buNone/>
            </a:pPr>
            <a:r>
              <a:rPr lang="en-IN" sz="1300" dirty="0">
                <a:latin typeface="Arial" panose="020B0604020202020204" pitchFamily="34" charset="0"/>
                <a:cs typeface="Arial" panose="020B0604020202020204" pitchFamily="34" charset="0"/>
              </a:rPr>
              <a:t>Cognitive development encompasses the progression of mental abilities that allow children to think critically, acquire knowledge, retain information, and solve problems (Flavell, 1985) </a:t>
            </a:r>
          </a:p>
          <a:p>
            <a:pPr marL="0" indent="0">
              <a:lnSpc>
                <a:spcPct val="110000"/>
              </a:lnSpc>
              <a:buNone/>
            </a:pPr>
            <a:endParaRPr lang="en-IN" sz="1300" dirty="0"/>
          </a:p>
          <a:p>
            <a:pPr marL="0" indent="0">
              <a:lnSpc>
                <a:spcPct val="110000"/>
              </a:lnSpc>
              <a:buNone/>
            </a:pPr>
            <a:endParaRPr lang="en-IN" sz="1100" dirty="0"/>
          </a:p>
        </p:txBody>
      </p:sp>
      <p:sp>
        <p:nvSpPr>
          <p:cNvPr id="54" name="Rectangle 53">
            <a:extLst>
              <a:ext uri="{FF2B5EF4-FFF2-40B4-BE49-F238E27FC236}">
                <a16:creationId xmlns:a16="http://schemas.microsoft.com/office/drawing/2014/main" id="{A8F57220-9A7B-4037-B5C5-8BE03B33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5" name="Picture 14">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7" name="Rectangle 16">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FC8A29-1E82-A616-3564-7312A39510A9}"/>
              </a:ext>
            </a:extLst>
          </p:cNvPr>
          <p:cNvSpPr>
            <a:spLocks noGrp="1"/>
          </p:cNvSpPr>
          <p:nvPr>
            <p:ph type="title"/>
          </p:nvPr>
        </p:nvSpPr>
        <p:spPr>
          <a:xfrm>
            <a:off x="912077" y="622988"/>
            <a:ext cx="2489535" cy="1077229"/>
          </a:xfrm>
        </p:spPr>
        <p:txBody>
          <a:bodyPr>
            <a:normAutofit/>
          </a:bodyPr>
          <a:lstStyle/>
          <a:p>
            <a:pPr algn="l"/>
            <a:r>
              <a:rPr lang="en-US" sz="2400" dirty="0"/>
              <a:t>Rationale</a:t>
            </a:r>
          </a:p>
        </p:txBody>
      </p:sp>
      <p:sp>
        <p:nvSpPr>
          <p:cNvPr id="4" name="Rectangle 1">
            <a:extLst>
              <a:ext uri="{FF2B5EF4-FFF2-40B4-BE49-F238E27FC236}">
                <a16:creationId xmlns:a16="http://schemas.microsoft.com/office/drawing/2014/main" id="{DA9965C7-4999-6445-13A6-3A755B77F0FB}"/>
              </a:ext>
            </a:extLst>
          </p:cNvPr>
          <p:cNvSpPr>
            <a:spLocks noGrp="1" noChangeArrowheads="1"/>
          </p:cNvSpPr>
          <p:nvPr>
            <p:ph idx="1"/>
          </p:nvPr>
        </p:nvSpPr>
        <p:spPr bwMode="auto">
          <a:xfrm>
            <a:off x="912077" y="1123509"/>
            <a:ext cx="3262881" cy="546979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marR="0" lvl="0" indent="0" algn="just" defTabSz="914400" rtl="0" eaLnBrk="0" fontAlgn="base" latinLnBrk="0" hangingPunct="0">
              <a:lnSpc>
                <a:spcPct val="150000"/>
              </a:lnSpc>
              <a:spcBef>
                <a:spcPct val="0"/>
              </a:spcBef>
              <a:spcAft>
                <a:spcPts val="600"/>
              </a:spcAft>
              <a:buClrTx/>
              <a:buSzTx/>
              <a:buNone/>
              <a:tabLst/>
            </a:pPr>
            <a:r>
              <a:rPr kumimoji="0" lang="en-US" altLang="en-US" sz="1200" b="0" i="0" u="none" strike="noStrike" cap="none" normalizeH="0" baseline="0" dirty="0">
                <a:ln>
                  <a:noFill/>
                </a:ln>
                <a:effectLst/>
                <a:latin typeface="Arial" panose="020B0604020202020204" pitchFamily="34" charset="0"/>
              </a:rPr>
              <a:t>1. This research is driven by my strong interest in forest schools and their impact on children’s cognitive development.</a:t>
            </a:r>
          </a:p>
          <a:p>
            <a:pPr marL="0" marR="0" lvl="0" indent="0" algn="just" defTabSz="914400" rtl="0" eaLnBrk="0" fontAlgn="base" latinLnBrk="0" hangingPunct="0">
              <a:lnSpc>
                <a:spcPct val="150000"/>
              </a:lnSpc>
              <a:spcBef>
                <a:spcPct val="0"/>
              </a:spcBef>
              <a:spcAft>
                <a:spcPts val="600"/>
              </a:spcAft>
              <a:buClrTx/>
              <a:buSzTx/>
              <a:buNone/>
              <a:tabLst/>
            </a:pPr>
            <a:r>
              <a:rPr lang="en-US" altLang="en-US" sz="1200" dirty="0">
                <a:latin typeface="Arial" panose="020B0604020202020204" pitchFamily="34" charset="0"/>
              </a:rPr>
              <a:t>2. </a:t>
            </a:r>
            <a:r>
              <a:rPr kumimoji="0" lang="en-US" altLang="en-US" sz="1200" b="0" i="0" u="none" strike="noStrike" cap="none" normalizeH="0" baseline="0" dirty="0">
                <a:ln>
                  <a:noFill/>
                </a:ln>
                <a:effectLst/>
                <a:latin typeface="Arial" panose="020B0604020202020204" pitchFamily="34" charset="0"/>
              </a:rPr>
              <a:t>Images and observations of children engaged in outdoor, nature-based learning inspired my focus on how exploration, creativity, and critical thinking are fostered in such environments (O’Brien &amp; Murray, 2007).</a:t>
            </a:r>
          </a:p>
          <a:p>
            <a:pPr marL="0" marR="0" lvl="0" indent="0" algn="just" defTabSz="914400" rtl="0" eaLnBrk="0" fontAlgn="base" latinLnBrk="0" hangingPunct="0">
              <a:lnSpc>
                <a:spcPct val="150000"/>
              </a:lnSpc>
              <a:spcBef>
                <a:spcPct val="0"/>
              </a:spcBef>
              <a:spcAft>
                <a:spcPts val="600"/>
              </a:spcAft>
              <a:buClrTx/>
              <a:buSzTx/>
              <a:buNone/>
              <a:tabLst/>
            </a:pPr>
            <a:r>
              <a:rPr kumimoji="0" lang="en-US" altLang="en-US" sz="1200" b="0" i="0" u="none" strike="noStrike" cap="none" normalizeH="0" baseline="0" dirty="0">
                <a:ln>
                  <a:noFill/>
                </a:ln>
                <a:effectLst/>
                <a:latin typeface="Arial" panose="020B0604020202020204" pitchFamily="34" charset="0"/>
              </a:rPr>
              <a:t>3. Research highlights that forest schools promote child-led play, problem-solving, self-regulation, and resilience, particularly within Scandinavian and UK contexts (Knight, 2016; Bølling et al., 2019).</a:t>
            </a:r>
          </a:p>
        </p:txBody>
      </p:sp>
      <p:pic>
        <p:nvPicPr>
          <p:cNvPr id="6" name="Picture 5" descr="A group of children digging in the dirt&#10;&#10;AI-generated content may be incorrect.">
            <a:extLst>
              <a:ext uri="{FF2B5EF4-FFF2-40B4-BE49-F238E27FC236}">
                <a16:creationId xmlns:a16="http://schemas.microsoft.com/office/drawing/2014/main" id="{69F434D8-EFDA-4730-E907-2A6EA75A72E3}"/>
              </a:ext>
            </a:extLst>
          </p:cNvPr>
          <p:cNvPicPr>
            <a:picLocks noChangeAspect="1"/>
          </p:cNvPicPr>
          <p:nvPr/>
        </p:nvPicPr>
        <p:blipFill>
          <a:blip r:embed="rId5"/>
          <a:srcRect l="28800" r="23198" b="2"/>
          <a:stretch>
            <a:fillRect/>
          </a:stretch>
        </p:blipFill>
        <p:spPr>
          <a:xfrm>
            <a:off x="4572407" y="227"/>
            <a:ext cx="3966283" cy="6858000"/>
          </a:xfrm>
          <a:prstGeom prst="rect">
            <a:avLst/>
          </a:prstGeom>
          <a:ln w="12700">
            <a:solidFill>
              <a:schemeClr val="tx1"/>
            </a:solidFill>
          </a:ln>
        </p:spPr>
      </p:pic>
      <p:sp>
        <p:nvSpPr>
          <p:cNvPr id="40" name="Rectangle 39">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36939" y="0"/>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9437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725BC238-C762-4D13-A195-D967821308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E46C2F34-1655-46BB-AA7C-FE1E7C94DE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99" name="Picture 98">
            <a:extLst>
              <a:ext uri="{FF2B5EF4-FFF2-40B4-BE49-F238E27FC236}">
                <a16:creationId xmlns:a16="http://schemas.microsoft.com/office/drawing/2014/main" id="{9E212255-06CB-48A7-8DDC-16BB691C27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01" name="Rectangle 100">
            <a:extLst>
              <a:ext uri="{FF2B5EF4-FFF2-40B4-BE49-F238E27FC236}">
                <a16:creationId xmlns:a16="http://schemas.microsoft.com/office/drawing/2014/main" id="{380DDC1E-06A0-46BA-AE64-DBDD0594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39C1BC9-83BE-489D-9B3E-B164525B1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F00FBAF5-0C55-4EC9-9950-7797B8DF77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820" y="0"/>
            <a:ext cx="779183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96275" y="1460008"/>
            <a:ext cx="3675725" cy="1077229"/>
          </a:xfrm>
        </p:spPr>
        <p:txBody>
          <a:bodyPr>
            <a:normAutofit/>
          </a:bodyPr>
          <a:lstStyle/>
          <a:p>
            <a:pPr algn="l"/>
            <a:r>
              <a:rPr lang="en-IN" sz="2400" dirty="0"/>
              <a:t>Methodology &amp; Data Analysis</a:t>
            </a:r>
          </a:p>
        </p:txBody>
      </p:sp>
      <p:sp>
        <p:nvSpPr>
          <p:cNvPr id="3" name="Content Placeholder 2"/>
          <p:cNvSpPr>
            <a:spLocks noGrp="1"/>
          </p:cNvSpPr>
          <p:nvPr>
            <p:ph idx="1"/>
          </p:nvPr>
        </p:nvSpPr>
        <p:spPr>
          <a:xfrm>
            <a:off x="882603" y="1997437"/>
            <a:ext cx="2838529" cy="3997828"/>
          </a:xfrm>
        </p:spPr>
        <p:txBody>
          <a:bodyPr>
            <a:normAutofit/>
          </a:bodyPr>
          <a:lstStyle/>
          <a:p>
            <a:pPr marL="0" indent="0">
              <a:buNone/>
            </a:pPr>
            <a:r>
              <a:rPr lang="en-IN" sz="1200" dirty="0">
                <a:latin typeface="Arial" panose="020B0604020202020204" pitchFamily="34" charset="0"/>
                <a:cs typeface="Arial" panose="020B0604020202020204" pitchFamily="34" charset="0"/>
              </a:rPr>
              <a:t>• Qualitative</a:t>
            </a:r>
          </a:p>
          <a:p>
            <a:pPr marL="0" indent="0">
              <a:buNone/>
            </a:pPr>
            <a:r>
              <a:rPr lang="en-IN" sz="1200" dirty="0">
                <a:latin typeface="Arial" panose="020B0604020202020204" pitchFamily="34" charset="0"/>
                <a:cs typeface="Arial" panose="020B0604020202020204" pitchFamily="34" charset="0"/>
              </a:rPr>
              <a:t>• Structured interviews</a:t>
            </a:r>
          </a:p>
          <a:p>
            <a:pPr marL="0" indent="0">
              <a:buNone/>
            </a:pPr>
            <a:r>
              <a:rPr lang="en-IN" sz="1200" dirty="0">
                <a:latin typeface="Arial" panose="020B0604020202020204" pitchFamily="34" charset="0"/>
                <a:cs typeface="Arial" panose="020B0604020202020204" pitchFamily="34" charset="0"/>
              </a:rPr>
              <a:t>• 6 experienced forest school practitioners</a:t>
            </a:r>
          </a:p>
          <a:p>
            <a:pPr marL="0" indent="0">
              <a:buNone/>
            </a:pPr>
            <a:r>
              <a:rPr lang="en-IN" sz="1200" dirty="0">
                <a:latin typeface="Arial" panose="020B0604020202020204" pitchFamily="34" charset="0"/>
                <a:cs typeface="Arial" panose="020B0604020202020204" pitchFamily="34" charset="0"/>
              </a:rPr>
              <a:t>• Thematic analysis</a:t>
            </a:r>
          </a:p>
        </p:txBody>
      </p:sp>
      <p:pic>
        <p:nvPicPr>
          <p:cNvPr id="5" name="Picture 4" descr="A diagram of qualitative research design&#10;&#10;AI-generated content may be incorrect.">
            <a:extLst>
              <a:ext uri="{FF2B5EF4-FFF2-40B4-BE49-F238E27FC236}">
                <a16:creationId xmlns:a16="http://schemas.microsoft.com/office/drawing/2014/main" id="{39A73B33-EF1D-0D68-E95E-5B44C6345325}"/>
              </a:ext>
            </a:extLst>
          </p:cNvPr>
          <p:cNvPicPr>
            <a:picLocks noChangeAspect="1"/>
          </p:cNvPicPr>
          <p:nvPr/>
        </p:nvPicPr>
        <p:blipFill>
          <a:blip r:embed="rId5"/>
          <a:srcRect l="11182" r="8677" b="-3"/>
          <a:stretch>
            <a:fillRect/>
          </a:stretch>
        </p:blipFill>
        <p:spPr>
          <a:xfrm>
            <a:off x="4806735" y="646088"/>
            <a:ext cx="3247635" cy="27050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11" name="Picture 10" descr="A diagram of a diagram&#10;&#10;AI-generated content may be incorrect.">
            <a:extLst>
              <a:ext uri="{FF2B5EF4-FFF2-40B4-BE49-F238E27FC236}">
                <a16:creationId xmlns:a16="http://schemas.microsoft.com/office/drawing/2014/main" id="{64D44230-9B70-E69F-063A-B4AA96F6B2C0}"/>
              </a:ext>
            </a:extLst>
          </p:cNvPr>
          <p:cNvPicPr>
            <a:picLocks noChangeAspect="1"/>
          </p:cNvPicPr>
          <p:nvPr/>
        </p:nvPicPr>
        <p:blipFill>
          <a:blip r:embed="rId6"/>
          <a:srcRect l="6239" r="10625" b="4"/>
          <a:stretch>
            <a:fillRect/>
          </a:stretch>
        </p:blipFill>
        <p:spPr>
          <a:xfrm>
            <a:off x="4812154" y="3506402"/>
            <a:ext cx="3247634" cy="270507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07" name="Rectangle 106">
            <a:extLst>
              <a:ext uri="{FF2B5EF4-FFF2-40B4-BE49-F238E27FC236}">
                <a16:creationId xmlns:a16="http://schemas.microsoft.com/office/drawing/2014/main" id="{12BC0108-11C3-4CBB-B5D0-7945DB64D0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9A07D-1F15-12F6-F73F-74DD83D7127F}"/>
              </a:ext>
            </a:extLst>
          </p:cNvPr>
          <p:cNvSpPr>
            <a:spLocks noGrp="1"/>
          </p:cNvSpPr>
          <p:nvPr>
            <p:ph type="title"/>
          </p:nvPr>
        </p:nvSpPr>
        <p:spPr>
          <a:xfrm>
            <a:off x="2064510" y="882485"/>
            <a:ext cx="5878011" cy="1077229"/>
          </a:xfrm>
        </p:spPr>
        <p:txBody>
          <a:bodyPr>
            <a:normAutofit/>
          </a:bodyPr>
          <a:lstStyle/>
          <a:p>
            <a:pPr algn="l"/>
            <a:r>
              <a:rPr lang="en-US" sz="2400" dirty="0"/>
              <a:t>Ethical Consideration</a:t>
            </a:r>
          </a:p>
        </p:txBody>
      </p:sp>
      <p:graphicFrame>
        <p:nvGraphicFramePr>
          <p:cNvPr id="5" name="Content Placeholder 2">
            <a:extLst>
              <a:ext uri="{FF2B5EF4-FFF2-40B4-BE49-F238E27FC236}">
                <a16:creationId xmlns:a16="http://schemas.microsoft.com/office/drawing/2014/main" id="{B28C7FAF-BFD1-8FEB-27A8-805858FF30D1}"/>
              </a:ext>
            </a:extLst>
          </p:cNvPr>
          <p:cNvGraphicFramePr>
            <a:graphicFrameLocks noGrp="1"/>
          </p:cNvGraphicFramePr>
          <p:nvPr>
            <p:ph idx="1"/>
          </p:nvPr>
        </p:nvGraphicFramePr>
        <p:xfrm>
          <a:off x="1201479" y="1885286"/>
          <a:ext cx="6637849" cy="43912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45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6FA072-D541-4EE8-9DC6-513AAB2B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1"/>
            <a:ext cx="838835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BD4AA0B-889E-42F1-8C61-06B5909880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9" name="Rectangle 18">
            <a:extLst>
              <a:ext uri="{FF2B5EF4-FFF2-40B4-BE49-F238E27FC236}">
                <a16:creationId xmlns:a16="http://schemas.microsoft.com/office/drawing/2014/main" id="{27A27B9E-2573-4972-8BC6-6FC372B9F6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2684A4E-2FEB-456B-BFC9-4FEA3CCD56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55649" y="2759757"/>
            <a:ext cx="2605314" cy="1770045"/>
          </a:xfrm>
        </p:spPr>
        <p:txBody>
          <a:bodyPr>
            <a:normAutofit/>
          </a:bodyPr>
          <a:lstStyle/>
          <a:p>
            <a:pPr algn="l">
              <a:lnSpc>
                <a:spcPct val="150000"/>
              </a:lnSpc>
            </a:pPr>
            <a:r>
              <a:rPr lang="en-IN" dirty="0"/>
              <a:t>Overview of </a:t>
            </a:r>
            <a:br>
              <a:rPr lang="en-IN" dirty="0"/>
            </a:br>
            <a:r>
              <a:rPr lang="en-IN" dirty="0"/>
              <a:t>Key Findings</a:t>
            </a:r>
          </a:p>
        </p:txBody>
      </p:sp>
      <p:pic>
        <p:nvPicPr>
          <p:cNvPr id="8" name="Picture 7" descr="A black and white text on a black and white background&#10;&#10;AI-generated content may be incorrect.">
            <a:extLst>
              <a:ext uri="{FF2B5EF4-FFF2-40B4-BE49-F238E27FC236}">
                <a16:creationId xmlns:a16="http://schemas.microsoft.com/office/drawing/2014/main" id="{25138BD6-8240-7DF3-B578-768DB1F89A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0268" y="878888"/>
            <a:ext cx="6015234" cy="510022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5" name="Picture 14">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7" name="Rectangle 16">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14415" y="811232"/>
            <a:ext cx="3152523" cy="1077229"/>
          </a:xfrm>
        </p:spPr>
        <p:txBody>
          <a:bodyPr>
            <a:normAutofit/>
          </a:bodyPr>
          <a:lstStyle/>
          <a:p>
            <a:pPr algn="l"/>
            <a:r>
              <a:rPr lang="en-IN" sz="2400" dirty="0"/>
              <a:t>Problem-Solving in Daily Routine</a:t>
            </a:r>
          </a:p>
        </p:txBody>
      </p:sp>
      <p:pic>
        <p:nvPicPr>
          <p:cNvPr id="6" name="Picture 5" descr="A group of kids climbing on a tree branch&#10;&#10;AI-generated content may be incorrect.">
            <a:extLst>
              <a:ext uri="{FF2B5EF4-FFF2-40B4-BE49-F238E27FC236}">
                <a16:creationId xmlns:a16="http://schemas.microsoft.com/office/drawing/2014/main" id="{684BF272-756C-481D-6CA1-9F39E15B2BB6}"/>
              </a:ext>
            </a:extLst>
          </p:cNvPr>
          <p:cNvPicPr>
            <a:picLocks noChangeAspect="1"/>
          </p:cNvPicPr>
          <p:nvPr/>
        </p:nvPicPr>
        <p:blipFill>
          <a:blip r:embed="rId5"/>
          <a:srcRect l="34940" r="25750" b="2"/>
          <a:stretch>
            <a:fillRect/>
          </a:stretch>
        </p:blipFill>
        <p:spPr>
          <a:xfrm>
            <a:off x="754050" y="227"/>
            <a:ext cx="3318034" cy="6858000"/>
          </a:xfrm>
          <a:prstGeom prst="rect">
            <a:avLst/>
          </a:prstGeom>
          <a:ln w="12700">
            <a:solidFill>
              <a:schemeClr val="tx1"/>
            </a:solidFill>
          </a:ln>
        </p:spPr>
      </p:pic>
      <p:sp>
        <p:nvSpPr>
          <p:cNvPr id="21" name="Rectangle 20">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96665698-A9C8-B4E5-4D6A-C71FDC8F75F1}"/>
              </a:ext>
            </a:extLst>
          </p:cNvPr>
          <p:cNvSpPr>
            <a:spLocks noGrp="1" noChangeArrowheads="1"/>
          </p:cNvSpPr>
          <p:nvPr>
            <p:ph idx="1"/>
          </p:nvPr>
        </p:nvSpPr>
        <p:spPr bwMode="auto">
          <a:xfrm>
            <a:off x="4333278" y="1113682"/>
            <a:ext cx="3944678" cy="57416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rmAutofit/>
          </a:bodyPr>
          <a:lstStyle/>
          <a:p>
            <a:pPr marL="0" lvl="0" indent="0" algn="just" defTabSz="914400" eaLnBrk="0" fontAlgn="base" hangingPunct="0">
              <a:lnSpc>
                <a:spcPct val="150000"/>
              </a:lnSpc>
              <a:spcBef>
                <a:spcPct val="0"/>
              </a:spcBef>
              <a:spcAft>
                <a:spcPts val="600"/>
              </a:spcAft>
              <a:buClrTx/>
              <a:buSzTx/>
              <a:buNone/>
            </a:pPr>
            <a:r>
              <a:rPr kumimoji="0" lang="en-US" altLang="en-US" sz="1000" b="0" i="0" u="none" strike="noStrike" cap="none" normalizeH="0" baseline="0" dirty="0">
                <a:ln>
                  <a:noFill/>
                </a:ln>
                <a:effectLst/>
                <a:latin typeface="Arial" panose="020B0604020202020204" pitchFamily="34" charset="0"/>
              </a:rPr>
              <a:t>1. Practitioners described problem-solving as embedded in </a:t>
            </a:r>
            <a:r>
              <a:rPr kumimoji="0" lang="en-US" altLang="en-US" sz="1000" b="1" i="0" u="none" strike="noStrike" cap="none" normalizeH="0" baseline="0" dirty="0">
                <a:ln>
                  <a:noFill/>
                </a:ln>
                <a:effectLst/>
                <a:latin typeface="Arial" panose="020B0604020202020204" pitchFamily="34" charset="0"/>
              </a:rPr>
              <a:t>everyday routines</a:t>
            </a:r>
            <a:r>
              <a:rPr kumimoji="0" lang="en-US" altLang="en-US" sz="1000" b="0" i="0" u="none" strike="noStrike" cap="none" normalizeH="0" baseline="0" dirty="0">
                <a:ln>
                  <a:noFill/>
                </a:ln>
                <a:effectLst/>
                <a:latin typeface="Arial" panose="020B0604020202020204" pitchFamily="34" charset="0"/>
              </a:rPr>
              <a:t>, such as deciding </a:t>
            </a:r>
            <a:r>
              <a:rPr lang="en-IN" sz="1000" i="1" dirty="0"/>
              <a:t>'They don’t want to wear their coat […] then they go outside and see it’s raining […] probably a good idea if I put my coat on’</a:t>
            </a:r>
            <a:r>
              <a:rPr lang="en-IN" sz="1000" dirty="0"/>
              <a:t> (P2). </a:t>
            </a:r>
          </a:p>
          <a:p>
            <a:pPr marL="228600" lvl="0" indent="-228600" algn="just" defTabSz="914400" eaLnBrk="0" fontAlgn="base" hangingPunct="0">
              <a:lnSpc>
                <a:spcPct val="150000"/>
              </a:lnSpc>
              <a:spcBef>
                <a:spcPct val="0"/>
              </a:spcBef>
              <a:spcAft>
                <a:spcPts val="600"/>
              </a:spcAft>
              <a:buClrTx/>
              <a:buSzTx/>
              <a:buAutoNum type="arabicPeriod"/>
            </a:pPr>
            <a:endParaRPr lang="en-IN" sz="1000" dirty="0"/>
          </a:p>
          <a:p>
            <a:pPr marL="0" lvl="0" indent="0" algn="just" defTabSz="914400" eaLnBrk="0" fontAlgn="base" hangingPunct="0">
              <a:lnSpc>
                <a:spcPct val="150000"/>
              </a:lnSpc>
              <a:spcBef>
                <a:spcPct val="0"/>
              </a:spcBef>
              <a:spcAft>
                <a:spcPts val="600"/>
              </a:spcAft>
              <a:buClrTx/>
              <a:buSzTx/>
              <a:buNone/>
            </a:pPr>
            <a:r>
              <a:rPr kumimoji="0" lang="en-US" altLang="en-US" sz="1000" b="0" i="0" u="none" strike="noStrike" cap="none" normalizeH="0" baseline="0" dirty="0">
                <a:ln>
                  <a:noFill/>
                </a:ln>
                <a:effectLst/>
                <a:latin typeface="Arial" panose="020B0604020202020204" pitchFamily="34" charset="0"/>
              </a:rPr>
              <a:t>2. These moments reflect </a:t>
            </a:r>
            <a:r>
              <a:rPr kumimoji="0" lang="en-US" altLang="en-US" sz="1000" b="1" i="0" u="none" strike="noStrike" cap="none" normalizeH="0" baseline="0" dirty="0">
                <a:ln>
                  <a:noFill/>
                </a:ln>
                <a:effectLst/>
                <a:latin typeface="Arial" panose="020B0604020202020204" pitchFamily="34" charset="0"/>
              </a:rPr>
              <a:t>experiential learning cycles</a:t>
            </a:r>
            <a:r>
              <a:rPr kumimoji="0" lang="en-US" altLang="en-US" sz="1000" b="0" i="0" u="none" strike="noStrike" cap="none" normalizeH="0" baseline="0" dirty="0">
                <a:ln>
                  <a:noFill/>
                </a:ln>
                <a:effectLst/>
                <a:latin typeface="Arial" panose="020B0604020202020204" pitchFamily="34" charset="0"/>
              </a:rPr>
              <a:t> of action, reflection, and adaptation occurring naturally during play (Kolb, 1984; Knight, 2013).</a:t>
            </a:r>
          </a:p>
          <a:p>
            <a:pPr marL="0" lvl="0" indent="0" algn="just" defTabSz="914400" eaLnBrk="0" fontAlgn="base" hangingPunct="0">
              <a:lnSpc>
                <a:spcPct val="150000"/>
              </a:lnSpc>
              <a:spcBef>
                <a:spcPct val="0"/>
              </a:spcBef>
              <a:spcAft>
                <a:spcPts val="600"/>
              </a:spcAft>
              <a:buClrTx/>
              <a:buSzTx/>
              <a:buNone/>
            </a:pPr>
            <a:endParaRPr kumimoji="0" lang="en-US" altLang="en-US" sz="1000" b="0" i="0" u="none" strike="noStrike" cap="none" normalizeH="0" baseline="0" dirty="0">
              <a:ln>
                <a:noFill/>
              </a:ln>
              <a:effectLst/>
              <a:latin typeface="Arial" panose="020B0604020202020204" pitchFamily="34" charset="0"/>
            </a:endParaRPr>
          </a:p>
          <a:p>
            <a:pPr marL="0" lvl="0" indent="0" algn="just" defTabSz="914400" eaLnBrk="0" fontAlgn="base" hangingPunct="0">
              <a:lnSpc>
                <a:spcPct val="150000"/>
              </a:lnSpc>
              <a:spcBef>
                <a:spcPct val="0"/>
              </a:spcBef>
              <a:spcAft>
                <a:spcPts val="600"/>
              </a:spcAft>
              <a:buClrTx/>
              <a:buSzTx/>
              <a:buNone/>
            </a:pPr>
            <a:r>
              <a:rPr kumimoji="0" lang="en-US" altLang="en-US" sz="1000" b="0" i="0" u="none" strike="noStrike" cap="none" normalizeH="0" baseline="0" dirty="0">
                <a:ln>
                  <a:noFill/>
                </a:ln>
                <a:effectLst/>
                <a:latin typeface="Arial" panose="020B0604020202020204" pitchFamily="34" charset="0"/>
              </a:rPr>
              <a:t>3. Children engaged in </a:t>
            </a:r>
            <a:r>
              <a:rPr kumimoji="0" lang="en-US" altLang="en-US" sz="1000" b="1" i="0" u="none" strike="noStrike" cap="none" normalizeH="0" baseline="0" dirty="0">
                <a:ln>
                  <a:noFill/>
                </a:ln>
                <a:effectLst/>
                <a:latin typeface="Arial" panose="020B0604020202020204" pitchFamily="34" charset="0"/>
              </a:rPr>
              <a:t>creative and physical experimentation</a:t>
            </a:r>
            <a:r>
              <a:rPr lang="en-US" altLang="en-US" sz="1000" dirty="0">
                <a:latin typeface="Arial" panose="020B0604020202020204" pitchFamily="34" charset="0"/>
              </a:rPr>
              <a:t> </a:t>
            </a:r>
            <a:r>
              <a:rPr lang="en-IN" sz="1000" i="1" dirty="0"/>
              <a:t>‘how to make a seesaw with a piece of log’ </a:t>
            </a:r>
            <a:r>
              <a:rPr lang="en-IN" sz="1000" dirty="0"/>
              <a:t>(P3) or testing </a:t>
            </a:r>
            <a:r>
              <a:rPr lang="en-IN" sz="1000" i="1" dirty="0"/>
              <a:t>‘what holds and what collapses when balancing on logs or building dens</a:t>
            </a:r>
            <a:r>
              <a:rPr lang="en-IN" sz="1000" dirty="0"/>
              <a:t> ‘(P6) </a:t>
            </a:r>
            <a:r>
              <a:rPr kumimoji="0" lang="en-US" altLang="en-US" sz="1000" b="0" i="0" u="none" strike="noStrike" cap="none" normalizeH="0" baseline="0" dirty="0">
                <a:ln>
                  <a:noFill/>
                </a:ln>
                <a:effectLst/>
                <a:latin typeface="Arial" panose="020B0604020202020204" pitchFamily="34" charset="0"/>
              </a:rPr>
              <a:t>linking problem-solving with risk-taking and imagination.</a:t>
            </a:r>
          </a:p>
          <a:p>
            <a:pPr marL="0" lvl="0" indent="0" algn="just" defTabSz="914400" eaLnBrk="0" fontAlgn="base" hangingPunct="0">
              <a:lnSpc>
                <a:spcPct val="150000"/>
              </a:lnSpc>
              <a:spcBef>
                <a:spcPct val="0"/>
              </a:spcBef>
              <a:spcAft>
                <a:spcPts val="600"/>
              </a:spcAft>
              <a:buClrTx/>
              <a:buSzTx/>
              <a:buNone/>
            </a:pPr>
            <a:endParaRPr kumimoji="0" lang="en-US" altLang="en-US" sz="1000" b="0" i="0" u="none" strike="noStrike" cap="none" normalizeH="0" baseline="0" dirty="0">
              <a:ln>
                <a:noFill/>
              </a:ln>
              <a:effectLst/>
              <a:latin typeface="Arial" panose="020B0604020202020204" pitchFamily="34" charset="0"/>
            </a:endParaRPr>
          </a:p>
          <a:p>
            <a:pPr marL="0" lvl="0" indent="0" algn="just" defTabSz="914400" eaLnBrk="0" fontAlgn="base" hangingPunct="0">
              <a:lnSpc>
                <a:spcPct val="150000"/>
              </a:lnSpc>
              <a:spcBef>
                <a:spcPct val="0"/>
              </a:spcBef>
              <a:spcAft>
                <a:spcPts val="600"/>
              </a:spcAft>
              <a:buClrTx/>
              <a:buSzTx/>
              <a:buNone/>
            </a:pPr>
            <a:r>
              <a:rPr kumimoji="0" lang="en-US" altLang="en-US" sz="1000" i="0" u="none" strike="noStrike" cap="none" normalizeH="0" baseline="0" dirty="0">
                <a:ln>
                  <a:noFill/>
                </a:ln>
                <a:effectLst/>
                <a:latin typeface="Arial" panose="020B0604020202020204" pitchFamily="34" charset="0"/>
              </a:rPr>
              <a:t>4. Social negotiation and conflict during </a:t>
            </a:r>
            <a:r>
              <a:rPr kumimoji="0" lang="en-US" altLang="en-US" sz="1000" b="0" i="0" u="none" strike="noStrike" cap="none" normalizeH="0" baseline="0" dirty="0">
                <a:ln>
                  <a:noFill/>
                </a:ln>
                <a:effectLst/>
                <a:latin typeface="Arial" panose="020B0604020202020204" pitchFamily="34" charset="0"/>
              </a:rPr>
              <a:t>play were viewed as valuable learning opportunities, </a:t>
            </a:r>
            <a:r>
              <a:rPr lang="en-IN" sz="1000" i="1" dirty="0"/>
              <a:t>‘I think we should play it like this […] I don’t want to play it like that’</a:t>
            </a:r>
            <a:r>
              <a:rPr lang="en-IN" sz="1000" dirty="0"/>
              <a:t> (P4), </a:t>
            </a:r>
            <a:endParaRPr kumimoji="0" lang="en-US" altLang="en-US" sz="1000" b="0" i="0" u="none" strike="noStrike" cap="none" normalizeH="0" baseline="0" dirty="0">
              <a:ln>
                <a:noFill/>
              </a:ln>
              <a:effectLst/>
              <a:latin typeface="Arial" panose="020B0604020202020204" pitchFamily="34" charset="0"/>
            </a:endParaRPr>
          </a:p>
        </p:txBody>
      </p:sp>
      <p:sp>
        <p:nvSpPr>
          <p:cNvPr id="23" name="Rectangle 22">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27" name="Picture 26">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28" name="Rectangle 27">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510482-FE9C-74C9-700D-0C8E208A4C92}"/>
              </a:ext>
            </a:extLst>
          </p:cNvPr>
          <p:cNvSpPr>
            <a:spLocks noGrp="1"/>
          </p:cNvSpPr>
          <p:nvPr>
            <p:ph type="title"/>
          </p:nvPr>
        </p:nvSpPr>
        <p:spPr>
          <a:xfrm>
            <a:off x="4243128" y="275267"/>
            <a:ext cx="4029002" cy="1077229"/>
          </a:xfrm>
        </p:spPr>
        <p:txBody>
          <a:bodyPr>
            <a:noAutofit/>
          </a:bodyPr>
          <a:lstStyle/>
          <a:p>
            <a:pPr algn="l"/>
            <a:r>
              <a:rPr lang="en-US" sz="2400" dirty="0"/>
              <a:t>Early Metacognitive Development Through Imagination and Reflection</a:t>
            </a:r>
          </a:p>
        </p:txBody>
      </p:sp>
      <p:pic>
        <p:nvPicPr>
          <p:cNvPr id="6" name="Picture 5" descr="A child in a hat and gloves holding a shovel&#10;&#10;AI-generated content may be incorrect.">
            <a:extLst>
              <a:ext uri="{FF2B5EF4-FFF2-40B4-BE49-F238E27FC236}">
                <a16:creationId xmlns:a16="http://schemas.microsoft.com/office/drawing/2014/main" id="{78E369DC-ACF9-CA19-8B76-E5B18566F097}"/>
              </a:ext>
            </a:extLst>
          </p:cNvPr>
          <p:cNvPicPr>
            <a:picLocks noChangeAspect="1"/>
          </p:cNvPicPr>
          <p:nvPr/>
        </p:nvPicPr>
        <p:blipFill>
          <a:blip r:embed="rId5"/>
          <a:srcRect l="1323" r="19362"/>
          <a:stretch>
            <a:fillRect/>
          </a:stretch>
        </p:blipFill>
        <p:spPr>
          <a:xfrm>
            <a:off x="754050" y="227"/>
            <a:ext cx="3318034" cy="6858000"/>
          </a:xfrm>
          <a:prstGeom prst="rect">
            <a:avLst/>
          </a:prstGeom>
          <a:ln w="12700">
            <a:solidFill>
              <a:schemeClr val="tx1"/>
            </a:solidFill>
          </a:ln>
        </p:spPr>
      </p:pic>
      <p:sp>
        <p:nvSpPr>
          <p:cNvPr id="30" name="Rectangle 29">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DDFA4C7-334A-0C24-D668-B4E06E0C87CB}"/>
              </a:ext>
            </a:extLst>
          </p:cNvPr>
          <p:cNvSpPr>
            <a:spLocks noGrp="1" noChangeArrowheads="1"/>
          </p:cNvSpPr>
          <p:nvPr>
            <p:ph idx="1"/>
          </p:nvPr>
        </p:nvSpPr>
        <p:spPr bwMode="auto">
          <a:xfrm>
            <a:off x="4243128" y="1952883"/>
            <a:ext cx="3857716" cy="3997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lvl="0" indent="0" algn="just" defTabSz="914400" eaLnBrk="0" fontAlgn="base" hangingPunct="0">
              <a:lnSpc>
                <a:spcPct val="150000"/>
              </a:lnSpc>
              <a:spcBef>
                <a:spcPct val="0"/>
              </a:spcBef>
              <a:spcAft>
                <a:spcPts val="600"/>
              </a:spcAft>
              <a:buClrTx/>
              <a:buSzTx/>
              <a:buNone/>
            </a:pPr>
            <a:r>
              <a:rPr kumimoji="0" lang="en-US" altLang="en-US" sz="900" b="0" i="0" u="none" strike="noStrike" cap="none" normalizeH="0" baseline="0" dirty="0">
                <a:ln>
                  <a:noFill/>
                </a:ln>
                <a:effectLst/>
                <a:latin typeface="Arial" panose="020B0604020202020204" pitchFamily="34" charset="0"/>
              </a:rPr>
              <a:t>1. Practitioners observed </a:t>
            </a:r>
            <a:r>
              <a:rPr kumimoji="0" lang="en-US" altLang="en-US" sz="900" i="0" u="none" strike="noStrike" cap="none" normalizeH="0" baseline="0" dirty="0">
                <a:ln>
                  <a:noFill/>
                </a:ln>
                <a:effectLst/>
                <a:latin typeface="Arial" panose="020B0604020202020204" pitchFamily="34" charset="0"/>
              </a:rPr>
              <a:t>metacognitive thinking embedded in everyday play, </a:t>
            </a:r>
            <a:r>
              <a:rPr kumimoji="0" lang="en-US" altLang="en-US" sz="900" b="0" i="0" u="none" strike="noStrike" cap="none" normalizeH="0" baseline="0" dirty="0">
                <a:ln>
                  <a:noFill/>
                </a:ln>
                <a:effectLst/>
                <a:latin typeface="Arial" panose="020B0604020202020204" pitchFamily="34" charset="0"/>
              </a:rPr>
              <a:t>with children verbally explaining actions, reflecting on failures, and adjusting strategies. </a:t>
            </a:r>
            <a:r>
              <a:rPr lang="en-IN" sz="900" i="1" dirty="0"/>
              <a:t>'They were able to explain each small part of how they did it (‘I even stood on my tiptoes!’) and then came to the conclusion that combining the different methods they tried might come to a different outcome’</a:t>
            </a:r>
            <a:r>
              <a:rPr lang="en-IN" sz="900" dirty="0"/>
              <a:t> (P1) , </a:t>
            </a:r>
            <a:r>
              <a:rPr lang="en-IN" sz="900" i="1" dirty="0"/>
              <a:t>‘Next time I’ll use a bigger stick—it didn’t work with the small one’</a:t>
            </a:r>
            <a:r>
              <a:rPr lang="en-IN" sz="900" dirty="0"/>
              <a:t> (P6). </a:t>
            </a:r>
          </a:p>
          <a:p>
            <a:pPr marL="228600" lvl="0" indent="-228600" algn="just" defTabSz="914400" eaLnBrk="0" fontAlgn="base" hangingPunct="0">
              <a:lnSpc>
                <a:spcPct val="150000"/>
              </a:lnSpc>
              <a:spcBef>
                <a:spcPct val="0"/>
              </a:spcBef>
              <a:spcAft>
                <a:spcPts val="600"/>
              </a:spcAft>
              <a:buClrTx/>
              <a:buSzTx/>
              <a:buAutoNum type="arabicPeriod"/>
            </a:pPr>
            <a:endParaRPr kumimoji="0" lang="en-US" altLang="en-US" sz="900" b="0" i="0" u="none" strike="noStrike" cap="none" normalizeH="0" baseline="0" dirty="0">
              <a:ln>
                <a:noFill/>
              </a:ln>
              <a:effectLst/>
              <a:latin typeface="Arial" panose="020B0604020202020204" pitchFamily="34" charset="0"/>
            </a:endParaRPr>
          </a:p>
          <a:p>
            <a:pPr marL="0" marR="0" lvl="0" indent="0" algn="just" defTabSz="914400" rtl="0" eaLnBrk="0" fontAlgn="base" latinLnBrk="0" hangingPunct="0">
              <a:lnSpc>
                <a:spcPct val="150000"/>
              </a:lnSpc>
              <a:spcBef>
                <a:spcPct val="0"/>
              </a:spcBef>
              <a:spcAft>
                <a:spcPts val="600"/>
              </a:spcAft>
              <a:buClrTx/>
              <a:buSzTx/>
              <a:buNone/>
              <a:tabLst/>
            </a:pPr>
            <a:r>
              <a:rPr kumimoji="0" lang="en-US" altLang="en-US" sz="900" b="0" i="0" u="none" strike="noStrike" cap="none" normalizeH="0" baseline="0" dirty="0">
                <a:ln>
                  <a:noFill/>
                </a:ln>
                <a:effectLst/>
                <a:latin typeface="Arial" panose="020B0604020202020204" pitchFamily="34" charset="0"/>
              </a:rPr>
              <a:t>2. These moments suggest </a:t>
            </a:r>
            <a:r>
              <a:rPr kumimoji="0" lang="en-US" altLang="en-US" sz="900" i="0" u="none" strike="noStrike" cap="none" normalizeH="0" baseline="0" dirty="0">
                <a:ln>
                  <a:noFill/>
                </a:ln>
                <a:effectLst/>
                <a:latin typeface="Arial" panose="020B0604020202020204" pitchFamily="34" charset="0"/>
              </a:rPr>
              <a:t>micro-cycles of doing, talking, and revising</a:t>
            </a:r>
            <a:r>
              <a:rPr kumimoji="0" lang="en-US" altLang="en-US" sz="900" b="0" i="0" u="none" strike="noStrike" cap="none" normalizeH="0" baseline="0" dirty="0">
                <a:ln>
                  <a:noFill/>
                </a:ln>
                <a:effectLst/>
                <a:latin typeface="Arial" panose="020B0604020202020204" pitchFamily="34" charset="0"/>
              </a:rPr>
              <a:t>, rather than formal, adult-led reflection sessions (Kuhn, 2016; Whitebread et al., 2017).</a:t>
            </a:r>
          </a:p>
          <a:p>
            <a:pPr marL="0" marR="0" lvl="0" indent="0" algn="just" defTabSz="914400" rtl="0" eaLnBrk="0" fontAlgn="base" latinLnBrk="0" hangingPunct="0">
              <a:lnSpc>
                <a:spcPct val="150000"/>
              </a:lnSpc>
              <a:spcBef>
                <a:spcPct val="0"/>
              </a:spcBef>
              <a:spcAft>
                <a:spcPts val="600"/>
              </a:spcAft>
              <a:buClrTx/>
              <a:buSzTx/>
              <a:buNone/>
              <a:tabLst/>
            </a:pPr>
            <a:endParaRPr kumimoji="0" lang="en-US" altLang="en-US" sz="900" b="0" i="0" u="none" strike="noStrike" cap="none" normalizeH="0" baseline="0" dirty="0">
              <a:ln>
                <a:noFill/>
              </a:ln>
              <a:effectLst/>
              <a:latin typeface="Arial" panose="020B0604020202020204" pitchFamily="34" charset="0"/>
            </a:endParaRPr>
          </a:p>
          <a:p>
            <a:pPr marL="0" lvl="0" indent="0" algn="just" defTabSz="914400" eaLnBrk="0" fontAlgn="base" hangingPunct="0">
              <a:lnSpc>
                <a:spcPct val="150000"/>
              </a:lnSpc>
              <a:spcBef>
                <a:spcPct val="0"/>
              </a:spcBef>
              <a:spcAft>
                <a:spcPts val="600"/>
              </a:spcAft>
              <a:buClrTx/>
              <a:buSzTx/>
              <a:buNone/>
            </a:pPr>
            <a:r>
              <a:rPr kumimoji="0" lang="en-US" altLang="en-US" sz="900" i="0" u="none" strike="noStrike" cap="none" normalizeH="0" baseline="0" dirty="0">
                <a:ln>
                  <a:noFill/>
                </a:ln>
                <a:effectLst/>
                <a:latin typeface="Arial" panose="020B0604020202020204" pitchFamily="34" charset="0"/>
              </a:rPr>
              <a:t>3. Material engagement and tool use </a:t>
            </a:r>
            <a:r>
              <a:rPr kumimoji="0" lang="en-US" altLang="en-US" sz="900" b="0" i="0" u="none" strike="noStrike" cap="none" normalizeH="0" baseline="0" dirty="0">
                <a:ln>
                  <a:noFill/>
                </a:ln>
                <a:effectLst/>
                <a:latin typeface="Arial" panose="020B0604020202020204" pitchFamily="34" charset="0"/>
              </a:rPr>
              <a:t>supported recall and transfer, with children linking past experiences to current tasks and evaluating outcomes (Gill, 2017). </a:t>
            </a:r>
            <a:r>
              <a:rPr lang="en-IN" sz="900" dirty="0"/>
              <a:t>One noted that children, upon seeing tools, would ‘</a:t>
            </a:r>
            <a:r>
              <a:rPr lang="en-IN" sz="900" i="1" dirty="0"/>
              <a:t>recall on that past knowledge of using’</a:t>
            </a:r>
            <a:r>
              <a:rPr lang="en-IN" sz="900" dirty="0"/>
              <a:t> (P2) </a:t>
            </a:r>
          </a:p>
          <a:p>
            <a:pPr marL="0" lvl="0" indent="0" algn="just" defTabSz="914400" eaLnBrk="0" fontAlgn="base" hangingPunct="0">
              <a:lnSpc>
                <a:spcPct val="150000"/>
              </a:lnSpc>
              <a:spcBef>
                <a:spcPct val="0"/>
              </a:spcBef>
              <a:spcAft>
                <a:spcPts val="600"/>
              </a:spcAft>
              <a:buClrTx/>
              <a:buSzTx/>
              <a:buNone/>
            </a:pPr>
            <a:endParaRPr kumimoji="0" lang="en-US" altLang="en-US" sz="900" b="0" i="0" u="none" strike="noStrike" cap="none" normalizeH="0" baseline="0" dirty="0">
              <a:ln>
                <a:noFill/>
              </a:ln>
              <a:effectLst/>
              <a:latin typeface="Arial" panose="020B0604020202020204" pitchFamily="34" charset="0"/>
            </a:endParaRPr>
          </a:p>
          <a:p>
            <a:pPr marL="0" lvl="0" indent="0" algn="just" defTabSz="914400" eaLnBrk="0" fontAlgn="base" hangingPunct="0">
              <a:lnSpc>
                <a:spcPct val="150000"/>
              </a:lnSpc>
              <a:spcBef>
                <a:spcPct val="0"/>
              </a:spcBef>
              <a:spcAft>
                <a:spcPts val="600"/>
              </a:spcAft>
              <a:buClrTx/>
              <a:buSzTx/>
              <a:buNone/>
            </a:pPr>
            <a:r>
              <a:rPr kumimoji="0" lang="en-US" altLang="en-US" sz="900" b="0" i="0" u="none" strike="noStrike" cap="none" normalizeH="0" baseline="0" dirty="0">
                <a:ln>
                  <a:noFill/>
                </a:ln>
                <a:effectLst/>
                <a:latin typeface="Arial" panose="020B0604020202020204" pitchFamily="34" charset="0"/>
              </a:rPr>
              <a:t>4. Adults supported reflection through </a:t>
            </a:r>
            <a:r>
              <a:rPr kumimoji="0" lang="en-US" altLang="en-US" sz="900" b="1" i="0" u="none" strike="noStrike" cap="none" normalizeH="0" baseline="0" dirty="0">
                <a:ln>
                  <a:noFill/>
                </a:ln>
                <a:effectLst/>
                <a:latin typeface="Arial" panose="020B0604020202020204" pitchFamily="34" charset="0"/>
              </a:rPr>
              <a:t>brief, dialogic prompts</a:t>
            </a:r>
            <a:r>
              <a:rPr kumimoji="0" lang="en-US" altLang="en-US" sz="900" b="0" i="0" u="none" strike="noStrike" cap="none" normalizeH="0" baseline="0" dirty="0">
                <a:ln>
                  <a:noFill/>
                </a:ln>
                <a:effectLst/>
                <a:latin typeface="Arial" panose="020B0604020202020204" pitchFamily="34" charset="0"/>
              </a:rPr>
              <a:t>, scaffolding thinking without reducing children’s agency (Vygotsky; Knight, 2013). </a:t>
            </a:r>
            <a:r>
              <a:rPr lang="en-IN" sz="900" i="1" dirty="0"/>
              <a:t>‘I want them to question because by then questioning […] it allows them to like, reflect and expand their thinking’</a:t>
            </a:r>
            <a:r>
              <a:rPr lang="en-IN" sz="900" dirty="0"/>
              <a:t> (P3). </a:t>
            </a:r>
            <a:endParaRPr kumimoji="0" lang="en-US" altLang="en-US" sz="900" b="0" i="0" u="none" strike="noStrike" cap="none" normalizeH="0" baseline="0" dirty="0">
              <a:ln>
                <a:noFill/>
              </a:ln>
              <a:effectLst/>
              <a:latin typeface="Arial" panose="020B0604020202020204" pitchFamily="34" charset="0"/>
            </a:endParaRPr>
          </a:p>
        </p:txBody>
      </p:sp>
      <p:sp>
        <p:nvSpPr>
          <p:cNvPr id="31" name="Rectangle 30">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5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FAADFB1-A9D8-4319-BAC8-6B3FD36BF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2400"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17C5FC5-1BC6-470E-A163-7EE80D227E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123845" y="2105202"/>
            <a:ext cx="7020154" cy="4752798"/>
          </a:xfrm>
          <a:prstGeom prst="rect">
            <a:avLst/>
          </a:prstGeom>
        </p:spPr>
      </p:pic>
      <p:pic>
        <p:nvPicPr>
          <p:cNvPr id="15" name="Picture 14">
            <a:extLst>
              <a:ext uri="{FF2B5EF4-FFF2-40B4-BE49-F238E27FC236}">
                <a16:creationId xmlns:a16="http://schemas.microsoft.com/office/drawing/2014/main" id="{48316889-BCD7-49B5-89BD-4FC1D29FEF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9142400" cy="6858000"/>
          </a:xfrm>
          <a:prstGeom prst="rect">
            <a:avLst/>
          </a:prstGeom>
        </p:spPr>
      </p:pic>
      <p:sp>
        <p:nvSpPr>
          <p:cNvPr id="17" name="Rectangle 16">
            <a:extLst>
              <a:ext uri="{FF2B5EF4-FFF2-40B4-BE49-F238E27FC236}">
                <a16:creationId xmlns:a16="http://schemas.microsoft.com/office/drawing/2014/main" id="{3E12F873-5B9B-482F-9FB3-6355C4F3B7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2313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F245259-4364-4D53-AC48-3E893885AD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9" y="0"/>
            <a:ext cx="77835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F26B21-ED54-F306-5650-C707001C152F}"/>
              </a:ext>
            </a:extLst>
          </p:cNvPr>
          <p:cNvSpPr>
            <a:spLocks noGrp="1"/>
          </p:cNvSpPr>
          <p:nvPr>
            <p:ph type="title"/>
          </p:nvPr>
        </p:nvSpPr>
        <p:spPr>
          <a:xfrm>
            <a:off x="4274288" y="721993"/>
            <a:ext cx="4148181" cy="1077229"/>
          </a:xfrm>
        </p:spPr>
        <p:txBody>
          <a:bodyPr>
            <a:noAutofit/>
          </a:bodyPr>
          <a:lstStyle/>
          <a:p>
            <a:pPr algn="l"/>
            <a:r>
              <a:rPr lang="en-US" sz="2400" dirty="0"/>
              <a:t>Developing logical Reasoning and Critical Thinking through Exploration</a:t>
            </a:r>
          </a:p>
        </p:txBody>
      </p:sp>
      <p:pic>
        <p:nvPicPr>
          <p:cNvPr id="6" name="Picture 5" descr="A group of children in vests standing in a forest&#10;&#10;AI-generated content may be incorrect.">
            <a:extLst>
              <a:ext uri="{FF2B5EF4-FFF2-40B4-BE49-F238E27FC236}">
                <a16:creationId xmlns:a16="http://schemas.microsoft.com/office/drawing/2014/main" id="{EB26F683-5AF7-CF7E-625B-BB2F56D77AA0}"/>
              </a:ext>
            </a:extLst>
          </p:cNvPr>
          <p:cNvPicPr>
            <a:picLocks noChangeAspect="1"/>
          </p:cNvPicPr>
          <p:nvPr/>
        </p:nvPicPr>
        <p:blipFill>
          <a:blip r:embed="rId5"/>
          <a:srcRect l="30419" r="37286" b="-2"/>
          <a:stretch>
            <a:fillRect/>
          </a:stretch>
        </p:blipFill>
        <p:spPr>
          <a:xfrm>
            <a:off x="754050" y="227"/>
            <a:ext cx="3318034" cy="6858000"/>
          </a:xfrm>
          <a:prstGeom prst="rect">
            <a:avLst/>
          </a:prstGeom>
          <a:ln w="12700">
            <a:solidFill>
              <a:schemeClr val="tx1"/>
            </a:solidFill>
          </a:ln>
        </p:spPr>
      </p:pic>
      <p:sp>
        <p:nvSpPr>
          <p:cNvPr id="21" name="Rectangle 20">
            <a:extLst>
              <a:ext uri="{FF2B5EF4-FFF2-40B4-BE49-F238E27FC236}">
                <a16:creationId xmlns:a16="http://schemas.microsoft.com/office/drawing/2014/main" id="{3B9C7619-9AF0-4D6F-B2E3-21032A5C3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31" y="0"/>
            <a:ext cx="3428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4082543B-E621-23E8-5160-5E6AC877E79A}"/>
              </a:ext>
            </a:extLst>
          </p:cNvPr>
          <p:cNvSpPr>
            <a:spLocks noGrp="1" noChangeArrowheads="1"/>
          </p:cNvSpPr>
          <p:nvPr>
            <p:ph idx="1"/>
          </p:nvPr>
        </p:nvSpPr>
        <p:spPr bwMode="auto">
          <a:xfrm>
            <a:off x="4274288" y="2138179"/>
            <a:ext cx="3859109" cy="39978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0" indent="0" algn="just" defTabSz="914400" eaLnBrk="0" fontAlgn="base" hangingPunct="0">
              <a:lnSpc>
                <a:spcPct val="150000"/>
              </a:lnSpc>
              <a:spcBef>
                <a:spcPct val="0"/>
              </a:spcBef>
              <a:spcAft>
                <a:spcPts val="600"/>
              </a:spcAft>
              <a:buClrTx/>
              <a:buSzTx/>
              <a:buNone/>
            </a:pPr>
            <a:r>
              <a:rPr lang="en-US" altLang="en-US" sz="1000" dirty="0"/>
              <a:t>1. Practitioners described reasoning as emerging in action, through questioning, causal talk </a:t>
            </a:r>
            <a:r>
              <a:rPr lang="en-IN" sz="1000" dirty="0"/>
              <a:t>‘</a:t>
            </a:r>
            <a:r>
              <a:rPr lang="en-IN" sz="1000" i="1" dirty="0"/>
              <a:t>because</a:t>
            </a:r>
            <a:r>
              <a:rPr lang="en-IN" sz="1000" dirty="0"/>
              <a:t> […,]’ (P1), ‘</a:t>
            </a:r>
            <a:r>
              <a:rPr lang="en-IN" sz="1000" i="1" dirty="0"/>
              <a:t>why, why, why</a:t>
            </a:r>
            <a:r>
              <a:rPr lang="en-IN" sz="1000" dirty="0"/>
              <a:t>? </a:t>
            </a:r>
            <a:r>
              <a:rPr lang="en-IN" sz="1000" i="1" dirty="0"/>
              <a:t>Questioning’ </a:t>
            </a:r>
            <a:r>
              <a:rPr lang="en-IN" sz="1000" dirty="0"/>
              <a:t>(P3), </a:t>
            </a:r>
            <a:r>
              <a:rPr lang="en-US" altLang="en-US" sz="1000" dirty="0"/>
              <a:t> prediction, and dialogue during play.</a:t>
            </a:r>
          </a:p>
          <a:p>
            <a:pPr marL="0" lvl="0" indent="0" algn="just" defTabSz="914400" eaLnBrk="0" fontAlgn="base" hangingPunct="0">
              <a:lnSpc>
                <a:spcPct val="150000"/>
              </a:lnSpc>
              <a:spcBef>
                <a:spcPct val="0"/>
              </a:spcBef>
              <a:spcAft>
                <a:spcPts val="600"/>
              </a:spcAft>
              <a:buClrTx/>
              <a:buSzTx/>
              <a:buNone/>
            </a:pPr>
            <a:endParaRPr kumimoji="0" lang="en-US" altLang="en-US" sz="1000" b="0" i="0" u="none" strike="noStrike" cap="none" normalizeH="0" baseline="0" dirty="0">
              <a:ln>
                <a:noFill/>
              </a:ln>
              <a:effectLst/>
            </a:endParaRPr>
          </a:p>
          <a:p>
            <a:pPr marL="0" lvl="0" indent="0" algn="just" defTabSz="914400" eaLnBrk="0" fontAlgn="base" hangingPunct="0">
              <a:lnSpc>
                <a:spcPct val="150000"/>
              </a:lnSpc>
              <a:spcBef>
                <a:spcPct val="0"/>
              </a:spcBef>
              <a:spcAft>
                <a:spcPts val="600"/>
              </a:spcAft>
              <a:buClrTx/>
              <a:buSzTx/>
              <a:buNone/>
            </a:pPr>
            <a:r>
              <a:rPr kumimoji="0" lang="en-US" altLang="en-US" sz="1000" i="0" u="none" strike="noStrike" cap="none" normalizeH="0" baseline="0" dirty="0">
                <a:ln>
                  <a:noFill/>
                </a:ln>
                <a:effectLst/>
                <a:latin typeface="Arial" panose="020B0604020202020204" pitchFamily="34" charset="0"/>
              </a:rPr>
              <a:t>2. </a:t>
            </a:r>
            <a:r>
              <a:rPr lang="en-IN" sz="1000" dirty="0"/>
              <a:t>Reasoning often unfolded through social play plus light-touch adult scaffolding. </a:t>
            </a:r>
            <a:r>
              <a:rPr kumimoji="0" lang="en-IN" altLang="en-US" sz="1000" b="0" i="1" u="none" strike="noStrike" cap="none" normalizeH="0" baseline="0" dirty="0">
                <a:ln>
                  <a:noFill/>
                </a:ln>
                <a:effectLst/>
                <a:latin typeface="Arial" panose="020B0604020202020204" pitchFamily="34" charset="0"/>
              </a:rPr>
              <a:t>T</a:t>
            </a:r>
            <a:r>
              <a:rPr lang="en-IN" sz="1000" i="1" dirty="0"/>
              <a:t>he cheese is all gone now’</a:t>
            </a:r>
            <a:r>
              <a:rPr lang="en-IN" sz="1000" dirty="0"/>
              <a:t> (P1) after adult input about allergy.</a:t>
            </a:r>
          </a:p>
          <a:p>
            <a:pPr marL="0" lvl="0" indent="0" algn="just" defTabSz="914400" eaLnBrk="0" fontAlgn="base" hangingPunct="0">
              <a:lnSpc>
                <a:spcPct val="150000"/>
              </a:lnSpc>
              <a:spcBef>
                <a:spcPct val="0"/>
              </a:spcBef>
              <a:spcAft>
                <a:spcPts val="600"/>
              </a:spcAft>
              <a:buClrTx/>
              <a:buSzTx/>
              <a:buNone/>
            </a:pPr>
            <a:endParaRPr kumimoji="0" lang="en-US" altLang="en-US" sz="1000" b="0" i="0" u="none" strike="noStrike" cap="none" normalizeH="0" baseline="0" dirty="0">
              <a:ln>
                <a:noFill/>
              </a:ln>
              <a:effectLst/>
              <a:latin typeface="Arial" panose="020B0604020202020204" pitchFamily="34" charset="0"/>
            </a:endParaRPr>
          </a:p>
          <a:p>
            <a:pPr marL="0" lvl="0" indent="0" algn="just" defTabSz="914400" eaLnBrk="0" fontAlgn="base" hangingPunct="0">
              <a:lnSpc>
                <a:spcPct val="150000"/>
              </a:lnSpc>
              <a:spcBef>
                <a:spcPct val="0"/>
              </a:spcBef>
              <a:spcAft>
                <a:spcPts val="600"/>
              </a:spcAft>
              <a:buClrTx/>
              <a:buSzTx/>
              <a:buNone/>
            </a:pPr>
            <a:r>
              <a:rPr kumimoji="0" lang="en-US" altLang="en-US" sz="1000" b="0" i="0" u="none" strike="noStrike" cap="none" normalizeH="0" baseline="0" dirty="0">
                <a:ln>
                  <a:noFill/>
                </a:ln>
                <a:effectLst/>
                <a:latin typeface="Arial" panose="020B0604020202020204" pitchFamily="34" charset="0"/>
              </a:rPr>
              <a:t>3. Children used </a:t>
            </a:r>
            <a:r>
              <a:rPr kumimoji="0" lang="en-US" altLang="en-US" sz="1000" i="0" u="none" strike="noStrike" cap="none" normalizeH="0" baseline="0" dirty="0">
                <a:ln>
                  <a:noFill/>
                </a:ln>
                <a:effectLst/>
                <a:latin typeface="Arial" panose="020B0604020202020204" pitchFamily="34" charset="0"/>
              </a:rPr>
              <a:t>causal and pattern-based explanations </a:t>
            </a:r>
            <a:r>
              <a:rPr kumimoji="0" lang="en-US" altLang="en-US" sz="1000" b="0" i="0" u="none" strike="noStrike" cap="none" normalizeH="0" baseline="0" dirty="0">
                <a:ln>
                  <a:noFill/>
                </a:ln>
                <a:effectLst/>
                <a:latin typeface="Arial" panose="020B0604020202020204" pitchFamily="34" charset="0"/>
              </a:rPr>
              <a:t>in everyday observations and semi-structured tasks, </a:t>
            </a:r>
            <a:r>
              <a:rPr lang="en-IN" sz="1000" dirty="0"/>
              <a:t>‘</a:t>
            </a:r>
            <a:r>
              <a:rPr lang="en-IN" sz="1000" i="1" dirty="0"/>
              <a:t>puddles disappeared because the sun’s shining</a:t>
            </a:r>
            <a:r>
              <a:rPr lang="en-IN" sz="1000" dirty="0"/>
              <a:t>’ (P5) and in semi-structured tasks ‘</a:t>
            </a:r>
            <a:r>
              <a:rPr lang="en-IN" sz="1000" i="1" dirty="0"/>
              <a:t>decide the order of beads’</a:t>
            </a:r>
            <a:r>
              <a:rPr lang="en-IN" sz="1000" dirty="0"/>
              <a:t> (P6). </a:t>
            </a:r>
          </a:p>
          <a:p>
            <a:pPr marL="0" lvl="0" indent="0" algn="just" defTabSz="914400" eaLnBrk="0" fontAlgn="base" hangingPunct="0">
              <a:lnSpc>
                <a:spcPct val="150000"/>
              </a:lnSpc>
              <a:spcBef>
                <a:spcPct val="0"/>
              </a:spcBef>
              <a:spcAft>
                <a:spcPts val="600"/>
              </a:spcAft>
              <a:buClrTx/>
              <a:buSzTx/>
              <a:buNone/>
            </a:pPr>
            <a:endParaRPr kumimoji="0" lang="en-US" altLang="en-US" sz="1000" b="0" i="0" u="none" strike="noStrike" cap="none" normalizeH="0" baseline="0" dirty="0">
              <a:ln>
                <a:noFill/>
              </a:ln>
              <a:effectLst/>
            </a:endParaRPr>
          </a:p>
          <a:p>
            <a:pPr marL="0" lvl="0" indent="0" algn="just" defTabSz="914400" eaLnBrk="0" fontAlgn="base" hangingPunct="0">
              <a:lnSpc>
                <a:spcPct val="150000"/>
              </a:lnSpc>
              <a:spcBef>
                <a:spcPct val="0"/>
              </a:spcBef>
              <a:spcAft>
                <a:spcPts val="600"/>
              </a:spcAft>
              <a:buClrTx/>
              <a:buSzTx/>
              <a:buNone/>
            </a:pPr>
            <a:r>
              <a:rPr kumimoji="0" lang="en-US" altLang="en-US" sz="1000" b="0" i="0" u="none" strike="noStrike" cap="none" normalizeH="0" baseline="0" dirty="0">
                <a:ln>
                  <a:noFill/>
                </a:ln>
                <a:effectLst/>
                <a:latin typeface="Arial" panose="020B0604020202020204" pitchFamily="34" charset="0"/>
              </a:rPr>
              <a:t>4. </a:t>
            </a:r>
            <a:r>
              <a:rPr kumimoji="0" lang="en-IN" altLang="en-US" sz="1000" b="0" i="0" u="none" strike="noStrike" cap="none" normalizeH="0" baseline="0" dirty="0">
                <a:ln>
                  <a:noFill/>
                </a:ln>
                <a:effectLst/>
                <a:latin typeface="Arial" panose="020B0604020202020204" pitchFamily="34" charset="0"/>
              </a:rPr>
              <a:t>C</a:t>
            </a:r>
            <a:r>
              <a:rPr lang="en-IN" sz="1000" dirty="0"/>
              <a:t>hildren’s logical reasoning in forest schools is woven through ‘questioning’ (P1, P3, P4), ‘negotiation’ (P2), ‘observation’ (P5) and planning/sequencing (P6). </a:t>
            </a:r>
            <a:endParaRPr kumimoji="0" lang="en-US" altLang="en-US" sz="1000" b="0" i="0" u="none" strike="noStrike" cap="none" normalizeH="0" baseline="0" dirty="0">
              <a:ln>
                <a:noFill/>
              </a:ln>
              <a:effectLst/>
              <a:latin typeface="Arial" panose="020B0604020202020204" pitchFamily="34" charset="0"/>
            </a:endParaRPr>
          </a:p>
        </p:txBody>
      </p:sp>
      <p:sp>
        <p:nvSpPr>
          <p:cNvPr id="23" name="Rectangle 22">
            <a:extLst>
              <a:ext uri="{FF2B5EF4-FFF2-40B4-BE49-F238E27FC236}">
                <a16:creationId xmlns:a16="http://schemas.microsoft.com/office/drawing/2014/main" id="{BAFBE0AC-23B1-4352-95D2-C71EB6D15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40749" y="-2718"/>
            <a:ext cx="20574"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1317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3280</TotalTime>
  <Words>1216</Words>
  <Application>Microsoft Office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MS Shell Dlg 2</vt:lpstr>
      <vt:lpstr>Wingdings</vt:lpstr>
      <vt:lpstr>Wingdings 3</vt:lpstr>
      <vt:lpstr>Madison</vt:lpstr>
      <vt:lpstr>How does cognitive development occurs in three to four-year-old children attending forest schools in London?  (Forest school teacher’s and practitioner’s perspectives)   </vt:lpstr>
      <vt:lpstr>Background</vt:lpstr>
      <vt:lpstr>Rationale</vt:lpstr>
      <vt:lpstr>Methodology &amp; Data Analysis</vt:lpstr>
      <vt:lpstr>Ethical Consideration</vt:lpstr>
      <vt:lpstr>Overview of  Key Findings</vt:lpstr>
      <vt:lpstr>Problem-Solving in Daily Routine</vt:lpstr>
      <vt:lpstr>Early Metacognitive Development Through Imagination and Reflection</vt:lpstr>
      <vt:lpstr>Developing logical Reasoning and Critical Thinking through Exploration</vt:lpstr>
      <vt:lpstr>Supporting attention though time , space, and Exploration</vt:lpstr>
      <vt:lpstr>Decision Making Skills through Risk Taking</vt:lpstr>
      <vt:lpstr>Interconnected Development: Cognitive and Beyond</vt:lpstr>
      <vt:lpstr>Conclusion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Zoe Lewis</dc:creator>
  <cp:keywords/>
  <dc:description>generated using python-pptx</dc:description>
  <cp:lastModifiedBy>Zoe Lewis</cp:lastModifiedBy>
  <cp:revision>48</cp:revision>
  <dcterms:created xsi:type="dcterms:W3CDTF">2013-01-27T09:14:16Z</dcterms:created>
  <dcterms:modified xsi:type="dcterms:W3CDTF">2026-01-30T08:39:56Z</dcterms:modified>
  <cp:category/>
</cp:coreProperties>
</file>