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2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61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36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623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5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0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64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7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65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0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11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D62851-051B-4E0B-89C8-805577A227BF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C1B2D6-5E8E-42E8-8AD1-8FD2973A691B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ijerph9093134" TargetMode="External"/><Relationship Id="rId7" Type="http://schemas.openxmlformats.org/officeDocument/2006/relationships/hyperlink" Target="https://rethinkingchildhood.com/wp-content/uploads/2010/10/no-fear-19-12-07.pdf?utm_source=chatgpt.com" TargetMode="External"/><Relationship Id="rId2" Type="http://schemas.openxmlformats.org/officeDocument/2006/relationships/hyperlink" Target="http://www.riversimulator.org/Resources/Anthropology/RiskSociety/RiskSocietyTowardsAnewModernity1992Beck.pdf?utm_source=chatgp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nleerfoundation.org/wp-content/uploads/2018/05/White-paper_Playing-it-safe_Tim-Gill_May-2018.pdf" TargetMode="External"/><Relationship Id="rId5" Type="http://schemas.openxmlformats.org/officeDocument/2006/relationships/hyperlink" Target="https://www.researchgate.net/publication/389044515_Reimagining_Learning_Power_Risk_and_Place_in_Forest_Schools" TargetMode="External"/><Relationship Id="rId4" Type="http://schemas.openxmlformats.org/officeDocument/2006/relationships/hyperlink" Target="https://doi.org/10.1080/01425692.2015.107309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2322-017-0006-1" TargetMode="External"/><Relationship Id="rId7" Type="http://schemas.openxmlformats.org/officeDocument/2006/relationships/hyperlink" Target="https://doi.org/10.1080/13502930701321733" TargetMode="External"/><Relationship Id="rId2" Type="http://schemas.openxmlformats.org/officeDocument/2006/relationships/hyperlink" Target="https://www.unicef.org/eca/sites/unicef.org.eca/files/2019-02/NHRI_Participation.pdf?utm_source=chatgp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7/1463949117731027" TargetMode="External"/><Relationship Id="rId5" Type="http://schemas.openxmlformats.org/officeDocument/2006/relationships/hyperlink" Target="https://doi.org/10.1111/cdev.12205" TargetMode="External"/><Relationship Id="rId4" Type="http://schemas.openxmlformats.org/officeDocument/2006/relationships/hyperlink" Target="https://www.researchgate.net/publication/263087151_Play_for_a_Change_Play_Policy_Practice_A_Review_of_Contemporary_Perspectives?utm_source=chatgpt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2331186X.2015.1100103" TargetMode="External"/><Relationship Id="rId2" Type="http://schemas.openxmlformats.org/officeDocument/2006/relationships/hyperlink" Target="https://www.ncbi.nlm.nih.gov/pmc/articles/PMC8116185/?utm_source=chatgp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eca/stories/importance-outdoor-play-and-how-support-it?utm_source=chatgpt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55CC-7323-12A5-76BF-CA60CB068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5700" b="1" dirty="0"/>
              <a:t>A Mosaic Of Voices: Exploring Risk And Resilience In Forest School </a:t>
            </a:r>
            <a:endParaRPr lang="en-IN" sz="5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DCE52-E6B4-2FCA-7EBE-543862705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Evangeline Jesse Godwin </a:t>
            </a:r>
          </a:p>
          <a:p>
            <a:r>
              <a:rPr lang="en-IN" dirty="0"/>
              <a:t>Canterbury Christ Church University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035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290C68-BE22-B06C-7CBA-A4468D1B6D9F}"/>
              </a:ext>
            </a:extLst>
          </p:cNvPr>
          <p:cNvSpPr/>
          <p:nvPr/>
        </p:nvSpPr>
        <p:spPr>
          <a:xfrm>
            <a:off x="9110776" y="2072821"/>
            <a:ext cx="269809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7B197F-05DB-626A-F267-73561F700446}"/>
              </a:ext>
            </a:extLst>
          </p:cNvPr>
          <p:cNvSpPr/>
          <p:nvPr/>
        </p:nvSpPr>
        <p:spPr>
          <a:xfrm>
            <a:off x="6250381" y="2082559"/>
            <a:ext cx="275707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2B8E9-6B19-A6A9-92DF-9FA4AA72EC6A}"/>
              </a:ext>
            </a:extLst>
          </p:cNvPr>
          <p:cNvSpPr/>
          <p:nvPr/>
        </p:nvSpPr>
        <p:spPr>
          <a:xfrm>
            <a:off x="3331465" y="2086915"/>
            <a:ext cx="279562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B25E3F-CEE7-2AA6-CF28-936185484823}"/>
              </a:ext>
            </a:extLst>
          </p:cNvPr>
          <p:cNvSpPr/>
          <p:nvPr/>
        </p:nvSpPr>
        <p:spPr>
          <a:xfrm>
            <a:off x="481586" y="2086915"/>
            <a:ext cx="270601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29BB9-F484-4009-9993-461FEF43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Parents’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E407D-1222-BB67-DC09-E57BEDCBE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83" y="2043561"/>
            <a:ext cx="2904134" cy="736282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Risk as growth </a:t>
            </a:r>
            <a:br>
              <a:rPr lang="en-IN" dirty="0">
                <a:solidFill>
                  <a:schemeClr val="bg1"/>
                </a:solidFill>
              </a:rPr>
            </a:br>
            <a:r>
              <a:rPr lang="en-IN" dirty="0">
                <a:solidFill>
                  <a:schemeClr val="bg1"/>
                </a:solidFill>
              </a:rPr>
              <a:t>&amp;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6D889-7867-0992-6C16-7BD8E35EA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4182" y="2790746"/>
            <a:ext cx="2590190" cy="14507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Comfort tied to adult supervision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Trust in practitioners expertise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ED6617-0E0A-795B-1AB2-E754A48B29C0}"/>
              </a:ext>
            </a:extLst>
          </p:cNvPr>
          <p:cNvSpPr txBox="1">
            <a:spLocks/>
          </p:cNvSpPr>
          <p:nvPr/>
        </p:nvSpPr>
        <p:spPr>
          <a:xfrm>
            <a:off x="3390594" y="2026802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Conditional Support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295863-193A-A07B-633C-9A4B73909486}"/>
              </a:ext>
            </a:extLst>
          </p:cNvPr>
          <p:cNvSpPr txBox="1">
            <a:spLocks/>
          </p:cNvSpPr>
          <p:nvPr/>
        </p:nvSpPr>
        <p:spPr>
          <a:xfrm>
            <a:off x="639471" y="2779843"/>
            <a:ext cx="2904134" cy="1925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Risk – Resilience &amp; 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Transferable life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Minor injuries framed </a:t>
            </a:r>
            <a:br>
              <a:rPr lang="en-IN" dirty="0"/>
            </a:br>
            <a:r>
              <a:rPr lang="en-IN" dirty="0"/>
              <a:t>as learning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C81674-C9DC-2EAF-2EA5-C3A32E79A47A}"/>
              </a:ext>
            </a:extLst>
          </p:cNvPr>
          <p:cNvSpPr txBox="1">
            <a:spLocks/>
          </p:cNvSpPr>
          <p:nvPr/>
        </p:nvSpPr>
        <p:spPr>
          <a:xfrm>
            <a:off x="6372909" y="2763084"/>
            <a:ext cx="2678890" cy="23901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Provides structured, supported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Children gain confidence in nature &amp; novel experiences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Perceived “safe risk” encourages exploration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91A4AC-6B94-FE39-9ABB-A7545A235C00}"/>
              </a:ext>
            </a:extLst>
          </p:cNvPr>
          <p:cNvSpPr txBox="1">
            <a:spLocks/>
          </p:cNvSpPr>
          <p:nvPr/>
        </p:nvSpPr>
        <p:spPr>
          <a:xfrm>
            <a:off x="6373674" y="2019193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FS as a safe context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919557-E2AA-24C7-4CE6-0EAA1533003D}"/>
              </a:ext>
            </a:extLst>
          </p:cNvPr>
          <p:cNvSpPr txBox="1">
            <a:spLocks/>
          </p:cNvSpPr>
          <p:nvPr/>
        </p:nvSpPr>
        <p:spPr>
          <a:xfrm>
            <a:off x="9220203" y="2715941"/>
            <a:ext cx="2490211" cy="17902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Minor injury accepted, serious harm raised concern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Request for clarity </a:t>
            </a:r>
            <a:br>
              <a:rPr lang="en-IN" dirty="0"/>
            </a:br>
            <a:r>
              <a:rPr lang="en-IN" dirty="0"/>
              <a:t>about safety decisions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496B92A-A002-722A-8F79-8CA4B923F8E9}"/>
              </a:ext>
            </a:extLst>
          </p:cNvPr>
          <p:cNvSpPr txBox="1">
            <a:spLocks/>
          </p:cNvSpPr>
          <p:nvPr/>
        </p:nvSpPr>
        <p:spPr>
          <a:xfrm>
            <a:off x="9175091" y="2026802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Hesitancy &amp; injury awareness</a:t>
            </a:r>
          </a:p>
        </p:txBody>
      </p:sp>
    </p:spTree>
    <p:extLst>
      <p:ext uri="{BB962C8B-B14F-4D97-AF65-F5344CB8AC3E}">
        <p14:creationId xmlns:p14="http://schemas.microsoft.com/office/powerpoint/2010/main" val="79275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9799D-3302-F406-2266-6CF98F672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9E6D68-8C40-7E7B-E068-6B30B2FDCF6B}"/>
              </a:ext>
            </a:extLst>
          </p:cNvPr>
          <p:cNvSpPr/>
          <p:nvPr/>
        </p:nvSpPr>
        <p:spPr>
          <a:xfrm>
            <a:off x="9110776" y="2072821"/>
            <a:ext cx="269809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49CAA8-6D9B-7AA3-5130-79738E8EB7B0}"/>
              </a:ext>
            </a:extLst>
          </p:cNvPr>
          <p:cNvSpPr/>
          <p:nvPr/>
        </p:nvSpPr>
        <p:spPr>
          <a:xfrm>
            <a:off x="6250381" y="2082559"/>
            <a:ext cx="275707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8EA7C7-6038-9F21-F9AE-186D660E56B8}"/>
              </a:ext>
            </a:extLst>
          </p:cNvPr>
          <p:cNvSpPr/>
          <p:nvPr/>
        </p:nvSpPr>
        <p:spPr>
          <a:xfrm>
            <a:off x="3331465" y="2086915"/>
            <a:ext cx="279562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C152E1-2463-7438-1E07-38A5E2045098}"/>
              </a:ext>
            </a:extLst>
          </p:cNvPr>
          <p:cNvSpPr/>
          <p:nvPr/>
        </p:nvSpPr>
        <p:spPr>
          <a:xfrm>
            <a:off x="481586" y="2086915"/>
            <a:ext cx="270601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07619-0437-A1CC-47D0-E537B5D9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Practitioners’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4F7FE-4764-B3D1-A050-6C640EE51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83" y="2043561"/>
            <a:ext cx="2904134" cy="736282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Experience as lens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13DE2-B7BF-9C41-AD46-DB4FCD47E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4182" y="2790746"/>
            <a:ext cx="2590190" cy="14507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Navigate rules vs. situational judgement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Acceptable vs. unacceptable risk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FD6ABE-7BC0-5E14-FAEF-16870AC7F9B4}"/>
              </a:ext>
            </a:extLst>
          </p:cNvPr>
          <p:cNvSpPr txBox="1">
            <a:spLocks/>
          </p:cNvSpPr>
          <p:nvPr/>
        </p:nvSpPr>
        <p:spPr>
          <a:xfrm>
            <a:off x="3390594" y="2026802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Individuality &amp; institution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0904746-65B9-4EE8-C2C7-FA2832882DCA}"/>
              </a:ext>
            </a:extLst>
          </p:cNvPr>
          <p:cNvSpPr txBox="1">
            <a:spLocks/>
          </p:cNvSpPr>
          <p:nvPr/>
        </p:nvSpPr>
        <p:spPr>
          <a:xfrm>
            <a:off x="530048" y="2839956"/>
            <a:ext cx="2904134" cy="192504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Personal history shape</a:t>
            </a:r>
            <a:br>
              <a:rPr lang="en-IN" dirty="0"/>
            </a:br>
            <a:r>
              <a:rPr lang="en-IN" dirty="0"/>
              <a:t>risk tolerance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Childhood experiences influence confidence</a:t>
            </a:r>
            <a:br>
              <a:rPr lang="en-IN" dirty="0"/>
            </a:br>
            <a:r>
              <a:rPr lang="en-IN" dirty="0"/>
              <a:t>and fear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Risk viewed as essential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985DEF2-0556-9600-2A9C-EE86274385E9}"/>
              </a:ext>
            </a:extLst>
          </p:cNvPr>
          <p:cNvSpPr txBox="1">
            <a:spLocks/>
          </p:cNvSpPr>
          <p:nvPr/>
        </p:nvSpPr>
        <p:spPr>
          <a:xfrm>
            <a:off x="6372909" y="2763084"/>
            <a:ext cx="2678890" cy="239012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Gradual release from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Modelling + boundary-setting = confidence 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Facilitating independence while  ensuring safety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155564-45AF-6B07-6CEE-F198AA882FDB}"/>
              </a:ext>
            </a:extLst>
          </p:cNvPr>
          <p:cNvSpPr txBox="1">
            <a:spLocks/>
          </p:cNvSpPr>
          <p:nvPr/>
        </p:nvSpPr>
        <p:spPr>
          <a:xfrm>
            <a:off x="6373674" y="2019193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Stepping back to </a:t>
            </a:r>
            <a:br>
              <a:rPr lang="en-IN" dirty="0">
                <a:solidFill>
                  <a:schemeClr val="bg1"/>
                </a:solidFill>
              </a:rPr>
            </a:br>
            <a:r>
              <a:rPr lang="en-IN" dirty="0">
                <a:solidFill>
                  <a:schemeClr val="bg1"/>
                </a:solidFill>
              </a:rPr>
              <a:t>grow autonomy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35663E7-97C0-4A8C-3ED4-2B8B104AAE1C}"/>
              </a:ext>
            </a:extLst>
          </p:cNvPr>
          <p:cNvSpPr txBox="1">
            <a:spLocks/>
          </p:cNvSpPr>
          <p:nvPr/>
        </p:nvSpPr>
        <p:spPr>
          <a:xfrm>
            <a:off x="9220203" y="2715941"/>
            <a:ext cx="2490211" cy="179022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Demonstrating composure and courage in risky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Role-modelling for children and influencing team norms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84A3C4-0F11-85BA-24D4-B82BCEE99027}"/>
              </a:ext>
            </a:extLst>
          </p:cNvPr>
          <p:cNvSpPr txBox="1">
            <a:spLocks/>
          </p:cNvSpPr>
          <p:nvPr/>
        </p:nvSpPr>
        <p:spPr>
          <a:xfrm>
            <a:off x="9175091" y="2026802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Leading by example</a:t>
            </a:r>
          </a:p>
        </p:txBody>
      </p:sp>
    </p:spTree>
    <p:extLst>
      <p:ext uri="{BB962C8B-B14F-4D97-AF65-F5344CB8AC3E}">
        <p14:creationId xmlns:p14="http://schemas.microsoft.com/office/powerpoint/2010/main" val="151866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5E5AB-C293-19F9-2587-FD64B5041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2422BF-5CB5-D1A3-EE19-8C69D91DE151}"/>
              </a:ext>
            </a:extLst>
          </p:cNvPr>
          <p:cNvSpPr/>
          <p:nvPr/>
        </p:nvSpPr>
        <p:spPr>
          <a:xfrm>
            <a:off x="9110776" y="2072821"/>
            <a:ext cx="269809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D59B12-F459-5DB9-FB38-3ED97CD955A1}"/>
              </a:ext>
            </a:extLst>
          </p:cNvPr>
          <p:cNvSpPr/>
          <p:nvPr/>
        </p:nvSpPr>
        <p:spPr>
          <a:xfrm>
            <a:off x="6250381" y="2082559"/>
            <a:ext cx="275707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B654A7-C6C5-388A-DD00-F2F6AC813D59}"/>
              </a:ext>
            </a:extLst>
          </p:cNvPr>
          <p:cNvSpPr/>
          <p:nvPr/>
        </p:nvSpPr>
        <p:spPr>
          <a:xfrm>
            <a:off x="3331465" y="2086915"/>
            <a:ext cx="279562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CAE33A-45C7-07D9-A51C-A99F1663E1A9}"/>
              </a:ext>
            </a:extLst>
          </p:cNvPr>
          <p:cNvSpPr/>
          <p:nvPr/>
        </p:nvSpPr>
        <p:spPr>
          <a:xfrm>
            <a:off x="481586" y="2086915"/>
            <a:ext cx="270601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6B464-3875-4A6A-F6A8-31DB6DFE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Managers’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0C890-8D92-199F-CF57-9DFF0676D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83" y="2043561"/>
            <a:ext cx="2904134" cy="736282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FS AS AN ETHOS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C32F1-142C-4395-AC06-C7D2BDCBB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4182" y="2790746"/>
            <a:ext cx="2590190" cy="230794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Practitioner language and behaviour shape attitudes towards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Modelling composure and confidence legitimise risk-taking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Practitioners evolve alongside children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68711C-0F73-85FC-6D05-B57F0DC4DBC7}"/>
              </a:ext>
            </a:extLst>
          </p:cNvPr>
          <p:cNvSpPr txBox="1">
            <a:spLocks/>
          </p:cNvSpPr>
          <p:nvPr/>
        </p:nvSpPr>
        <p:spPr>
          <a:xfrm>
            <a:off x="3300371" y="2033287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Language &amp; modelling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C901D7F-417C-6800-B568-7F1003DE05D3}"/>
              </a:ext>
            </a:extLst>
          </p:cNvPr>
          <p:cNvSpPr txBox="1">
            <a:spLocks/>
          </p:cNvSpPr>
          <p:nvPr/>
        </p:nvSpPr>
        <p:spPr>
          <a:xfrm>
            <a:off x="530048" y="2839956"/>
            <a:ext cx="2904134" cy="217095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FS ethos extends beyond outdoor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Risk seen as developmental necessity for all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Enhances independence and mental health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4CF243-757C-EBFE-302A-D49574213A0B}"/>
              </a:ext>
            </a:extLst>
          </p:cNvPr>
          <p:cNvSpPr txBox="1">
            <a:spLocks/>
          </p:cNvSpPr>
          <p:nvPr/>
        </p:nvSpPr>
        <p:spPr>
          <a:xfrm>
            <a:off x="6372909" y="2763084"/>
            <a:ext cx="2678890" cy="23901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Training, reflective tools and risk benefit assessments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Accident forms used as learning 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Clear boundaries against serious bodily harm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E2704-FCCF-91EB-1C1B-F1B863273793}"/>
              </a:ext>
            </a:extLst>
          </p:cNvPr>
          <p:cNvSpPr txBox="1">
            <a:spLocks/>
          </p:cNvSpPr>
          <p:nvPr/>
        </p:nvSpPr>
        <p:spPr>
          <a:xfrm>
            <a:off x="6373674" y="2019193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Institutionalising supported risk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4A592FD-456A-1417-6A3C-B10E5960F4CC}"/>
              </a:ext>
            </a:extLst>
          </p:cNvPr>
          <p:cNvSpPr txBox="1">
            <a:spLocks/>
          </p:cNvSpPr>
          <p:nvPr/>
        </p:nvSpPr>
        <p:spPr>
          <a:xfrm>
            <a:off x="9220203" y="2715941"/>
            <a:ext cx="2490211" cy="261684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Managers navigate parental worries through clear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Differentiate between anxious and permissive parents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Align safeguarding with FS values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A68D7F8-D490-7DF5-947E-6849FA4FB4EE}"/>
              </a:ext>
            </a:extLst>
          </p:cNvPr>
          <p:cNvSpPr txBox="1">
            <a:spLocks/>
          </p:cNvSpPr>
          <p:nvPr/>
        </p:nvSpPr>
        <p:spPr>
          <a:xfrm>
            <a:off x="9094626" y="2026802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Balancing parents, culture &amp; institution</a:t>
            </a:r>
          </a:p>
        </p:txBody>
      </p:sp>
    </p:spTree>
    <p:extLst>
      <p:ext uri="{BB962C8B-B14F-4D97-AF65-F5344CB8AC3E}">
        <p14:creationId xmlns:p14="http://schemas.microsoft.com/office/powerpoint/2010/main" val="236387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31388-A848-84AE-60DE-53EAAC37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9AC79E-A188-652E-4D1E-8AF365F5ADE1}"/>
              </a:ext>
            </a:extLst>
          </p:cNvPr>
          <p:cNvSpPr/>
          <p:nvPr/>
        </p:nvSpPr>
        <p:spPr>
          <a:xfrm>
            <a:off x="9110776" y="2072821"/>
            <a:ext cx="269809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D22191-5A4F-ADE0-0AFD-72322D95A778}"/>
              </a:ext>
            </a:extLst>
          </p:cNvPr>
          <p:cNvSpPr/>
          <p:nvPr/>
        </p:nvSpPr>
        <p:spPr>
          <a:xfrm>
            <a:off x="6250381" y="2082559"/>
            <a:ext cx="275707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3FEC57-2A50-128E-FDE9-C8FE3130506D}"/>
              </a:ext>
            </a:extLst>
          </p:cNvPr>
          <p:cNvSpPr/>
          <p:nvPr/>
        </p:nvSpPr>
        <p:spPr>
          <a:xfrm>
            <a:off x="3331465" y="2086915"/>
            <a:ext cx="2795624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206025-F18E-CA46-4C91-B01ECEDB7646}"/>
              </a:ext>
            </a:extLst>
          </p:cNvPr>
          <p:cNvSpPr/>
          <p:nvPr/>
        </p:nvSpPr>
        <p:spPr>
          <a:xfrm>
            <a:off x="481586" y="2086915"/>
            <a:ext cx="2706011" cy="6290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63F33-2FC8-FCB9-D24E-A0587731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Children's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6AF68-C566-14BB-3B69-48181CAF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83" y="2043561"/>
            <a:ext cx="2904134" cy="736282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Risk as thrill &amp; enjoyment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D1249-DB71-DF79-7496-EDE119F7A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4182" y="2790746"/>
            <a:ext cx="2590190" cy="23901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Repeated tricky play built mastery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Encouragement and shared routines ritualised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Resilience grew through challenges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0EAC08-07E9-76E1-5DCD-A2D879978623}"/>
              </a:ext>
            </a:extLst>
          </p:cNvPr>
          <p:cNvSpPr txBox="1">
            <a:spLocks/>
          </p:cNvSpPr>
          <p:nvPr/>
        </p:nvSpPr>
        <p:spPr>
          <a:xfrm>
            <a:off x="3300371" y="2033287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Confidence through repetition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20C6EB-1693-4082-622B-EE33C92FD766}"/>
              </a:ext>
            </a:extLst>
          </p:cNvPr>
          <p:cNvSpPr txBox="1">
            <a:spLocks/>
          </p:cNvSpPr>
          <p:nvPr/>
        </p:nvSpPr>
        <p:spPr>
          <a:xfrm>
            <a:off x="530048" y="2839956"/>
            <a:ext cx="2904134" cy="21709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Risk seen as  fun and exciting adventure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‘Flying in the clouds’ imaginative reframing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Children encourages peers and celebrated attempts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2F1925-FFD7-04FB-BFFE-B4B139069B6F}"/>
              </a:ext>
            </a:extLst>
          </p:cNvPr>
          <p:cNvSpPr txBox="1">
            <a:spLocks/>
          </p:cNvSpPr>
          <p:nvPr/>
        </p:nvSpPr>
        <p:spPr>
          <a:xfrm>
            <a:off x="6372909" y="2763084"/>
            <a:ext cx="2678890" cy="23901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Choosing when to ask for help or try alone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Peers offered encouragement and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Adapted strategies to manage challenges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6FB2D0D-6CAC-ED3A-5439-86BBB17D39B3}"/>
              </a:ext>
            </a:extLst>
          </p:cNvPr>
          <p:cNvSpPr txBox="1">
            <a:spLocks/>
          </p:cNvSpPr>
          <p:nvPr/>
        </p:nvSpPr>
        <p:spPr>
          <a:xfrm>
            <a:off x="6231867" y="2026802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Negotiating agency &amp; independence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90FECF7-C48D-5DDF-3643-2FDF4E4C11BD}"/>
              </a:ext>
            </a:extLst>
          </p:cNvPr>
          <p:cNvSpPr txBox="1">
            <a:spLocks/>
          </p:cNvSpPr>
          <p:nvPr/>
        </p:nvSpPr>
        <p:spPr>
          <a:xfrm>
            <a:off x="9220203" y="2715941"/>
            <a:ext cx="2490211" cy="2616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Children’s views echoed both adventurous FS ethos and adult safety messages shaped by </a:t>
            </a:r>
            <a:r>
              <a:rPr lang="en-IN" dirty="0" err="1"/>
              <a:t>Brofenbrenner’s</a:t>
            </a:r>
            <a:r>
              <a:rPr lang="en-IN" dirty="0"/>
              <a:t> Ecological Systems Theory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2130BE-4528-AA15-555B-D48CD826E277}"/>
              </a:ext>
            </a:extLst>
          </p:cNvPr>
          <p:cNvSpPr txBox="1">
            <a:spLocks/>
          </p:cNvSpPr>
          <p:nvPr/>
        </p:nvSpPr>
        <p:spPr>
          <a:xfrm>
            <a:off x="9094626" y="2026802"/>
            <a:ext cx="2904134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bg1"/>
                </a:solidFill>
              </a:rPr>
              <a:t>Ecosystem of influence</a:t>
            </a:r>
          </a:p>
        </p:txBody>
      </p:sp>
    </p:spTree>
    <p:extLst>
      <p:ext uri="{BB962C8B-B14F-4D97-AF65-F5344CB8AC3E}">
        <p14:creationId xmlns:p14="http://schemas.microsoft.com/office/powerpoint/2010/main" val="411890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649E-9E42-B8DF-91D1-3A2A6A3C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Discussion: </a:t>
            </a:r>
            <a:r>
              <a:rPr lang="en-US" sz="4200" dirty="0"/>
              <a:t>Risk, Resilience &amp; Agency as Relational</a:t>
            </a:r>
            <a:endParaRPr lang="en-IN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6E7B-3FD5-68AE-3A4E-1D051794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45415"/>
          </a:xfrm>
        </p:spPr>
        <p:txBody>
          <a:bodyPr>
            <a:normAutofit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 Risk-taking in Forest School is negotiated, not individual (shaped by children, parents, practitioners, and leadership)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 Children’s agency emerged within relationships of trust, not through unrestricted independence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 Resilience functioned as adaptation with support, rather than “bouncing back” alone (Ungar, 2011)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 Adult responses (scaffolding, language, boundaries) directly shaped children’s confidence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 Findings align with Bronfenbrenner’s ecological systems theory: development occurs across interconnected systems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 Challenges deficit views of resilience as an innate trait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496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011CD-6FE4-306E-23AF-19D47FFF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510D-1575-6EF0-C431-F1993F91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Discussion: </a:t>
            </a:r>
            <a:r>
              <a:rPr lang="en-US" sz="4200" dirty="0"/>
              <a:t>Forest School Ethos, Space &amp; Systemic Tensions</a:t>
            </a:r>
            <a:endParaRPr lang="en-IN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37FC6-8C9C-EE22-C379-F35EF48E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454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/>
              <a:t>Forest School environments naturally afford risk (uneven ground, height, loose parts)</a:t>
            </a:r>
            <a:br>
              <a:rPr lang="en-US" dirty="0"/>
            </a:br>
            <a:r>
              <a:rPr lang="en-US" dirty="0"/>
              <a:t>and risk emerges through interaction with space (Gibson, 1979)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Ethos was as influential as environment: child-led practice + supported risk = meaningful agency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Practitioner facilitation (stepping back, modelling calm) enabled children to extend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Inconsistent adult thresholds risk fragmented messages for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Leadership was critical in legitimising risk within safeguarding frameworks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Risk of commodification: Forest School reduced to aesthetics rather than pedagogy (Leather, 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Embedding ethos across indoor and outdoor contexts strengthens transfer of resilience and agency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445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C07C-0365-9ED9-6BF7-C2AE5598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6E1F-363D-5646-F655-51AC778D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Risk in Forest School is understood and enacted differently by children, parents, practitioners, and leadership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Children experienced risk as adventure, creativity, and possibility, not danger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Risk-taking was co-constructed through relationships, not taken in isolation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Resilience is best cultivated through systems, spaces, and relationships, not individual grit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Agency was expressed through decision-making, problem-solving, asking for help, imaginative reframing of outcomes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Findings affirm ecological and social models of development (Bronfenbrenner, Ungar, Vygotsky, Gibson)</a:t>
            </a:r>
          </a:p>
          <a:p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9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A0CE-5348-B56B-FCF7-EBC40BB9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5E32-B211-D84A-5C89-E846FE2F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Forest School’s impact lies in its ethos, not its aesthetics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Risk should be embedded as everyday pedagogy, not an “add-on”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Consistency across systems (home, practitioners, leadership) prevents mixed messages for children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Leadership plays a critical role in legitimising supported risk, balancing safeguarding with agency, resisting commodification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Parental engagement is key - shared understanding builds trust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Forest School offers a model of early years practice that: values uncertainty as learning, safeguards without overprotection, positions children as active agents in their development</a:t>
            </a:r>
          </a:p>
          <a:p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AA8B-9992-2E06-7518-239B8E4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CF92-CDB4-8004-DC55-E84E6A66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01524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900" u="sng" dirty="0"/>
              <a:t>Beck, U. (1992) Risk society: Towards a new modernity. London: Sage. Available at: </a:t>
            </a:r>
            <a:r>
              <a:rPr lang="en-GB" sz="2900" u="sng" dirty="0">
                <a:hlinkClick r:id="rId2"/>
              </a:rPr>
              <a:t>http://www.riversimulator.org/Resources/Anthropology/RiskSociety/RiskSocietyTowardsAnewModernity1992Beck.pdf</a:t>
            </a:r>
            <a:r>
              <a:rPr lang="en-GB" sz="2900" dirty="0"/>
              <a:t> (Accessed: 07 August 2025).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900" u="sng" dirty="0" err="1"/>
              <a:t>Brussoni</a:t>
            </a:r>
            <a:r>
              <a:rPr lang="en-GB" sz="2900" u="sng" dirty="0"/>
              <a:t>, M., Olsen, L.L., Pike, I. and Sleet, D.A. (2012) ‘Risky play and children’s safety: Balancing priorities for optimal child development’, International Journal of Environmental Research and Public Health, 9(9), pp. 3134–3148. Available at: </a:t>
            </a:r>
            <a:r>
              <a:rPr lang="en-GB" sz="2900" u="sng" dirty="0">
                <a:hlinkClick r:id="rId3"/>
              </a:rPr>
              <a:t>https://doi.org/10.3390/ijerph9093134</a:t>
            </a:r>
            <a:endParaRPr lang="en-GB" sz="29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900" u="sng" dirty="0"/>
              <a:t>Connolly, M. and Haughton, C. (2015) ‘The perception, management and performance of risk amongst Forest School educators’, British Journal of Sociology of Education, 38(1), pp. 105–124. Available at: </a:t>
            </a:r>
            <a:r>
              <a:rPr lang="en-GB" sz="2900" u="sng" dirty="0">
                <a:hlinkClick r:id="rId4"/>
              </a:rPr>
              <a:t>https://doi.org/10.1080/01425692.2015.1073098</a:t>
            </a:r>
            <a:endParaRPr lang="en-GB" sz="29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900" u="sng" dirty="0"/>
              <a:t>Garden, A. (2022) ‘Reimagining learning: Power, risk, and place in Forest Schools’, PRISM: Casting New Light on Learning, Theory &amp; Practice. Available at: </a:t>
            </a:r>
            <a:r>
              <a:rPr lang="en-GB" sz="2900" u="sng" dirty="0">
                <a:hlinkClick r:id="rId5"/>
              </a:rPr>
              <a:t>https://www.researchgate.net/publication/389044515_Reimagining_Learning_Power_Risk_and_Place_in_Forest_Schools</a:t>
            </a:r>
            <a:r>
              <a:rPr lang="en-GB" sz="2900" dirty="0"/>
              <a:t> (Accessed: 14 August 2025).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900" u="sng" dirty="0"/>
              <a:t>Gill, T. (2015) ‘Playing it safe? A global white paper on risk, play and children’s well-being’, International Journal of Play, 4(1), pp. 3–25. Available at: </a:t>
            </a:r>
            <a:r>
              <a:rPr lang="en-GB" sz="2900" u="sng" dirty="0">
                <a:hlinkClick r:id="rId6"/>
              </a:rPr>
              <a:t>https://vanleerfoundation.org/wp-content/uploads/2018/05/White-paper_Playing-it-safe_Tim-Gill_May-2018.pdf</a:t>
            </a:r>
            <a:r>
              <a:rPr lang="en-GB" sz="2900" dirty="0"/>
              <a:t> (Accessed: 25 August 2025).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900" u="sng" dirty="0"/>
              <a:t>Gill, T. (2007) No fear: Growing up in a risk averse society. London: Calouste Gulbenkian Foundation. Available at: </a:t>
            </a:r>
            <a:r>
              <a:rPr lang="en-GB" sz="2900" u="sng" dirty="0">
                <a:hlinkClick r:id="rId7"/>
              </a:rPr>
              <a:t>https://rethinkingchildhood.com/wp-content/uploads/2010/10/no-fear-19-12-07.pdf</a:t>
            </a:r>
            <a:r>
              <a:rPr lang="en-GB" sz="2900" dirty="0"/>
              <a:t> (Accessed: 12 August 2025).</a:t>
            </a:r>
            <a:endParaRPr lang="en-IN" sz="29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14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64A1-1D20-7D2C-594C-4AD996271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C5AE-80CD-8FAE-6068-765D5D88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E0A2-DFC8-355D-C945-B0C8F961A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u="sng" dirty="0"/>
              <a:t>Lansdown, G. (2018) Children’s participation in the work of national human rights institutions (NHRI Series: Tools to Support Child Friendly Practices). UNICEF Europe and Central Asia Regional Office. Available at: </a:t>
            </a:r>
            <a:r>
              <a:rPr lang="en-IN" u="sng" dirty="0">
                <a:hlinkClick r:id="rId2"/>
              </a:rPr>
              <a:t>https://www.unicef.org/eca/sites/unicef.org.eca/files/2019-02/NHRI_Participation.pdf</a:t>
            </a:r>
            <a:r>
              <a:rPr lang="en-IN" dirty="0"/>
              <a:t> (Accessed: 27 August 2025).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u="sng" dirty="0"/>
              <a:t>Leather, M. (2018) ‘A critique of Forest School: Something lost in translation’, Journal of Outdoor and Environmental Education, 21(1), pp. 5–18. Available at: </a:t>
            </a:r>
            <a:r>
              <a:rPr lang="en-IN" u="sng" dirty="0">
                <a:hlinkClick r:id="rId3"/>
              </a:rPr>
              <a:t>https://doi.org/10.1007/s42322-017-0006-1</a:t>
            </a:r>
            <a:endParaRPr lang="en-IN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IN" u="sng" dirty="0"/>
              <a:t>Lester, S. and Russell, W. (2008) Play for a change: Play, policy and practice: A review of contemporary perspectives. London: National Children’s Bureau. Available at: </a:t>
            </a:r>
            <a:r>
              <a:rPr lang="en-IN" u="sng" dirty="0">
                <a:hlinkClick r:id="rId4"/>
              </a:rPr>
              <a:t>https://www.researchgate.net/publication/263087151_Play_for_a_Change_Play_Policy_Practice_A_Review_of_Contemporary_Perspectives</a:t>
            </a:r>
            <a:r>
              <a:rPr lang="en-IN" dirty="0"/>
              <a:t> (Accessed: 27 August 2025).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u="sng" dirty="0"/>
              <a:t>Masten, A.S. (2014) ‘Global perspectives on resilience in children and youth’, Child Development, 85(1), pp. 6–20. Available at: </a:t>
            </a:r>
            <a:r>
              <a:rPr lang="en-IN" u="sng" dirty="0">
                <a:hlinkClick r:id="rId5"/>
              </a:rPr>
              <a:t>https://doi.org/10.1111/cdev.12205</a:t>
            </a:r>
            <a:endParaRPr lang="en-IN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 err="1"/>
              <a:t>Nikiforidou</a:t>
            </a:r>
            <a:r>
              <a:rPr lang="en-GB" u="sng" dirty="0"/>
              <a:t>, Z. (2017) ‘Risk literacy: Concepts and pedagogical implications for early childhood education’, Contemporary Issues in Early Childhood, 18(3), pp. 322–332. Available at: </a:t>
            </a:r>
            <a:r>
              <a:rPr lang="en-GB" u="sng" dirty="0">
                <a:hlinkClick r:id="rId6"/>
              </a:rPr>
              <a:t>https://doi.org/10.1177/1463949117731027</a:t>
            </a:r>
            <a:endParaRPr lang="en-GB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IN" u="sng" dirty="0" err="1"/>
              <a:t>Sandseter</a:t>
            </a:r>
            <a:r>
              <a:rPr lang="en-IN" u="sng" dirty="0"/>
              <a:t>, E.B.H. (2007) ‘Categorising risky play—how can we identify risk-taking in children’s play?’, European Early Childhood Education Research Journal, 15(2), pp. 237–252. Available at: </a:t>
            </a:r>
            <a:r>
              <a:rPr lang="en-IN" u="sng" dirty="0">
                <a:hlinkClick r:id="rId7"/>
              </a:rPr>
              <a:t>https://doi.org/10.1080/13502930701321733</a:t>
            </a:r>
            <a:endParaRPr lang="en-IN" u="sng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073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6E6B-CD95-0649-0ECB-6B201C5C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5028-CA87-2100-E54A-28463B25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Risk is a small word that carries big fear - especially when it comes to young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early childhood settings, it is often something to be avoided rather than understood. Many educators prioritise protection over exploration (Connolly &amp; Haughton, 2015; Spencer, 2021).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Growing evidence suggests the opposite: Overprotection may cause more harm than good, limiting children’s autonomy, confidence, and resilience (UNICEF, 2025; Gill, 2015; Garden, 2022).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This tension is particularly visible in Forest School contexts - where the benefits are well established, but risk is still approached with hesitation, often wrapped in cotton wool.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Forest School aims to support learning through meaningful engagement with risk, yet decisions about risk are rarely made by children alone.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3669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55830-6CFB-799C-9799-EFF3BB2A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6262-D9D0-658E-04A7-2CAE0F4D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778BF-BB88-CD65-E489-438370F6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u="sng" dirty="0"/>
              <a:t>Spencer, R.A. (2021) ‘Early childhood educator perceptions of risky play in an early childhood context’, Early Childhood Education Journal, 49, pp. 111–123. Available at: </a:t>
            </a:r>
            <a:r>
              <a:rPr lang="en-GB" sz="1600" u="sng" dirty="0">
                <a:hlinkClick r:id="rId2"/>
              </a:rPr>
              <a:t>https://www.ncbi.nlm.nih.gov/pmc/articles/PMC8116185/</a:t>
            </a:r>
            <a:r>
              <a:rPr lang="en-GB" sz="1600" dirty="0"/>
              <a:t> (Accessed: 14 August 2025).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u="sng" dirty="0"/>
              <a:t>Turtle, C., Convery, I. and Convery, K. (2015) ‘Forest Schools and environmental attitudes: A case study of children aged 8–11 years’, Cogent Education, 2(1). Available at: </a:t>
            </a:r>
            <a:r>
              <a:rPr lang="en-IN" sz="1600" u="sng" dirty="0">
                <a:hlinkClick r:id="rId3"/>
              </a:rPr>
              <a:t>https://doi.org/10.1080/2331186X.2015.1100103</a:t>
            </a:r>
            <a:endParaRPr lang="en-IN" sz="16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1600" dirty="0"/>
              <a:t>Ungar, M. (2011) The social ecology of resilience: A handbook of theory and practice. New York: Springer.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1600" u="sng" dirty="0"/>
              <a:t>UNICEF (2025) ‘The importance of outdoor play (and how to support it)’. Available at: </a:t>
            </a:r>
            <a:r>
              <a:rPr lang="en-IN" sz="1600" u="sng" dirty="0">
                <a:hlinkClick r:id="rId4"/>
              </a:rPr>
              <a:t>https://www.unicef.org/eca/stories/importance-outdoor-play-and-how-support-it</a:t>
            </a:r>
            <a:r>
              <a:rPr lang="en-IN" sz="1600" dirty="0"/>
              <a:t> (Accessed: 14 August 2025).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1800" u="sng" dirty="0"/>
          </a:p>
          <a:p>
            <a:pPr>
              <a:buFont typeface="Arial" panose="020B0604020202020204" pitchFamily="34" charset="0"/>
              <a:buChar char="•"/>
            </a:pPr>
            <a:endParaRPr lang="en-IN" sz="17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0868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5D1B-8B0B-0F66-1064-A388060A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you.</a:t>
            </a:r>
            <a:endParaRPr lang="en-IN" dirty="0"/>
          </a:p>
        </p:txBody>
      </p:sp>
      <p:pic>
        <p:nvPicPr>
          <p:cNvPr id="6" name="Picture Placeholder 5" descr="People climbing a tree&#10;&#10;AI-generated content may be incorrect.">
            <a:extLst>
              <a:ext uri="{FF2B5EF4-FFF2-40B4-BE49-F238E27FC236}">
                <a16:creationId xmlns:a16="http://schemas.microsoft.com/office/drawing/2014/main" id="{94B2C2E2-8EEF-A035-70B3-6EA6609FC3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77CC1-696E-BB5B-6E72-1CEAE6B06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Contact: Evangeline.jesse03@gmail.com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997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A5471-9FB3-5FA7-6182-33550A0A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6CEB-82F7-4758-8973-052826D6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7A9A-AEDE-2CE7-FBF3-E1B9290F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Instead, risk is shaped by a network of adult influences—parents, practitioners, managers, and wider cultural discourses around safety and accountability.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Existing research typically explores children’s experiences </a:t>
            </a:r>
            <a:r>
              <a:rPr lang="en-US" i="1" dirty="0"/>
              <a:t>or</a:t>
            </a:r>
            <a:r>
              <a:rPr lang="en-US" dirty="0"/>
              <a:t> adult perspectives in isolation, missing how these views interact in everyday practice.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r>
              <a:rPr lang="en-US" dirty="0"/>
              <a:t>This disconnect creates uncertainty around how risk is negotiated in Forest School settings, potentially diluting its intended benefits.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When risk is negotiated without children, Forest School risks losing the very learning it was designed to protect.</a:t>
            </a:r>
          </a:p>
        </p:txBody>
      </p:sp>
    </p:spTree>
    <p:extLst>
      <p:ext uri="{BB962C8B-B14F-4D97-AF65-F5344CB8AC3E}">
        <p14:creationId xmlns:p14="http://schemas.microsoft.com/office/powerpoint/2010/main" val="289372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76079-7398-C595-3675-C5214612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3797-E9AB-6697-0D80-5CC1BB2A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Context And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E026-0022-D3BE-1F44-7CAA22A14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Early childhood is shaped by two competing narratives: risk as danger versus risk as necessary for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Forest School, children’s engagement with risk is shaped by a wider ecological systems - parents, practitioners, leaders, and cultural expectations.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While risk is central to Forest School pedagogy, it is often co-constructed by adults, with children’s voices unevenly represented.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This study explores how risk is perceived, negotiated, and enacted within these relationships, and how this shapes children’s resilience and agency.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C65A-AB6E-FFDD-0533-3171012F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47C3-6374-4D17-BB71-2F070B8A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Context And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BEB1C-3C08-A63D-2BE3-77D8C47F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 </a:t>
            </a:r>
            <a:r>
              <a:rPr lang="en-US" b="1" u="sng" dirty="0"/>
              <a:t>Central Question: </a:t>
            </a:r>
            <a:r>
              <a:rPr lang="en-US" b="1" dirty="0"/>
              <a:t>How is risk perceived, enacted, and influenced in Forest School, and how does it contribute to the development of resilience and agency in young children?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N" dirty="0"/>
              <a:t> How do children, practitioners, parents, and leaders define and approach risk?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N" dirty="0"/>
              <a:t> What factors within their ecological systems shape these attitudes and decisions about risk?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N" dirty="0"/>
              <a:t> How is risk co-constructed in Forest School through the interactions between children and adults?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N" dirty="0"/>
              <a:t> In what ways does engaging with risk contribute to the development of resilience and agency in young children?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N" dirty="0"/>
              <a:t> How can insights from these perspectives inform practices that support safe, meaningful, and child-led risk-taking in early years settings?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66CB2B-93D7-1121-EB50-5139A14C4020}"/>
              </a:ext>
            </a:extLst>
          </p:cNvPr>
          <p:cNvSpPr/>
          <p:nvPr/>
        </p:nvSpPr>
        <p:spPr>
          <a:xfrm>
            <a:off x="6126480" y="3930416"/>
            <a:ext cx="4864608" cy="4253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6A510D-5D59-5E7C-959E-BE721046B304}"/>
              </a:ext>
            </a:extLst>
          </p:cNvPr>
          <p:cNvSpPr/>
          <p:nvPr/>
        </p:nvSpPr>
        <p:spPr>
          <a:xfrm>
            <a:off x="1097280" y="3930416"/>
            <a:ext cx="4864608" cy="4253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99ACC1-EA53-6EFE-FA72-0EE18F919226}"/>
              </a:ext>
            </a:extLst>
          </p:cNvPr>
          <p:cNvSpPr/>
          <p:nvPr/>
        </p:nvSpPr>
        <p:spPr>
          <a:xfrm>
            <a:off x="6156962" y="2011681"/>
            <a:ext cx="4864608" cy="4253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69036B-DCB7-E5D5-B8B8-C0F6D37D948E}"/>
              </a:ext>
            </a:extLst>
          </p:cNvPr>
          <p:cNvSpPr/>
          <p:nvPr/>
        </p:nvSpPr>
        <p:spPr>
          <a:xfrm>
            <a:off x="1097280" y="2011681"/>
            <a:ext cx="4864608" cy="4253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333EE-84D0-31E4-9E85-DE5413D6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2C0F5-5462-FAF0-1C38-D997DFDD4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1. Risk as Learning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A241D-EA75-0DB6-7C43-794B2827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14155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Risk is a negotiable, perceptible challenge that supports learning when children can choose how to engage (</a:t>
            </a:r>
            <a:r>
              <a:rPr lang="en-US" dirty="0" err="1"/>
              <a:t>Sandseter</a:t>
            </a:r>
            <a:r>
              <a:rPr lang="en-US" dirty="0"/>
              <a:t>, 2007; </a:t>
            </a:r>
            <a:r>
              <a:rPr lang="en-US" dirty="0" err="1"/>
              <a:t>Nikiforidou</a:t>
            </a:r>
            <a:r>
              <a:rPr lang="en-US" dirty="0"/>
              <a:t>, 2018)</a:t>
            </a: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8D563-C5F8-3EBC-F33F-41D1201CE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2. Cultural Tension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52550-2129-1CBF-2D39-9C9F34EF5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14155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Childhood is shaped by a risk-averse culture </a:t>
            </a:r>
            <a:r>
              <a:rPr lang="en-US" dirty="0" err="1"/>
              <a:t>prioritising</a:t>
            </a:r>
            <a:r>
              <a:rPr lang="en-US" dirty="0"/>
              <a:t> protection and accountability</a:t>
            </a:r>
            <a:br>
              <a:rPr lang="en-US" dirty="0"/>
            </a:br>
            <a:r>
              <a:rPr lang="en-US" dirty="0"/>
              <a:t>(Beck, 1992; Gill, 2007)</a:t>
            </a:r>
          </a:p>
          <a:p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5C0B2-F05E-88A3-2EF1-A21247B5F7B1}"/>
              </a:ext>
            </a:extLst>
          </p:cNvPr>
          <p:cNvSpPr txBox="1">
            <a:spLocks/>
          </p:cNvSpPr>
          <p:nvPr/>
        </p:nvSpPr>
        <p:spPr>
          <a:xfrm>
            <a:off x="1097280" y="3777633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bg1"/>
                </a:solidFill>
              </a:rPr>
              <a:t>3. The Protection Paradox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D7DFA5-FADC-E44D-3496-E1D2DAC9C616}"/>
              </a:ext>
            </a:extLst>
          </p:cNvPr>
          <p:cNvSpPr txBox="1">
            <a:spLocks/>
          </p:cNvSpPr>
          <p:nvPr/>
        </p:nvSpPr>
        <p:spPr>
          <a:xfrm>
            <a:off x="1097280" y="4513915"/>
            <a:ext cx="4937760" cy="14155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Overprotection limits opportunities for competence, autonomy, and resilience</a:t>
            </a:r>
            <a:br>
              <a:rPr lang="en-US" dirty="0"/>
            </a:br>
            <a:r>
              <a:rPr lang="en-US" dirty="0"/>
              <a:t>(Lester &amp; Russell, 2008; </a:t>
            </a:r>
            <a:r>
              <a:rPr lang="en-US" dirty="0" err="1"/>
              <a:t>Brussoni</a:t>
            </a:r>
            <a:r>
              <a:rPr lang="en-US" dirty="0"/>
              <a:t> et al., 2015)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BD08430-ED59-6BCB-AEE9-2B44CBE5FAEF}"/>
              </a:ext>
            </a:extLst>
          </p:cNvPr>
          <p:cNvSpPr txBox="1">
            <a:spLocks/>
          </p:cNvSpPr>
          <p:nvPr/>
        </p:nvSpPr>
        <p:spPr>
          <a:xfrm>
            <a:off x="6236208" y="3778070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bg1"/>
                </a:solidFill>
              </a:rPr>
              <a:t>4. Resilience &amp; Agency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F8BDD70-8497-7E29-70DA-CAEFE62AE06C}"/>
              </a:ext>
            </a:extLst>
          </p:cNvPr>
          <p:cNvSpPr txBox="1">
            <a:spLocks/>
          </p:cNvSpPr>
          <p:nvPr/>
        </p:nvSpPr>
        <p:spPr>
          <a:xfrm>
            <a:off x="6217920" y="4450119"/>
            <a:ext cx="4937760" cy="15891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Resilience develops through everyday challenge; Agency grows when children author their engagement with risk (Masten, 2014; Ungar, 2011; Lansdown, 2019)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836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A7D1-46C7-18A5-48DF-54399B812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D9AC9E-7FC3-683E-3A9A-B31D469D6671}"/>
              </a:ext>
            </a:extLst>
          </p:cNvPr>
          <p:cNvSpPr/>
          <p:nvPr/>
        </p:nvSpPr>
        <p:spPr>
          <a:xfrm>
            <a:off x="1097280" y="4362339"/>
            <a:ext cx="9941357" cy="9850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0EB36-1382-A17E-1F95-52A4FB959CA5}"/>
              </a:ext>
            </a:extLst>
          </p:cNvPr>
          <p:cNvSpPr/>
          <p:nvPr/>
        </p:nvSpPr>
        <p:spPr>
          <a:xfrm>
            <a:off x="6156962" y="2011681"/>
            <a:ext cx="4864608" cy="4253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064AB3-B167-8DE3-4C97-302F24F2A89F}"/>
              </a:ext>
            </a:extLst>
          </p:cNvPr>
          <p:cNvSpPr/>
          <p:nvPr/>
        </p:nvSpPr>
        <p:spPr>
          <a:xfrm>
            <a:off x="1097280" y="2011681"/>
            <a:ext cx="4864608" cy="4253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A6233-7BC1-42DE-7C0C-111BE838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BA819-B1BA-0178-8BAF-6ADD8DA6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60682"/>
            <a:ext cx="4937760" cy="736282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5. Forest School Reality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D1856-887E-966C-27A9-66890F099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1415508"/>
          </a:xfrm>
        </p:spPr>
        <p:txBody>
          <a:bodyPr>
            <a:normAutofit/>
          </a:bodyPr>
          <a:lstStyle/>
          <a:p>
            <a:r>
              <a:rPr lang="en-US" dirty="0"/>
              <a:t>Supported risk-taking is central in principle, but often constrained in practice by adult and institutional pressures (Connolly &amp; Haughton, 2015)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C7921-CD02-2B92-6813-29171E775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60682"/>
            <a:ext cx="4937760" cy="736282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6. The Gap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1C4D1-98CF-C2CE-A5B7-0DEA62792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45759"/>
            <a:ext cx="4937760" cy="1415508"/>
          </a:xfrm>
        </p:spPr>
        <p:txBody>
          <a:bodyPr>
            <a:normAutofit/>
          </a:bodyPr>
          <a:lstStyle/>
          <a:p>
            <a:r>
              <a:rPr lang="en-US" dirty="0"/>
              <a:t>Research rarely examines how children’s and adults’ perspectives intersect in negotiating risk. The relational process of risk remains underexplored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8E74122-9A05-6FA6-B9FC-25CD921BF3DA}"/>
              </a:ext>
            </a:extLst>
          </p:cNvPr>
          <p:cNvSpPr txBox="1">
            <a:spLocks/>
          </p:cNvSpPr>
          <p:nvPr/>
        </p:nvSpPr>
        <p:spPr>
          <a:xfrm>
            <a:off x="1214323" y="4435489"/>
            <a:ext cx="9941357" cy="83765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 understand how risk supports resilience and agency, we must look beyond outcomes and examine how risk is negotiated </a:t>
            </a:r>
            <a:r>
              <a:rPr lang="en-US" i="1" dirty="0">
                <a:solidFill>
                  <a:schemeClr val="bg1"/>
                </a:solidFill>
              </a:rPr>
              <a:t>with</a:t>
            </a:r>
            <a:r>
              <a:rPr lang="en-US" dirty="0">
                <a:solidFill>
                  <a:schemeClr val="bg1"/>
                </a:solidFill>
              </a:rPr>
              <a:t> children—relationally, across adults, institutions,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systems that shape their choices.</a:t>
            </a:r>
          </a:p>
        </p:txBody>
      </p:sp>
    </p:spTree>
    <p:extLst>
      <p:ext uri="{BB962C8B-B14F-4D97-AF65-F5344CB8AC3E}">
        <p14:creationId xmlns:p14="http://schemas.microsoft.com/office/powerpoint/2010/main" val="81068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89FD-8BE0-024B-B447-71FFB089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Methodology</a:t>
            </a:r>
          </a:p>
        </p:txBody>
      </p:sp>
      <p:pic>
        <p:nvPicPr>
          <p:cNvPr id="5" name="Content Placeholder 4" descr="A diagram of a mosaic approach&#10;&#10;AI-generated content may be incorrect.">
            <a:extLst>
              <a:ext uri="{FF2B5EF4-FFF2-40B4-BE49-F238E27FC236}">
                <a16:creationId xmlns:a16="http://schemas.microsoft.com/office/drawing/2014/main" id="{3FA2CEFC-D2E8-9A2D-A713-D43AF5409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67" y="1803199"/>
            <a:ext cx="7980883" cy="4489247"/>
          </a:xfrm>
        </p:spPr>
      </p:pic>
    </p:spTree>
    <p:extLst>
      <p:ext uri="{BB962C8B-B14F-4D97-AF65-F5344CB8AC3E}">
        <p14:creationId xmlns:p14="http://schemas.microsoft.com/office/powerpoint/2010/main" val="39665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AABC-6875-1021-03D4-6D7437F7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Methodology: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6B2B-CF77-D287-BFC4-7820E4BBC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This study adopted a purposive sampling strategy, consistent with its qualitative and interpretive orientation.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The sample comprised six children, four practitioners, five parents, and one nursery manager.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While modest in size, it was purposefully designed to prioritise depth of understanding over breadth, consistent with the study’s case study and phenomenological orientation (Turtle, Convery &amp; Convery, 2015).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The goal was not to generate generalisable findings but to offer contextualised insights that may hold transferability to similar early years and Forest School settings.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34410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23BBF69-CAD5-4299-844B-1508F7238957}">
  <we:reference id="4567b711-9f2d-454d-b0d0-74708a29b461" version="1.0.0.0" store="EXCatalog" storeType="EXCatalog"/>
  <we:alternateReferences>
    <we:reference id="WA200001313" version="1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2449</Words>
  <Application>Microsoft Office PowerPoint</Application>
  <PresentationFormat>Widescreen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A Mosaic Of Voices: Exploring Risk And Resilience In Forest School </vt:lpstr>
      <vt:lpstr>Introduction</vt:lpstr>
      <vt:lpstr>Introduction</vt:lpstr>
      <vt:lpstr>Context And Research Question</vt:lpstr>
      <vt:lpstr>Context And Research Question</vt:lpstr>
      <vt:lpstr>Literature Review</vt:lpstr>
      <vt:lpstr>Literature Review</vt:lpstr>
      <vt:lpstr>Methodology</vt:lpstr>
      <vt:lpstr>Methodology: Sampling</vt:lpstr>
      <vt:lpstr>Parents’ Perspective</vt:lpstr>
      <vt:lpstr>Practitioners’ Perspective</vt:lpstr>
      <vt:lpstr>Managers’ Perspective</vt:lpstr>
      <vt:lpstr>Children's Perspective</vt:lpstr>
      <vt:lpstr>Discussion: Risk, Resilience &amp; Agency as Relational</vt:lpstr>
      <vt:lpstr>Discussion: Forest School Ethos, Space &amp; Systemic Tensions</vt:lpstr>
      <vt:lpstr>Conclusion</vt:lpstr>
      <vt:lpstr>Conclusion</vt:lpstr>
      <vt:lpstr>References</vt:lpstr>
      <vt:lpstr>References</vt:lpstr>
      <vt:lpstr>References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Evangeline Godwin</dc:creator>
  <cp:lastModifiedBy>Zoe Lewis</cp:lastModifiedBy>
  <cp:revision>5</cp:revision>
  <dcterms:created xsi:type="dcterms:W3CDTF">2026-01-19T09:39:54Z</dcterms:created>
  <dcterms:modified xsi:type="dcterms:W3CDTF">2026-01-20T20:04:14Z</dcterms:modified>
</cp:coreProperties>
</file>