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7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82"/>
    <p:restoredTop sz="94726"/>
  </p:normalViewPr>
  <p:slideViewPr>
    <p:cSldViewPr snapToGrid="0">
      <p:cViewPr varScale="1">
        <p:scale>
          <a:sx n="63" d="100"/>
          <a:sy n="63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64F174-756E-2549-B734-0D85F2EFAAB5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02E2C-E664-DA42-88BA-9D7486F79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26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02E2C-E664-DA42-88BA-9D7486F792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67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02E2C-E664-DA42-88BA-9D7486F792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47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02E2C-E664-DA42-88BA-9D7486F792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79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02E2C-E664-DA42-88BA-9D7486F792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069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02E2C-E664-DA42-88BA-9D7486F792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865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02E2C-E664-DA42-88BA-9D7486F792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5960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02E2C-E664-DA42-88BA-9D7486F792C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063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A35D3-27D8-80A4-EC48-2A7D8473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C1664-8708-FC71-5472-598D7E9D9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D3894-8E66-7460-C527-0B988515A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F40-A0A6-AE46-9407-642E88434A6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47AE6-69B6-1B30-A88B-1D9DA06AB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95E0C-4DDC-EC2E-96D8-9D3D6D597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343-73AD-FF4C-8493-AD649ED0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70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0D8D0-469B-F7A4-2031-50D4289C9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76F63A-0F0F-6406-9EE9-5369FE6EC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8EC02-E080-D306-73A2-49DF011D5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F40-A0A6-AE46-9407-642E88434A6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55C58-D2DB-7613-75C4-C6534F588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1EF7D-9FAF-7F53-5F81-989FA018F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343-73AD-FF4C-8493-AD649ED0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986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989CD8-839B-64B1-4E75-21E6970563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55FE15-0D88-C319-55CF-13E65F721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9C4D5-AA78-771E-0EBA-E7EE08462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F40-A0A6-AE46-9407-642E88434A6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2A585-5F8E-31D0-2E6D-5427A66F4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70058-3A0E-BBDD-B728-16236756D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343-73AD-FF4C-8493-AD649ED0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38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7AAF5-D0DF-4883-9BC8-425A9B81C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987D0-EB53-41BF-B7AF-8E7C54D32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98BFC-3796-1163-430A-70BE530C4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F40-A0A6-AE46-9407-642E88434A6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92DB1-33AA-9E99-E569-6CABF0962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DF0F0-3335-DE99-E4AE-BB3BB76BA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343-73AD-FF4C-8493-AD649ED0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912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9B4ED-4FDB-0C16-F955-EA805950A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C810F8-B555-2A45-1CC9-AB6C1490E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37BB6A-6B10-EC03-69E4-660D3ECE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F40-A0A6-AE46-9407-642E88434A6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0A41E-91C9-DE15-D8EF-869C96958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866B7-B8AF-8506-9E79-08AAC21B7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343-73AD-FF4C-8493-AD649ED0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224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43E91-8F29-20F2-F196-E059A6AAF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C4B4D-4BAA-CE63-E5A4-AA671938B6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13E6D3-2D34-376A-50CA-BBDE6A976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2B07AA-FAC3-8E4F-A8BF-7F17AED6E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F40-A0A6-AE46-9407-642E88434A6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92DC55-B174-6402-396F-64C296008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112EEC-E91B-9D4B-E3AC-608D7452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343-73AD-FF4C-8493-AD649ED0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17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791CA-7120-A097-60E1-CE94379C1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D7E2DC-E12A-5627-31B1-C2E945854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5A942E-8715-8332-07D3-8172F7EA6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6E82D3-88CA-E3AE-47F3-51DCA83B10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474A82-2AE2-3B45-3C98-5313CEF33E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3A41B5-B4A9-12DE-79CB-E553DD4DB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F40-A0A6-AE46-9407-642E88434A6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0E4BA5-3BEB-92BD-89A2-AD5EAEDB4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3502E3-506E-2E53-484C-4861FF375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343-73AD-FF4C-8493-AD649ED0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E547C-29BE-A919-2D4F-C8D13715D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F02CDE-F2A0-E5C0-690D-0E1E8D5AA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F40-A0A6-AE46-9407-642E88434A6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024D61-4750-5348-456D-9EC268D6D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B359D8-E8F6-393F-2443-E9F64E0BC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343-73AD-FF4C-8493-AD649ED0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45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780411-EFD3-6737-8B57-678A04413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F40-A0A6-AE46-9407-642E88434A6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C97529-2B77-3FA1-3634-1E76A9E1F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4B26CA-7B97-24B9-2C9E-9094C6259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343-73AD-FF4C-8493-AD649ED0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83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47925-307E-5CA6-3175-1D54FBA3A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988-4CAF-4DCD-82CC-E29A79B02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879B24-ACD3-F226-476F-43CD20A86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041472-7B6A-CBDB-D5A2-A629CCD90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F40-A0A6-AE46-9407-642E88434A6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A9D5E-36E2-005E-48C9-8F858C32E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83C806-8D79-7D88-9746-94D696928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343-73AD-FF4C-8493-AD649ED0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8D7A2-569A-506F-F59F-6D1DD15A8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8188EA-9C7A-49D1-ABA0-2F7F350B6C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032B4C-F9D1-0978-8061-5F9D699363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2544C2-E280-65BB-9A2A-A8B11E56B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F40-A0A6-AE46-9407-642E88434A6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9C7F00-21B8-8D98-13D0-066B4EFF5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22018E-E46F-1207-A7CA-D65A76F66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343-73AD-FF4C-8493-AD649ED0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94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1D9CF2-21C7-6F63-9EB1-D02FD7BD3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5AAEAA-F100-A472-3F05-2CE2A4080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37BF9-9DE4-E730-8750-3876E3386B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FCAF40-A0A6-AE46-9407-642E88434A6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7E9612-10B7-C5A4-BFF1-C68AADB98B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B88C6-D945-6CA4-9C78-90046D4A3B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79343-73AD-FF4C-8493-AD649ED0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01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A134706B-150F-487B-B4FB-34C10219C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5FD23E7-C75D-4AFA-A4D4-BE5558110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Graphic 1">
            <a:extLst>
              <a:ext uri="{FF2B5EF4-FFF2-40B4-BE49-F238E27FC236}">
                <a16:creationId xmlns:a16="http://schemas.microsoft.com/office/drawing/2014/main" id="{D6705569-F545-4F47-A260-A9202826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bg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68EA5E-F632-E2B8-770F-109C10F500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1769" y="1998925"/>
            <a:ext cx="6348463" cy="2149412"/>
          </a:xfrm>
        </p:spPr>
        <p:txBody>
          <a:bodyPr>
            <a:normAutofit/>
          </a:bodyPr>
          <a:lstStyle/>
          <a:p>
            <a:r>
              <a:rPr lang="en-US" sz="4400" b="1" dirty="0"/>
              <a:t>Promoting additional language learning with children in Key Stage One.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C1BF94-C5DB-FFC3-E92F-5D4CE8804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3655" y="4300833"/>
            <a:ext cx="5424690" cy="1191873"/>
          </a:xfrm>
        </p:spPr>
        <p:txBody>
          <a:bodyPr>
            <a:normAutofit/>
          </a:bodyPr>
          <a:lstStyle/>
          <a:p>
            <a:r>
              <a:rPr lang="en-US" sz="1500" dirty="0"/>
              <a:t>Jessica Mortimer Swan</a:t>
            </a:r>
          </a:p>
          <a:p>
            <a:r>
              <a:rPr lang="en-US" sz="1500" dirty="0"/>
              <a:t>PGCE Primary Education, BA (Hons) Early Childhood Studies </a:t>
            </a:r>
          </a:p>
          <a:p>
            <a:r>
              <a:rPr lang="en-US" sz="1500" dirty="0"/>
              <a:t>University of Chester</a:t>
            </a:r>
          </a:p>
        </p:txBody>
      </p:sp>
    </p:spTree>
    <p:extLst>
      <p:ext uri="{BB962C8B-B14F-4D97-AF65-F5344CB8AC3E}">
        <p14:creationId xmlns:p14="http://schemas.microsoft.com/office/powerpoint/2010/main" val="386156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23B49C-6E0B-01A9-E668-A407E3628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dirty="0"/>
              <a:t>Why EAL?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2F781F2-B687-A03D-3352-EE31960170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37034" y="2198362"/>
            <a:ext cx="4958966" cy="391777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kumimoji="0" lang="en-US" altLang="en-US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Rising numbers of EAL learners in UK primary schools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kumimoji="0" lang="en-US" altLang="en-US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Personal academic and professional interest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lang="en-US" altLang="en-US" sz="200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Importance of inclusive practice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lang="en-US" altLang="en-US" sz="2000">
              <a:latin typeface="Arial" panose="020B0604020202020204" pitchFamily="34" charset="0"/>
            </a:endParaRPr>
          </a:p>
        </p:txBody>
      </p:sp>
      <p:pic>
        <p:nvPicPr>
          <p:cNvPr id="6" name="Picture 5" descr="A screenshot of a computer&#10;&#10;AI-generated content may be incorrect.">
            <a:extLst>
              <a:ext uri="{FF2B5EF4-FFF2-40B4-BE49-F238E27FC236}">
                <a16:creationId xmlns:a16="http://schemas.microsoft.com/office/drawing/2014/main" id="{F0A13B25-179E-8FF9-A9D8-113C41E55A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7766" y="4720442"/>
            <a:ext cx="5801279" cy="884695"/>
          </a:xfrm>
          <a:prstGeom prst="rect">
            <a:avLst/>
          </a:pr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37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CC8F04A-ADD3-2AD9-774D-A43C1D2C38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37036" y="548640"/>
            <a:ext cx="9543405" cy="118872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Aim and critical questions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2DA7C-32DC-9FA3-D40F-6C731D84D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987" y="2431765"/>
            <a:ext cx="8276026" cy="332003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000" b="1">
                <a:solidFill>
                  <a:schemeClr val="tx1">
                    <a:lumMod val="85000"/>
                    <a:lumOff val="15000"/>
                  </a:schemeClr>
                </a:solidFill>
              </a:rPr>
              <a:t>Aim</a:t>
            </a:r>
            <a:endParaRPr lang="en-GB" sz="20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GB" sz="2000">
                <a:solidFill>
                  <a:schemeClr val="tx1">
                    <a:lumMod val="85000"/>
                    <a:lumOff val="15000"/>
                  </a:schemeClr>
                </a:solidFill>
              </a:rPr>
              <a:t>To explore how primary practitioners support EAL learners in KS1</a:t>
            </a:r>
          </a:p>
          <a:p>
            <a:endParaRPr lang="en-GB" sz="20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en-GB" sz="2000" b="1">
                <a:solidFill>
                  <a:schemeClr val="tx1">
                    <a:lumMod val="85000"/>
                    <a:lumOff val="15000"/>
                  </a:schemeClr>
                </a:solidFill>
              </a:rPr>
              <a:t>Critical questions</a:t>
            </a:r>
            <a:endParaRPr lang="en-GB" sz="20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GB" sz="2000">
                <a:solidFill>
                  <a:schemeClr val="tx1">
                    <a:lumMod val="85000"/>
                    <a:lumOff val="15000"/>
                  </a:schemeClr>
                </a:solidFill>
              </a:rPr>
              <a:t>What strategies do teachers use to support EAL learners?</a:t>
            </a:r>
          </a:p>
          <a:p>
            <a:r>
              <a:rPr lang="en-GB" sz="2000">
                <a:solidFill>
                  <a:schemeClr val="tx1">
                    <a:lumMod val="85000"/>
                    <a:lumOff val="15000"/>
                  </a:schemeClr>
                </a:solidFill>
              </a:rPr>
              <a:t>What challenges do practitioners encounter?</a:t>
            </a:r>
          </a:p>
          <a:p>
            <a:r>
              <a:rPr lang="en-GB" sz="2000">
                <a:solidFill>
                  <a:schemeClr val="tx1">
                    <a:lumMod val="85000"/>
                    <a:lumOff val="15000"/>
                  </a:schemeClr>
                </a:solidFill>
              </a:rPr>
              <a:t>What training and support do practitioners require?</a:t>
            </a:r>
          </a:p>
          <a:p>
            <a:pPr marL="0" indent="0">
              <a:buNone/>
            </a:pPr>
            <a:endParaRPr lang="en-US" sz="2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65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EFDAB5-7862-3294-C351-6F51F50C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Key literature and theorists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7341DC3-FD4D-909C-90C2-333D6B9D62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957987" y="2431765"/>
            <a:ext cx="8276026" cy="332003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Noam Chomsky - Language acquisition and the critical period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Rod Ellis - Interaction, input and output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rPr>
              <a:t>Jim Cummins - </a:t>
            </a:r>
            <a:r>
              <a:rPr lang="en-GB" sz="21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rPr>
              <a:t>Basic Interpersonal Communicative Skills (BICS) vs Cognitive Academic Language Proficiency (CALP)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The Bell Foundation / Department for Education </a:t>
            </a:r>
            <a:r>
              <a:rPr lang="en-US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rPr>
              <a:t>-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Policy and practice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362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679FF4-AD86-4297-3608-3B85019A1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Methodology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EC56BFD-F840-1453-F5BA-A4FB40B329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957987" y="2431765"/>
            <a:ext cx="8276026" cy="332003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Qualitative research design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Online questionnaire (Google Forms)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Participants</a:t>
            </a:r>
            <a:r>
              <a:rPr lang="en-US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rPr>
              <a:t> -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KS1 teachers and practitioners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Thematic analysis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86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DDD81F3-6B6F-0108-3B63-4546460330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37036" y="548640"/>
            <a:ext cx="9543405" cy="118872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Key findings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73DD5-EB21-F84C-A339-727C6C24B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987" y="2431765"/>
            <a:ext cx="8276026" cy="3320031"/>
          </a:xfrm>
        </p:spPr>
        <p:txBody>
          <a:bodyPr anchor="ctr">
            <a:normAutofit/>
          </a:bodyPr>
          <a:lstStyle/>
          <a:p>
            <a:pPr marL="514350" indent="-514350">
              <a:buAutoNum type="arabicPeriod"/>
            </a:pP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Challenges</a:t>
            </a:r>
          </a:p>
          <a:p>
            <a:pPr marL="514350" indent="-514350">
              <a:buAutoNum type="arabicPeriod"/>
            </a:pP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Strategies</a:t>
            </a:r>
          </a:p>
          <a:p>
            <a:pPr marL="514350" indent="-514350">
              <a:buAutoNum type="arabicPeriod"/>
            </a:pP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Training needs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232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6C61D2-45D8-956E-942C-338D76CB9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</a:rPr>
              <a:t>Conclusion and recommendations</a:t>
            </a:r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C79C3-645B-9F95-BA77-236541375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987" y="2431765"/>
            <a:ext cx="8276026" cy="3320031"/>
          </a:xfrm>
        </p:spPr>
        <p:txBody>
          <a:bodyPr anchor="ctr">
            <a:normAutofit/>
          </a:bodyPr>
          <a:lstStyle/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Teachers use effective strategies but feel under-supported</a:t>
            </a:r>
          </a:p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EAL training is inconsistent</a:t>
            </a:r>
          </a:p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Policy guidance exists but lacks depth</a:t>
            </a:r>
          </a:p>
          <a:p>
            <a:endParaRPr lang="en-GB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Recommendations</a:t>
            </a:r>
            <a:endParaRPr lang="en-GB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Targeted EAL CPD</a:t>
            </a:r>
          </a:p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Practical classroom-based training</a:t>
            </a:r>
          </a:p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Stronger school-level guidance</a:t>
            </a:r>
          </a:p>
          <a:p>
            <a:pPr marL="0" indent="0">
              <a:buNone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217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26C7CD-7DE6-D82F-6444-677FB5EED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References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F6AA2BD-7DD3-64A9-EF3E-13E860F5D4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37036" y="2431765"/>
            <a:ext cx="9967416" cy="332003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en-GB" sz="1100" dirty="0"/>
              <a:t>Chomsky, N. (1965). Aspects of the Theory of Syntax. MIT Press.</a:t>
            </a:r>
          </a:p>
          <a:p>
            <a:pPr marL="0" indent="0">
              <a:buNone/>
            </a:pPr>
            <a:endParaRPr lang="en-GB" sz="1100" dirty="0"/>
          </a:p>
          <a:p>
            <a:pPr marL="0" indent="0">
              <a:buNone/>
            </a:pPr>
            <a:r>
              <a:rPr lang="en-GB" sz="1100" dirty="0"/>
              <a:t>Cummins, J. (2000). 4 Putting Language Proficiency in its Place: Responding to critiques of the conversational/academic language distinction. In (Ed.), English in Europe: The Acquisition of a Third Language (pp. 54-83). Bristol, Blue Ridge Summit: Multilingual Matters. https://</a:t>
            </a:r>
            <a:r>
              <a:rPr lang="en-GB" sz="1100" dirty="0" err="1"/>
              <a:t>doi.org</a:t>
            </a:r>
            <a:r>
              <a:rPr lang="en-GB" sz="1100" dirty="0"/>
              <a:t>/10.21832/9781800417991-005</a:t>
            </a:r>
          </a:p>
          <a:p>
            <a:pPr marL="0" indent="0">
              <a:buNone/>
            </a:pPr>
            <a:endParaRPr lang="en-GB" sz="1100" dirty="0"/>
          </a:p>
          <a:p>
            <a:pPr marL="0" indent="0">
              <a:buNone/>
            </a:pPr>
            <a:r>
              <a:rPr lang="en-GB" sz="1100" dirty="0"/>
              <a:t>Department for Education. (2024). Education Statistics. https://explore-education-statistics.service.gov.uk/find-statistics/school-pupils-and-their-characteristics</a:t>
            </a:r>
          </a:p>
          <a:p>
            <a:pPr marL="0" indent="0">
              <a:buNone/>
            </a:pPr>
            <a:endParaRPr lang="en-GB" sz="1100" dirty="0"/>
          </a:p>
          <a:p>
            <a:pPr marL="0" indent="0">
              <a:buNone/>
            </a:pPr>
            <a:r>
              <a:rPr lang="en-GB" sz="1100" dirty="0"/>
              <a:t>Ellis, R. (2014). Exploring language pedagogy through second language acquisition research. Routledge.</a:t>
            </a:r>
          </a:p>
          <a:p>
            <a:pPr marL="0" indent="0">
              <a:spcAft>
                <a:spcPts val="600"/>
              </a:spcAft>
              <a:buNone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GB" sz="1100" dirty="0"/>
              <a:t>Flockton, G., &amp; Cunningham, C. (2021). Teacher educators’ perspectives on preparing student teachers to work with pupils who speak languages beyond English. </a:t>
            </a:r>
            <a:r>
              <a:rPr lang="en-GB" sz="1100" i="1" dirty="0"/>
              <a:t>Journal of Education for Teaching</a:t>
            </a:r>
            <a:r>
              <a:rPr lang="en-GB" sz="1100" dirty="0"/>
              <a:t>, </a:t>
            </a:r>
            <a:r>
              <a:rPr lang="en-GB" sz="1100" i="1" dirty="0"/>
              <a:t>47</a:t>
            </a:r>
            <a:r>
              <a:rPr lang="en-GB" sz="1100" dirty="0"/>
              <a:t>(2), 220-233.</a:t>
            </a:r>
          </a:p>
          <a:p>
            <a:pPr marL="0" indent="0">
              <a:spcAft>
                <a:spcPts val="600"/>
              </a:spcAft>
              <a:buNone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100" dirty="0"/>
              <a:t>Sutton, D. (2024). Seven Calls to Action for the New Government to Integrate Children Who Use EAL. The Bell Foundation. https://</a:t>
            </a:r>
            <a:r>
              <a:rPr lang="en-GB" sz="1100" dirty="0" err="1"/>
              <a:t>www.bell-foundation.org.uk</a:t>
            </a:r>
            <a:r>
              <a:rPr lang="en-GB" sz="1100" dirty="0"/>
              <a:t>/news/seven-calls-to-action-for-the-new-government-to-integrate-children-who-use-eal/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323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B85992-6ACE-1CD5-9F91-54580EF72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Questions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E54E4C4-A9E3-6BE4-205E-6339690E41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957987" y="2431765"/>
            <a:ext cx="8276026" cy="332003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en-US" altLang="en-US" sz="2000" b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Thank you for listening</a:t>
            </a:r>
            <a:r>
              <a:rPr lang="en-US" alt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a</a:t>
            </a:r>
            <a:r>
              <a:rPr kumimoji="0" lang="en-US" altLang="en-US" sz="2000" b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ny questions?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683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1033</TotalTime>
  <Words>410</Words>
  <Application>Microsoft Office PowerPoint</Application>
  <PresentationFormat>Widescreen</PresentationFormat>
  <Paragraphs>70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Promoting additional language learning with children in Key Stage One.</vt:lpstr>
      <vt:lpstr>Why EAL?</vt:lpstr>
      <vt:lpstr>Aim and critical questions </vt:lpstr>
      <vt:lpstr>Key literature and theorists</vt:lpstr>
      <vt:lpstr>Methodology</vt:lpstr>
      <vt:lpstr>Key findings </vt:lpstr>
      <vt:lpstr>Conclusion and recommendations</vt:lpstr>
      <vt:lpstr>References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MORTIMER SWAN</dc:creator>
  <cp:lastModifiedBy>Zoe Lewis</cp:lastModifiedBy>
  <cp:revision>1</cp:revision>
  <dcterms:created xsi:type="dcterms:W3CDTF">2026-01-21T16:22:37Z</dcterms:created>
  <dcterms:modified xsi:type="dcterms:W3CDTF">2026-01-23T14:02:26Z</dcterms:modified>
</cp:coreProperties>
</file>