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8" d="100"/>
          <a:sy n="58" d="100"/>
        </p:scale>
        <p:origin x="4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B3105-F9FB-4FBA-B165-B13978540D7D}" type="datetimeFigureOut">
              <a:rPr lang="en-GB" smtClean="0"/>
              <a:t>20/01/2026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A9EBA-5537-4684-918A-50720685044D}" type="slidenum">
              <a:rPr lang="en-GB" smtClean="0"/>
              <a:t>‹#›</a:t>
            </a:fld>
            <a:endParaRPr lang="en-GB"/>
          </a:p>
        </p:txBody>
      </p:sp>
    </p:spTree>
    <p:extLst>
      <p:ext uri="{BB962C8B-B14F-4D97-AF65-F5344CB8AC3E}">
        <p14:creationId xmlns:p14="http://schemas.microsoft.com/office/powerpoint/2010/main" val="177724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129810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312676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39279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257568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161094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14362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301532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56594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159522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84646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33755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88069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174789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3D86-1BDE-CFE9-74E2-359ABA4982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BFE5BD9-56A3-0A8C-FA5C-94EB30A84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80560A-61C2-93D8-01B3-A8285C24BDDB}"/>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5" name="Footer Placeholder 4">
            <a:extLst>
              <a:ext uri="{FF2B5EF4-FFF2-40B4-BE49-F238E27FC236}">
                <a16:creationId xmlns:a16="http://schemas.microsoft.com/office/drawing/2014/main" id="{D8038490-C624-8429-8D97-AD14CE1F5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3B404-CDB2-A3C3-AA3B-4333D4BB3C1A}"/>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38480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E5D5-7D45-A20D-B973-5378CEBFBDF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B1CEBBF-33A0-BD10-8475-5D7FB96EAD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FF73D1-7E90-3401-9CFC-8E73967612AA}"/>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5" name="Footer Placeholder 4">
            <a:extLst>
              <a:ext uri="{FF2B5EF4-FFF2-40B4-BE49-F238E27FC236}">
                <a16:creationId xmlns:a16="http://schemas.microsoft.com/office/drawing/2014/main" id="{F0B5896F-AF4E-C608-DC80-B01E75317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92904-FCED-DC0D-F974-160798DBA968}"/>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162236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240A1E-0835-A6C0-EDA0-C2468B9B062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4D7AE3F-B96C-49B2-8976-BCE3C387586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66812B-1E9F-F98F-637A-39E18B6888A2}"/>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5" name="Footer Placeholder 4">
            <a:extLst>
              <a:ext uri="{FF2B5EF4-FFF2-40B4-BE49-F238E27FC236}">
                <a16:creationId xmlns:a16="http://schemas.microsoft.com/office/drawing/2014/main" id="{AE17AC98-AB66-E32B-F876-B89678E3D1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66BE1-0B55-A0BA-D3C9-958DE7760BB6}"/>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245275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BFDAB-1042-6B32-CEEF-4E400B77CF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74"/>
            <a:ext cx="12192002" cy="6854824"/>
          </a:xfrm>
          <a:custGeom>
            <a:avLst/>
            <a:gdLst>
              <a:gd name="csX0" fmla="*/ 0 w 5650525"/>
              <a:gd name="csY0" fmla="*/ 0 h 6854824"/>
              <a:gd name="csX1" fmla="*/ 5650525 w 5650525"/>
              <a:gd name="csY1" fmla="*/ 0 h 6854824"/>
              <a:gd name="csX2" fmla="*/ 5650525 w 5650525"/>
              <a:gd name="csY2" fmla="*/ 6854824 h 6854824"/>
              <a:gd name="csX3" fmla="*/ 0 w 5650525"/>
              <a:gd name="csY3" fmla="*/ 6854824 h 6854824"/>
            </a:gdLst>
            <a:ahLst/>
            <a:cxnLst>
              <a:cxn ang="0">
                <a:pos x="csX0" y="csY0"/>
              </a:cxn>
              <a:cxn ang="0">
                <a:pos x="csX1" y="csY1"/>
              </a:cxn>
              <a:cxn ang="0">
                <a:pos x="csX2" y="csY2"/>
              </a:cxn>
              <a:cxn ang="0">
                <a:pos x="csX3" y="csY3"/>
              </a:cxn>
            </a:cxnLst>
            <a:rect l="l" t="t" r="r" b="b"/>
            <a:pathLst>
              <a:path w="5650525" h="6854824">
                <a:moveTo>
                  <a:pt x="0" y="0"/>
                </a:moveTo>
                <a:lnTo>
                  <a:pt x="5650525" y="0"/>
                </a:lnTo>
                <a:lnTo>
                  <a:pt x="5650525" y="6854824"/>
                </a:lnTo>
                <a:lnTo>
                  <a:pt x="0" y="6854824"/>
                </a:lnTo>
                <a:close/>
              </a:path>
            </a:pathLst>
          </a:cu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457199" y="457200"/>
            <a:ext cx="7845553" cy="6172200"/>
          </a:xfrm>
          <a:prstGeom prst="rect">
            <a:avLst/>
          </a:prstGeom>
        </p:spPr>
        <p:txBody>
          <a:bodyPr vert="horz" lIns="91440" tIns="45720" rIns="91440" bIns="45720" rtlCol="0" anchor="b">
            <a:normAutofit/>
          </a:bodyPr>
          <a:lstStyle>
            <a:lvl1pPr>
              <a:defRPr lang="en-US" sz="6000" dirty="0"/>
            </a:lvl1pPr>
          </a:lstStyle>
          <a:p>
            <a:pPr lvl="0"/>
            <a:r>
              <a:rPr lang="en-US"/>
              <a:t>Section Header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6201" y="76201"/>
            <a:ext cx="914400" cy="381000"/>
          </a:xfrm>
        </p:spPr>
        <p:txBody>
          <a:bodyPr/>
          <a:lstStyle/>
          <a:p>
            <a:fld id="{51EF5BDB-72C5-6C45-B365-DB2A3AA7E4EB}" type="datetime1">
              <a:rPr lang="en-US" smtClean="0"/>
              <a:t>1/20/2026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0" y="76201"/>
            <a:ext cx="6019800"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53800" y="6400800"/>
            <a:ext cx="762000" cy="381000"/>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1740960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Picture 1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E5C046-40A5-D694-E725-EA0ABE0B80B9}"/>
              </a:ext>
            </a:extLst>
          </p:cNvPr>
          <p:cNvSpPr>
            <a:spLocks noGrp="1"/>
          </p:cNvSpPr>
          <p:nvPr>
            <p:ph type="title"/>
          </p:nvPr>
        </p:nvSpPr>
        <p:spPr>
          <a:xfrm>
            <a:off x="457201" y="457199"/>
            <a:ext cx="7254239" cy="1173712"/>
          </a:xfrm>
          <a:prstGeom prst="rect">
            <a:avLst/>
          </a:prstGeom>
        </p:spPr>
        <p:txBody>
          <a:bodyPr anchor="b"/>
          <a:lstStyle/>
          <a:p>
            <a:r>
              <a:rPr lang="en-US"/>
              <a:t>Click to edit Master title style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76201" y="76200"/>
            <a:ext cx="1295400" cy="380999"/>
          </a:xfrm>
        </p:spPr>
        <p:txBody>
          <a:bodyPr/>
          <a:lstStyle/>
          <a:p>
            <a:fld id="{9D50FFC8-0737-944F-9B20-403A2248B3E7}" type="datetime1">
              <a:rPr lang="en-US" smtClean="0"/>
              <a:t>1/20/2026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096000" y="76200"/>
            <a:ext cx="6019800" cy="380999"/>
          </a:xfrm>
        </p:spPr>
        <p:txBody>
          <a:bodyPr/>
          <a:lstStyle/>
          <a:p>
            <a:r>
              <a:rPr lang="en-US"/>
              <a:t>Sample Footer Text</a:t>
            </a:r>
          </a:p>
        </p:txBody>
      </p:sp>
      <p:sp>
        <p:nvSpPr>
          <p:cNvPr id="6" name="Content Placeholder 7">
            <a:extLst>
              <a:ext uri="{FF2B5EF4-FFF2-40B4-BE49-F238E27FC236}">
                <a16:creationId xmlns:a16="http://schemas.microsoft.com/office/drawing/2014/main" id="{4E5FB0DF-C175-C1BD-BDD9-3536A2F7E448}"/>
              </a:ext>
            </a:extLst>
          </p:cNvPr>
          <p:cNvSpPr>
            <a:spLocks noGrp="1"/>
          </p:cNvSpPr>
          <p:nvPr>
            <p:ph sz="quarter" idx="18"/>
          </p:nvPr>
        </p:nvSpPr>
        <p:spPr>
          <a:xfrm>
            <a:off x="457201" y="2088108"/>
            <a:ext cx="7254240" cy="4312692"/>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0">
            <a:extLst>
              <a:ext uri="{FF2B5EF4-FFF2-40B4-BE49-F238E27FC236}">
                <a16:creationId xmlns:a16="http://schemas.microsoft.com/office/drawing/2014/main" id="{7C20B94A-DE1D-8112-79D8-ADD778F243A9}"/>
              </a:ext>
            </a:extLst>
          </p:cNvPr>
          <p:cNvSpPr>
            <a:spLocks noGrp="1"/>
          </p:cNvSpPr>
          <p:nvPr>
            <p:ph type="pic" sz="quarter" idx="13" hasCustomPrompt="1"/>
          </p:nvPr>
        </p:nvSpPr>
        <p:spPr>
          <a:xfrm>
            <a:off x="8168640" y="457199"/>
            <a:ext cx="4023360" cy="5943601"/>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820400" y="6400800"/>
            <a:ext cx="1295400" cy="381000"/>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10524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Pictur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88507-42ED-EBB5-0C22-CA3A4666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2" y="3175"/>
            <a:ext cx="12186353" cy="6854823"/>
          </a:xfrm>
          <a:custGeom>
            <a:avLst/>
            <a:gdLst>
              <a:gd name="csX0" fmla="*/ 0 w 12186355"/>
              <a:gd name="csY0" fmla="*/ 0 h 6854824"/>
              <a:gd name="csX1" fmla="*/ 12186355 w 12186355"/>
              <a:gd name="csY1" fmla="*/ 0 h 6854824"/>
              <a:gd name="csX2" fmla="*/ 12186355 w 12186355"/>
              <a:gd name="csY2" fmla="*/ 454025 h 6854824"/>
              <a:gd name="csX3" fmla="*/ 4798004 w 12186355"/>
              <a:gd name="csY3" fmla="*/ 454025 h 6854824"/>
              <a:gd name="csX4" fmla="*/ 4798004 w 12186355"/>
              <a:gd name="csY4" fmla="*/ 6397625 h 6854824"/>
              <a:gd name="csX5" fmla="*/ 12186355 w 12186355"/>
              <a:gd name="csY5" fmla="*/ 6397625 h 6854824"/>
              <a:gd name="csX6" fmla="*/ 12186355 w 12186355"/>
              <a:gd name="csY6" fmla="*/ 6854824 h 6854824"/>
              <a:gd name="csX7" fmla="*/ 0 w 12186355"/>
              <a:gd name="csY7" fmla="*/ 6854824 h 68548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186355" h="6854824">
                <a:moveTo>
                  <a:pt x="0" y="0"/>
                </a:moveTo>
                <a:lnTo>
                  <a:pt x="12186355" y="0"/>
                </a:lnTo>
                <a:lnTo>
                  <a:pt x="12186355" y="454025"/>
                </a:lnTo>
                <a:lnTo>
                  <a:pt x="4798004" y="454025"/>
                </a:lnTo>
                <a:lnTo>
                  <a:pt x="4798004" y="6397625"/>
                </a:lnTo>
                <a:lnTo>
                  <a:pt x="12186355" y="6397625"/>
                </a:lnTo>
                <a:lnTo>
                  <a:pt x="12186355" y="6854824"/>
                </a:lnTo>
                <a:lnTo>
                  <a:pt x="0" y="6854824"/>
                </a:lnTo>
                <a:close/>
              </a:path>
            </a:pathLst>
          </a:cu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200" y="457200"/>
            <a:ext cx="3886198" cy="4513974"/>
          </a:xfrm>
          <a:prstGeom prst="rect">
            <a:avLst/>
          </a:prstGeom>
        </p:spPr>
        <p:txBody>
          <a:bodyPr vert="horz" lIns="91440" tIns="45720" rIns="91440" bIns="45720" rtlCol="0" anchor="t">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9" y="5425200"/>
            <a:ext cx="3886200" cy="975600"/>
          </a:xfrm>
        </p:spPr>
        <p:txBody>
          <a:bodyPr vert="horz" lIns="91440" tIns="45720" rIns="91440" bIns="45720" rtlCol="0" anchor="b">
            <a:normAutofit/>
          </a:bodyPr>
          <a:lstStyle>
            <a:lvl1pPr marL="0" indent="0">
              <a:lnSpc>
                <a:spcPct val="100000"/>
              </a:lnSpc>
              <a:spcBef>
                <a:spcPts val="0"/>
              </a:spcBef>
              <a:buNone/>
              <a:defRPr lang="en-US" sz="2000" dirty="0"/>
            </a:lvl1pPr>
          </a:lstStyle>
          <a:p>
            <a:pPr lvl="0"/>
            <a:r>
              <a:rPr lang="en-US"/>
              <a:t>Click to edit Master subtitle style</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76200" y="76201"/>
            <a:ext cx="1295400" cy="380999"/>
          </a:xfrm>
        </p:spPr>
        <p:txBody>
          <a:bodyPr/>
          <a:lstStyle/>
          <a:p>
            <a:fld id="{BD2E1884-4CA3-F14A-A3FE-9D94D32D34BF}" type="datetime1">
              <a:rPr lang="en-US" smtClean="0"/>
              <a:t>1/20/2026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096000" y="76202"/>
            <a:ext cx="6019800" cy="365124"/>
          </a:xfrm>
        </p:spPr>
        <p:txBody>
          <a:bodyPr/>
          <a:lstStyle/>
          <a:p>
            <a:r>
              <a:rPr lang="en-US"/>
              <a:t>Sample Footer Text</a:t>
            </a:r>
          </a:p>
        </p:txBody>
      </p:sp>
      <p:sp>
        <p:nvSpPr>
          <p:cNvPr id="5" name="Picture Placeholder 10">
            <a:extLst>
              <a:ext uri="{FF2B5EF4-FFF2-40B4-BE49-F238E27FC236}">
                <a16:creationId xmlns:a16="http://schemas.microsoft.com/office/drawing/2014/main" id="{9B516699-87B0-CAF3-CAD8-AA40FF750A2A}"/>
              </a:ext>
            </a:extLst>
          </p:cNvPr>
          <p:cNvSpPr>
            <a:spLocks noGrp="1"/>
          </p:cNvSpPr>
          <p:nvPr>
            <p:ph type="pic" sz="quarter" idx="13" hasCustomPrompt="1"/>
          </p:nvPr>
        </p:nvSpPr>
        <p:spPr>
          <a:xfrm>
            <a:off x="4794950" y="457200"/>
            <a:ext cx="7388352" cy="5943600"/>
          </a:xfrm>
          <a:blipFill>
            <a:blip r:embed="rId3"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10820400" y="6416675"/>
            <a:ext cx="12954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43971408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with Picture 5">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D87899-462F-D06B-5D64-3ED065B39543}"/>
              </a:ext>
            </a:extLst>
          </p:cNvPr>
          <p:cNvSpPr>
            <a:spLocks noGrp="1"/>
          </p:cNvSpPr>
          <p:nvPr>
            <p:ph type="title"/>
          </p:nvPr>
        </p:nvSpPr>
        <p:spPr>
          <a:xfrm>
            <a:off x="6999060" y="457200"/>
            <a:ext cx="4735740" cy="1306009"/>
          </a:xfrm>
          <a:prstGeom prst="rect">
            <a:avLst/>
          </a:prstGeom>
        </p:spPr>
        <p:txBody>
          <a:bodyPr anchor="b"/>
          <a:lstStyle/>
          <a:p>
            <a:r>
              <a:rPr lang="en-US"/>
              <a:t>Click to edit Master title style</a:t>
            </a:r>
          </a:p>
        </p:txBody>
      </p:sp>
      <p:sp>
        <p:nvSpPr>
          <p:cNvPr id="4" name="Date Placeholder 4">
            <a:extLst>
              <a:ext uri="{FF2B5EF4-FFF2-40B4-BE49-F238E27FC236}">
                <a16:creationId xmlns:a16="http://schemas.microsoft.com/office/drawing/2014/main" id="{634F943B-FBB0-AD70-5392-FF1249A8D95F}"/>
              </a:ext>
            </a:extLst>
          </p:cNvPr>
          <p:cNvSpPr>
            <a:spLocks noGrp="1"/>
          </p:cNvSpPr>
          <p:nvPr>
            <p:ph type="dt" sz="half" idx="10"/>
          </p:nvPr>
        </p:nvSpPr>
        <p:spPr>
          <a:xfrm>
            <a:off x="76201" y="76201"/>
            <a:ext cx="1295400" cy="380999"/>
          </a:xfrm>
        </p:spPr>
        <p:txBody>
          <a:bodyPr/>
          <a:lstStyle/>
          <a:p>
            <a:fld id="{D0CA20AB-D25D-704E-83C3-6B013E02E645}" type="datetime1">
              <a:rPr lang="en-US" smtClean="0"/>
              <a:t>1/20/2026</a:t>
            </a:fld>
            <a:endParaRPr lang="en-US"/>
          </a:p>
        </p:txBody>
      </p:sp>
      <p:sp>
        <p:nvSpPr>
          <p:cNvPr id="9" name="Footer Placeholder 5">
            <a:extLst>
              <a:ext uri="{FF2B5EF4-FFF2-40B4-BE49-F238E27FC236}">
                <a16:creationId xmlns:a16="http://schemas.microsoft.com/office/drawing/2014/main" id="{53A7B337-CA3D-E1B0-7039-CA1FCFDEEFF1}"/>
              </a:ext>
            </a:extLst>
          </p:cNvPr>
          <p:cNvSpPr>
            <a:spLocks noGrp="1"/>
          </p:cNvSpPr>
          <p:nvPr>
            <p:ph type="ftr" sz="quarter" idx="11"/>
          </p:nvPr>
        </p:nvSpPr>
        <p:spPr>
          <a:xfrm>
            <a:off x="6096000" y="76201"/>
            <a:ext cx="6019799" cy="380999"/>
          </a:xfrm>
        </p:spPr>
        <p:txBody>
          <a:bodyPr/>
          <a:lstStyle>
            <a:lvl1pPr>
              <a:defRPr>
                <a:solidFill>
                  <a:schemeClr val="tx1"/>
                </a:solidFill>
                <a:effectLst/>
              </a:defRPr>
            </a:lvl1pPr>
          </a:lstStyle>
          <a:p>
            <a:r>
              <a:rPr lang="en-US"/>
              <a:t>Sample Footer Text</a:t>
            </a:r>
          </a:p>
        </p:txBody>
      </p:sp>
      <p:sp>
        <p:nvSpPr>
          <p:cNvPr id="6" name="Picture Placeholder 10">
            <a:extLst>
              <a:ext uri="{FF2B5EF4-FFF2-40B4-BE49-F238E27FC236}">
                <a16:creationId xmlns:a16="http://schemas.microsoft.com/office/drawing/2014/main" id="{805F337F-4512-E680-8F5A-95C181282643}"/>
              </a:ext>
            </a:extLst>
          </p:cNvPr>
          <p:cNvSpPr>
            <a:spLocks noGrp="1"/>
          </p:cNvSpPr>
          <p:nvPr>
            <p:ph type="pic" sz="quarter" idx="13" hasCustomPrompt="1"/>
          </p:nvPr>
        </p:nvSpPr>
        <p:spPr>
          <a:xfrm>
            <a:off x="1" y="457200"/>
            <a:ext cx="6492240" cy="5943600"/>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3" name="Content Placeholder 7">
            <a:extLst>
              <a:ext uri="{FF2B5EF4-FFF2-40B4-BE49-F238E27FC236}">
                <a16:creationId xmlns:a16="http://schemas.microsoft.com/office/drawing/2014/main" id="{C68F33D8-4565-CA0E-DF2E-27FBE006F917}"/>
              </a:ext>
            </a:extLst>
          </p:cNvPr>
          <p:cNvSpPr>
            <a:spLocks noGrp="1"/>
          </p:cNvSpPr>
          <p:nvPr>
            <p:ph sz="quarter" idx="14"/>
          </p:nvPr>
        </p:nvSpPr>
        <p:spPr>
          <a:xfrm>
            <a:off x="6999060" y="2209800"/>
            <a:ext cx="4735740" cy="41910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A52E7D2F-742D-CB2D-2766-5AF678F3B879}"/>
              </a:ext>
            </a:extLst>
          </p:cNvPr>
          <p:cNvSpPr>
            <a:spLocks noGrp="1"/>
          </p:cNvSpPr>
          <p:nvPr>
            <p:ph type="sldNum" sz="quarter" idx="12"/>
          </p:nvPr>
        </p:nvSpPr>
        <p:spPr>
          <a:xfrm>
            <a:off x="10820399" y="6400800"/>
            <a:ext cx="1295399" cy="381000"/>
          </a:xfrm>
        </p:spPr>
        <p:txBody>
          <a:bodyPr/>
          <a:lstStyle>
            <a:lvl1pPr>
              <a:defRPr>
                <a:solidFill>
                  <a:schemeClr val="tx1"/>
                </a:solidFill>
                <a:effectLst/>
              </a:defRPr>
            </a:lvl1pPr>
          </a:lstStyle>
          <a:p>
            <a:fld id="{AEAA3239-9EA4-4A65-A281-97F994456D9F}" type="slidenum">
              <a:rPr lang="en-US" smtClean="0"/>
              <a:t>‹#›</a:t>
            </a:fld>
            <a:endParaRPr lang="en-US"/>
          </a:p>
        </p:txBody>
      </p:sp>
    </p:spTree>
    <p:extLst>
      <p:ext uri="{BB962C8B-B14F-4D97-AF65-F5344CB8AC3E}">
        <p14:creationId xmlns:p14="http://schemas.microsoft.com/office/powerpoint/2010/main" val="377227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with Picture 1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60961-81A4-744C-57F0-3A91AB73281C}"/>
              </a:ext>
            </a:extLst>
          </p:cNvPr>
          <p:cNvPicPr/>
          <p:nvPr userDrawn="1"/>
        </p:nvPicPr>
        <p:blipFill>
          <a:blip r:embed="rId2">
            <a:extLst>
              <a:ext uri="{28A0092B-C50C-407E-A947-70E740481C1C}">
                <a14:useLocalDpi xmlns:a14="http://schemas.microsoft.com/office/drawing/2010/main" val="0"/>
              </a:ext>
            </a:extLst>
          </a:blip>
          <a:srcRect/>
          <a:stretch/>
        </p:blipFill>
        <p:spPr>
          <a:xfrm>
            <a:off x="5649" y="3174"/>
            <a:ext cx="12186352" cy="6854823"/>
          </a:xfrm>
          <a:custGeom>
            <a:avLst/>
            <a:gdLst>
              <a:gd name="csX0" fmla="*/ 451551 w 12186352"/>
              <a:gd name="csY0" fmla="*/ 2354110 h 6854823"/>
              <a:gd name="csX1" fmla="*/ 451551 w 12186352"/>
              <a:gd name="csY1" fmla="*/ 6397626 h 6854823"/>
              <a:gd name="csX2" fmla="*/ 5480751 w 12186352"/>
              <a:gd name="csY2" fmla="*/ 6397626 h 6854823"/>
              <a:gd name="csX3" fmla="*/ 5480751 w 12186352"/>
              <a:gd name="csY3" fmla="*/ 2354110 h 6854823"/>
              <a:gd name="csX4" fmla="*/ 0 w 12186352"/>
              <a:gd name="csY4" fmla="*/ 0 h 6854823"/>
              <a:gd name="csX5" fmla="*/ 12186352 w 12186352"/>
              <a:gd name="csY5" fmla="*/ 0 h 6854823"/>
              <a:gd name="csX6" fmla="*/ 12186352 w 12186352"/>
              <a:gd name="csY6" fmla="*/ 6854823 h 6854823"/>
              <a:gd name="csX7" fmla="*/ 0 w 12186352"/>
              <a:gd name="csY7" fmla="*/ 6854823 h 68548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186352" h="6854823">
                <a:moveTo>
                  <a:pt x="451551" y="2354110"/>
                </a:moveTo>
                <a:lnTo>
                  <a:pt x="451551" y="6397626"/>
                </a:lnTo>
                <a:lnTo>
                  <a:pt x="5480751" y="6397626"/>
                </a:lnTo>
                <a:lnTo>
                  <a:pt x="5480751" y="2354110"/>
                </a:lnTo>
                <a:close/>
                <a:moveTo>
                  <a:pt x="0" y="0"/>
                </a:moveTo>
                <a:lnTo>
                  <a:pt x="12186352" y="0"/>
                </a:lnTo>
                <a:lnTo>
                  <a:pt x="12186352" y="6854823"/>
                </a:lnTo>
                <a:lnTo>
                  <a:pt x="0" y="6854823"/>
                </a:lnTo>
                <a:close/>
              </a:path>
            </a:pathLst>
          </a:cu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1"/>
            <a:ext cx="5029200" cy="1519083"/>
          </a:xfrm>
          <a:prstGeom prst="rect">
            <a:avLst/>
          </a:prstGeom>
        </p:spPr>
        <p:txBody>
          <a:bodyPr anchor="t">
            <a:normAutofit/>
          </a:bodyPr>
          <a:lstStyle>
            <a:lvl1pPr>
              <a:defRPr sz="3600"/>
            </a:lvl1pPr>
          </a:lstStyle>
          <a:p>
            <a:r>
              <a:rPr lang="en-US"/>
              <a:t>Click to edit Master title style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E45DA7B-3D23-9747-B64E-78D5DD68C6C7}" type="datetime1">
              <a:rPr lang="en-US" smtClean="0"/>
              <a:t>1/20/2026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0" name="Picture Placeholder 10">
            <a:extLst>
              <a:ext uri="{FF2B5EF4-FFF2-40B4-BE49-F238E27FC236}">
                <a16:creationId xmlns:a16="http://schemas.microsoft.com/office/drawing/2014/main" id="{802CE9A6-F23E-1299-6CEA-8B0DBFBE2016}"/>
              </a:ext>
            </a:extLst>
          </p:cNvPr>
          <p:cNvSpPr>
            <a:spLocks noGrp="1"/>
          </p:cNvSpPr>
          <p:nvPr>
            <p:ph type="pic" sz="quarter" idx="13" hasCustomPrompt="1"/>
          </p:nvPr>
        </p:nvSpPr>
        <p:spPr>
          <a:xfrm>
            <a:off x="457200" y="2357283"/>
            <a:ext cx="5029199" cy="4043516"/>
          </a:xfrm>
          <a:blipFill dpi="0" rotWithShape="1">
            <a:blip r:embed="rId3"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457200"/>
            <a:ext cx="5638799" cy="5943599"/>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652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5A29-8C6A-099C-E78E-C12F639CE58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44D6B6-56CD-1C1A-559A-D25815383A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8A3CB03-CAF3-A19B-72DE-49BFA23E3544}"/>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5" name="Footer Placeholder 4">
            <a:extLst>
              <a:ext uri="{FF2B5EF4-FFF2-40B4-BE49-F238E27FC236}">
                <a16:creationId xmlns:a16="http://schemas.microsoft.com/office/drawing/2014/main" id="{ED4918C6-0A92-DC47-1758-43E2F6875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B5D9B-83FA-23A6-B6A5-E5EDC8FB65FA}"/>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178423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54A8-3596-CBB0-6A89-E69C6B6534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E035635-615B-1539-12FF-333B1B927A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B66494-1F7A-E131-8B43-A0A25BABF38C}"/>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5" name="Footer Placeholder 4">
            <a:extLst>
              <a:ext uri="{FF2B5EF4-FFF2-40B4-BE49-F238E27FC236}">
                <a16:creationId xmlns:a16="http://schemas.microsoft.com/office/drawing/2014/main" id="{E325A714-DE17-1C7E-2BDA-6194D2503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92B870-B004-D408-D421-0CB92CBE5614}"/>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106502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6C7D-8C8A-2830-85BB-80D001DB548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7D7A2B-4CDF-D6A6-4D3B-C70215132B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EA07757-3B81-D471-2FF0-DAFE81E7C8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DCA9F9-538F-8105-E664-68F21119E1CF}"/>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6" name="Footer Placeholder 5">
            <a:extLst>
              <a:ext uri="{FF2B5EF4-FFF2-40B4-BE49-F238E27FC236}">
                <a16:creationId xmlns:a16="http://schemas.microsoft.com/office/drawing/2014/main" id="{70E7A0DA-D0BB-A22E-BDD2-1C3D31C057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1C1178-C4A7-B052-DEC6-8F419CE73410}"/>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212143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EDF7-660F-4781-7D7C-5240DFD7256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886273D-ED1B-5106-A9E1-A0817504F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04CFFE-D879-4C5F-D428-3B36D2D317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426BED-6F4C-C5B1-B46F-672FF5F33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E39C20-D21C-0C06-7C8B-F13C60B6D5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AC559A7-94F5-0FA6-D7CD-372675E476FF}"/>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8" name="Footer Placeholder 7">
            <a:extLst>
              <a:ext uri="{FF2B5EF4-FFF2-40B4-BE49-F238E27FC236}">
                <a16:creationId xmlns:a16="http://schemas.microsoft.com/office/drawing/2014/main" id="{B8905DD5-6420-A552-3E53-ABFF3DF943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7414A4-38CE-BCF5-3D4A-701DB1C89A4B}"/>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299432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F79E-0685-1437-4EA4-0C5D4D3D6F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AD3993-BE7A-35ED-7828-91EE5706AA74}"/>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4" name="Footer Placeholder 3">
            <a:extLst>
              <a:ext uri="{FF2B5EF4-FFF2-40B4-BE49-F238E27FC236}">
                <a16:creationId xmlns:a16="http://schemas.microsoft.com/office/drawing/2014/main" id="{CBFBBFD6-7843-15C0-9094-54C8F420A3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7ADFA8-AB20-1667-0517-32C92F37F5C3}"/>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40779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F5FC5-4AC7-2F56-72BB-B533053840E9}"/>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3" name="Footer Placeholder 2">
            <a:extLst>
              <a:ext uri="{FF2B5EF4-FFF2-40B4-BE49-F238E27FC236}">
                <a16:creationId xmlns:a16="http://schemas.microsoft.com/office/drawing/2014/main" id="{F081A62F-A3A9-7E47-B75B-28459563B5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87290A-880D-9927-1920-B2E7C8348D1A}"/>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201965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20D7-24F1-AA2C-BC54-0040450638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8479CF5-2206-AB83-CD6F-914802788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9AC7232-44BE-4A20-79D7-52548CED7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CF9F9E-72DD-C537-B53C-CE0AAD50CD8D}"/>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6" name="Footer Placeholder 5">
            <a:extLst>
              <a:ext uri="{FF2B5EF4-FFF2-40B4-BE49-F238E27FC236}">
                <a16:creationId xmlns:a16="http://schemas.microsoft.com/office/drawing/2014/main" id="{318DBA07-BD32-651F-5A93-D164EF4961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0BFD17-E141-B442-221A-8CF4A31115C3}"/>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137860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8222-8145-7A8E-C681-5C24AC5E56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4C44BBF-565C-02D1-C80F-5710576EF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20E9F7-7615-2D9B-522C-E0EE38DA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A0E965-DDAD-BE58-982F-B638A4FC807D}"/>
              </a:ext>
            </a:extLst>
          </p:cNvPr>
          <p:cNvSpPr>
            <a:spLocks noGrp="1"/>
          </p:cNvSpPr>
          <p:nvPr>
            <p:ph type="dt" sz="half" idx="10"/>
          </p:nvPr>
        </p:nvSpPr>
        <p:spPr/>
        <p:txBody>
          <a:bodyPr/>
          <a:lstStyle/>
          <a:p>
            <a:fld id="{01117BDF-098A-4A8E-8020-7D43A4B9499A}" type="datetimeFigureOut">
              <a:rPr lang="en-GB" smtClean="0"/>
              <a:t>20/01/2026</a:t>
            </a:fld>
            <a:endParaRPr lang="en-GB"/>
          </a:p>
        </p:txBody>
      </p:sp>
      <p:sp>
        <p:nvSpPr>
          <p:cNvPr id="6" name="Footer Placeholder 5">
            <a:extLst>
              <a:ext uri="{FF2B5EF4-FFF2-40B4-BE49-F238E27FC236}">
                <a16:creationId xmlns:a16="http://schemas.microsoft.com/office/drawing/2014/main" id="{BD0A0EF5-2808-B173-50F3-FE938B939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7573A4-85B3-6AD8-0EB3-582438C4F919}"/>
              </a:ext>
            </a:extLst>
          </p:cNvPr>
          <p:cNvSpPr>
            <a:spLocks noGrp="1"/>
          </p:cNvSpPr>
          <p:nvPr>
            <p:ph type="sldNum" sz="quarter" idx="12"/>
          </p:nvPr>
        </p:nvSpPr>
        <p:spPr/>
        <p:txBody>
          <a:bodyPr/>
          <a:lstStyle/>
          <a:p>
            <a:fld id="{37651346-02BA-4DF5-8091-01B4AA72056D}" type="slidenum">
              <a:rPr lang="en-GB" smtClean="0"/>
              <a:t>‹#›</a:t>
            </a:fld>
            <a:endParaRPr lang="en-GB"/>
          </a:p>
        </p:txBody>
      </p:sp>
    </p:spTree>
    <p:extLst>
      <p:ext uri="{BB962C8B-B14F-4D97-AF65-F5344CB8AC3E}">
        <p14:creationId xmlns:p14="http://schemas.microsoft.com/office/powerpoint/2010/main" val="256966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2A096-9572-DF89-C764-286E49B05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8FA9FFB-F540-DC69-FED1-072892F0B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1AF367-27BB-E81C-C1B9-F63154E59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117BDF-098A-4A8E-8020-7D43A4B9499A}" type="datetimeFigureOut">
              <a:rPr lang="en-GB" smtClean="0"/>
              <a:t>20/01/2026</a:t>
            </a:fld>
            <a:endParaRPr lang="en-GB"/>
          </a:p>
        </p:txBody>
      </p:sp>
      <p:sp>
        <p:nvSpPr>
          <p:cNvPr id="5" name="Footer Placeholder 4">
            <a:extLst>
              <a:ext uri="{FF2B5EF4-FFF2-40B4-BE49-F238E27FC236}">
                <a16:creationId xmlns:a16="http://schemas.microsoft.com/office/drawing/2014/main" id="{71D30893-9902-E132-432B-5D0085392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C2F0E2D-958E-A34D-0040-453358F07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651346-02BA-4DF5-8091-01B4AA72056D}" type="slidenum">
              <a:rPr lang="en-GB" smtClean="0"/>
              <a:t>‹#›</a:t>
            </a:fld>
            <a:endParaRPr lang="en-GB"/>
          </a:p>
        </p:txBody>
      </p:sp>
    </p:spTree>
    <p:extLst>
      <p:ext uri="{BB962C8B-B14F-4D97-AF65-F5344CB8AC3E}">
        <p14:creationId xmlns:p14="http://schemas.microsoft.com/office/powerpoint/2010/main" val="94449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77" TargetMode="External"/><Relationship Id="rId2" Type="http://schemas.openxmlformats.org/officeDocument/2006/relationships/hyperlink" Target="https://doi.org/10.1080/09687591003701355" TargetMode="External"/><Relationship Id="rId1" Type="http://schemas.openxmlformats.org/officeDocument/2006/relationships/slideLayout" Target="../slideLayouts/slideLayout1.xml"/><Relationship Id="rId6" Type="http://schemas.openxmlformats.org/officeDocument/2006/relationships/hyperlink" Target="https://doi.org/10.1080/09687599.2023.2255926" TargetMode="External"/><Relationship Id="rId5" Type="http://schemas.openxmlformats.org/officeDocument/2006/relationships/hyperlink" Target="https://www.ndcs.org.uk/media/6809/dcyp-in-the-uk-info-sheet.pdf" TargetMode="External"/><Relationship Id="rId4" Type="http://schemas.openxmlformats.org/officeDocument/2006/relationships/hyperlink" Target="https://assets.publishing.service.gov.uk/media/669e7501ab418ab055592a7b/Working_together_to_"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C608-AC00-89FD-75C4-5E12CD9217B0}"/>
              </a:ext>
            </a:extLst>
          </p:cNvPr>
          <p:cNvSpPr>
            <a:spLocks noGrp="1"/>
          </p:cNvSpPr>
          <p:nvPr>
            <p:ph type="ctrTitle"/>
          </p:nvPr>
        </p:nvSpPr>
        <p:spPr>
          <a:xfrm>
            <a:off x="457200" y="457200"/>
            <a:ext cx="3886198" cy="4513974"/>
          </a:xfrm>
        </p:spPr>
        <p:txBody>
          <a:bodyPr anchor="t">
            <a:normAutofit/>
          </a:bodyPr>
          <a:lstStyle/>
          <a:p>
            <a:r>
              <a:rPr lang="en-US" sz="4400"/>
              <a:t>Impact of Deaf Representation in Literature on Deaf Identity</a:t>
            </a:r>
          </a:p>
        </p:txBody>
      </p:sp>
      <p:sp>
        <p:nvSpPr>
          <p:cNvPr id="3" name="Subtitle 2">
            <a:extLst>
              <a:ext uri="{FF2B5EF4-FFF2-40B4-BE49-F238E27FC236}">
                <a16:creationId xmlns:a16="http://schemas.microsoft.com/office/drawing/2014/main" id="{F8A2F88B-940E-7729-7B59-F4CF7844EB21}"/>
              </a:ext>
            </a:extLst>
          </p:cNvPr>
          <p:cNvSpPr>
            <a:spLocks noGrp="1"/>
          </p:cNvSpPr>
          <p:nvPr>
            <p:ph type="subTitle" idx="1"/>
          </p:nvPr>
        </p:nvSpPr>
        <p:spPr>
          <a:xfrm>
            <a:off x="457199" y="5425200"/>
            <a:ext cx="3886200" cy="975600"/>
          </a:xfrm>
        </p:spPr>
        <p:txBody>
          <a:bodyPr anchor="b">
            <a:normAutofit/>
          </a:bodyPr>
          <a:lstStyle/>
          <a:p>
            <a:pPr>
              <a:spcAft>
                <a:spcPts val="600"/>
              </a:spcAft>
            </a:pPr>
            <a:r>
              <a:rPr lang="en-US"/>
              <a:t>Exploring literature’s role in shaping cultural awareness</a:t>
            </a:r>
          </a:p>
        </p:txBody>
      </p:sp>
      <p:pic>
        <p:nvPicPr>
          <p:cNvPr id="4" name="Picture 3" descr="open empty magazine with drawing pencils">
            <a:extLst>
              <a:ext uri="{FF2B5EF4-FFF2-40B4-BE49-F238E27FC236}">
                <a16:creationId xmlns:a16="http://schemas.microsoft.com/office/drawing/2014/main" id="{4721A2B0-8738-4BF8-A313-6D3D393D56FB}"/>
              </a:ext>
            </a:extLst>
          </p:cNvPr>
          <p:cNvPicPr>
            <a:picLocks noChangeAspect="1"/>
          </p:cNvPicPr>
          <p:nvPr/>
        </p:nvPicPr>
        <p:blipFill>
          <a:blip r:embed="rId3"/>
          <a:srcRect l="9675" r="7351" b="1"/>
          <a:stretch>
            <a:fillRect/>
          </a:stretch>
        </p:blipFill>
        <p:spPr>
          <a:xfrm>
            <a:off x="4794950" y="457200"/>
            <a:ext cx="7388352" cy="5943600"/>
          </a:xfrm>
          <a:prstGeom prst="rect">
            <a:avLst/>
          </a:prstGeom>
        </p:spPr>
      </p:pic>
      <p:pic>
        <p:nvPicPr>
          <p:cNvPr id="5" name="Picture 4">
            <a:extLst>
              <a:ext uri="{FF2B5EF4-FFF2-40B4-BE49-F238E27FC236}">
                <a16:creationId xmlns:a16="http://schemas.microsoft.com/office/drawing/2014/main" id="{9DA0350B-DDCE-03FF-FA3F-634A8A87C969}"/>
              </a:ext>
            </a:extLst>
          </p:cNvPr>
          <p:cNvPicPr>
            <a:picLocks noChangeAspect="1"/>
          </p:cNvPicPr>
          <p:nvPr/>
        </p:nvPicPr>
        <p:blipFill>
          <a:blip r:embed="rId4"/>
          <a:stretch>
            <a:fillRect/>
          </a:stretch>
        </p:blipFill>
        <p:spPr>
          <a:xfrm>
            <a:off x="5293020" y="2081667"/>
            <a:ext cx="2499577" cy="2694666"/>
          </a:xfrm>
          <a:prstGeom prst="rect">
            <a:avLst/>
          </a:prstGeom>
        </p:spPr>
      </p:pic>
    </p:spTree>
    <p:extLst>
      <p:ext uri="{BB962C8B-B14F-4D97-AF65-F5344CB8AC3E}">
        <p14:creationId xmlns:p14="http://schemas.microsoft.com/office/powerpoint/2010/main" val="30541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0A24-1A9A-C0D1-DE5B-0F8C2B5715A7}"/>
              </a:ext>
            </a:extLst>
          </p:cNvPr>
          <p:cNvSpPr>
            <a:spLocks noGrp="1"/>
          </p:cNvSpPr>
          <p:nvPr>
            <p:ph type="title"/>
          </p:nvPr>
        </p:nvSpPr>
        <p:spPr>
          <a:xfrm>
            <a:off x="457200" y="457201"/>
            <a:ext cx="5029200" cy="1519083"/>
          </a:xfrm>
        </p:spPr>
        <p:txBody>
          <a:bodyPr anchor="t">
            <a:normAutofit/>
          </a:bodyPr>
          <a:lstStyle/>
          <a:p>
            <a:r>
              <a:rPr lang="en-US"/>
              <a:t>Research Approach and Design</a:t>
            </a:r>
          </a:p>
        </p:txBody>
      </p:sp>
      <p:pic>
        <p:nvPicPr>
          <p:cNvPr id="5" name="Content Placeholder 4" descr="Child sitting on rug at school">
            <a:extLst>
              <a:ext uri="{FF2B5EF4-FFF2-40B4-BE49-F238E27FC236}">
                <a16:creationId xmlns:a16="http://schemas.microsoft.com/office/drawing/2014/main" id="{44C492FF-9638-449A-A190-AAD69F10A112}"/>
              </a:ext>
            </a:extLst>
          </p:cNvPr>
          <p:cNvPicPr>
            <a:picLocks noGrp="1" noChangeAspect="1"/>
          </p:cNvPicPr>
          <p:nvPr>
            <p:ph type="pic" sz="quarter" idx="13"/>
          </p:nvPr>
        </p:nvPicPr>
        <p:blipFill>
          <a:blip r:embed="rId3"/>
          <a:srcRect l="6959" r="10018" b="-2"/>
          <a:stretch>
            <a:fillRect/>
          </a:stretch>
        </p:blipFill>
        <p:spPr>
          <a:xfrm>
            <a:off x="457200" y="2357283"/>
            <a:ext cx="5029199" cy="4043516"/>
          </a:xfrm>
        </p:spPr>
      </p:pic>
      <p:sp>
        <p:nvSpPr>
          <p:cNvPr id="4" name="Content Placeholder 3">
            <a:extLst>
              <a:ext uri="{FF2B5EF4-FFF2-40B4-BE49-F238E27FC236}">
                <a16:creationId xmlns:a16="http://schemas.microsoft.com/office/drawing/2014/main" id="{8ECD588A-3F02-B092-BF2F-DA65CC2F313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457200"/>
            <a:ext cx="5638799" cy="5943599"/>
          </a:xfrm>
        </p:spPr>
        <p:txBody>
          <a:bodyPr>
            <a:normAutofit fontScale="85000" lnSpcReduction="10000"/>
          </a:bodyPr>
          <a:lstStyle/>
          <a:p>
            <a:pPr marL="0" indent="0">
              <a:spcBef>
                <a:spcPts val="2500"/>
              </a:spcBef>
              <a:spcAft>
                <a:spcPts val="600"/>
              </a:spcAft>
              <a:buFont typeface="Arial" panose="020B0604020202020204" pitchFamily="34" charset="0"/>
              <a:buNone/>
            </a:pPr>
            <a:r>
              <a:rPr lang="en-US" b="1" dirty="0"/>
              <a:t>Qualitative Research Design</a:t>
            </a:r>
          </a:p>
          <a:p>
            <a:pPr marL="0" lvl="1" indent="0">
              <a:spcAft>
                <a:spcPts val="600"/>
              </a:spcAft>
              <a:buFont typeface="Arial" panose="020B0604020202020204" pitchFamily="34" charset="0"/>
              <a:buNone/>
            </a:pPr>
            <a:r>
              <a:rPr dirty="0"/>
              <a:t>The study uses qualitative methods to explore in-depth individual perspectives on literature representation among deaf children.</a:t>
            </a:r>
            <a:endParaRPr lang="en-US" dirty="0"/>
          </a:p>
          <a:p>
            <a:pPr marL="0" indent="0">
              <a:spcBef>
                <a:spcPts val="2500"/>
              </a:spcBef>
              <a:spcAft>
                <a:spcPts val="600"/>
              </a:spcAft>
              <a:buFont typeface="Arial" panose="020B0604020202020204" pitchFamily="34" charset="0"/>
              <a:buNone/>
            </a:pPr>
            <a:r>
              <a:rPr lang="en-US" b="1" dirty="0"/>
              <a:t>Focus Groups Methodology</a:t>
            </a:r>
          </a:p>
          <a:p>
            <a:pPr marL="0" lvl="1" indent="0">
              <a:spcAft>
                <a:spcPts val="600"/>
              </a:spcAft>
              <a:buFont typeface="Arial" panose="020B0604020202020204" pitchFamily="34" charset="0"/>
              <a:buNone/>
            </a:pPr>
            <a:r>
              <a:rPr dirty="0"/>
              <a:t>Focus groups facilitate collaborative discussion, idea sharing, and the emergence of shared meanings among participants</a:t>
            </a:r>
            <a:r>
              <a:rPr lang="en-GB" dirty="0"/>
              <a:t> </a:t>
            </a:r>
            <a:r>
              <a:rPr lang="en-GB" sz="800" dirty="0"/>
              <a:t>(Masciantonio </a:t>
            </a:r>
            <a:r>
              <a:rPr lang="en-GB" sz="800" i="1" dirty="0"/>
              <a:t>et al.,</a:t>
            </a:r>
            <a:r>
              <a:rPr lang="en-GB" sz="800" dirty="0"/>
              <a:t> 2018; Mukherji &amp; Albon, 2023)</a:t>
            </a:r>
            <a:r>
              <a:rPr dirty="0"/>
              <a:t>.</a:t>
            </a:r>
            <a:endParaRPr lang="en-US" dirty="0"/>
          </a:p>
          <a:p>
            <a:pPr marL="0" indent="0">
              <a:spcBef>
                <a:spcPts val="2500"/>
              </a:spcBef>
              <a:spcAft>
                <a:spcPts val="600"/>
              </a:spcAft>
              <a:buFont typeface="Arial" panose="020B0604020202020204" pitchFamily="34" charset="0"/>
              <a:buNone/>
            </a:pPr>
            <a:r>
              <a:rPr lang="en-US" b="1" dirty="0"/>
              <a:t>Participant Selection</a:t>
            </a:r>
          </a:p>
          <a:p>
            <a:pPr marL="0" lvl="1" indent="0">
              <a:spcAft>
                <a:spcPts val="600"/>
              </a:spcAft>
              <a:buFont typeface="Arial" panose="020B0604020202020204" pitchFamily="34" charset="0"/>
              <a:buNone/>
            </a:pPr>
            <a:r>
              <a:rPr dirty="0"/>
              <a:t>Purposeful sampling targets </a:t>
            </a:r>
            <a:r>
              <a:rPr lang="en-GB" dirty="0"/>
              <a:t>D</a:t>
            </a:r>
            <a:r>
              <a:rPr dirty="0" err="1"/>
              <a:t>eaf</a:t>
            </a:r>
            <a:r>
              <a:rPr dirty="0"/>
              <a:t> children aged 10 to 11 from a specialist total communication educational setting</a:t>
            </a:r>
            <a:r>
              <a:rPr lang="en-GB" dirty="0"/>
              <a:t> </a:t>
            </a:r>
            <a:r>
              <a:rPr lang="en-GB" sz="800" dirty="0"/>
              <a:t>(Black, 2010)</a:t>
            </a:r>
            <a:r>
              <a:rPr dirty="0"/>
              <a:t>.</a:t>
            </a:r>
            <a:endParaRPr lang="en-US" dirty="0"/>
          </a:p>
          <a:p>
            <a:pPr marL="0" indent="0">
              <a:spcBef>
                <a:spcPts val="2500"/>
              </a:spcBef>
              <a:spcAft>
                <a:spcPts val="600"/>
              </a:spcAft>
              <a:buFont typeface="Arial" panose="020B0604020202020204" pitchFamily="34" charset="0"/>
              <a:buNone/>
            </a:pPr>
            <a:r>
              <a:rPr lang="en-US" b="1" dirty="0"/>
              <a:t>Interpretivist Paradigm</a:t>
            </a:r>
          </a:p>
          <a:p>
            <a:pPr marL="0" lvl="1" indent="0">
              <a:spcAft>
                <a:spcPts val="600"/>
              </a:spcAft>
              <a:buFont typeface="Arial" panose="020B0604020202020204" pitchFamily="34" charset="0"/>
              <a:buNone/>
            </a:pPr>
            <a:r>
              <a:rPr dirty="0"/>
              <a:t>The interpretivist framework emphasizes understanding social realities through interaction and supports flexible, emergent themes</a:t>
            </a:r>
            <a:r>
              <a:rPr lang="en-GB" dirty="0"/>
              <a:t> </a:t>
            </a:r>
            <a:r>
              <a:rPr lang="en-GB" sz="800" dirty="0"/>
              <a:t>(Myers, 2019)</a:t>
            </a:r>
            <a:r>
              <a:rPr dirty="0"/>
              <a:t>.</a:t>
            </a:r>
            <a:endParaRPr lang="en-US" dirty="0"/>
          </a:p>
        </p:txBody>
      </p:sp>
    </p:spTree>
    <p:extLst>
      <p:ext uri="{BB962C8B-B14F-4D97-AF65-F5344CB8AC3E}">
        <p14:creationId xmlns:p14="http://schemas.microsoft.com/office/powerpoint/2010/main" val="2084563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C867-3EA5-3690-0AFB-96CF62BA4828}"/>
              </a:ext>
            </a:extLst>
          </p:cNvPr>
          <p:cNvSpPr>
            <a:spLocks noGrp="1"/>
          </p:cNvSpPr>
          <p:nvPr>
            <p:ph type="title"/>
          </p:nvPr>
        </p:nvSpPr>
        <p:spPr>
          <a:xfrm>
            <a:off x="457200" y="457201"/>
            <a:ext cx="5029200" cy="1519083"/>
          </a:xfrm>
        </p:spPr>
        <p:txBody>
          <a:bodyPr anchor="t">
            <a:normAutofit/>
          </a:bodyPr>
          <a:lstStyle/>
          <a:p>
            <a:r>
              <a:rPr lang="en-US"/>
              <a:t>Ethical Considerations in Research with Children</a:t>
            </a:r>
          </a:p>
        </p:txBody>
      </p:sp>
      <p:pic>
        <p:nvPicPr>
          <p:cNvPr id="5" name="Content Placeholder 4" descr="Digital concept which shows abstract network and concept of security optimization and internet technology  ">
            <a:extLst>
              <a:ext uri="{FF2B5EF4-FFF2-40B4-BE49-F238E27FC236}">
                <a16:creationId xmlns:a16="http://schemas.microsoft.com/office/drawing/2014/main" id="{5A15B2CB-77B2-4476-9DF4-BE300BA5594A}"/>
              </a:ext>
            </a:extLst>
          </p:cNvPr>
          <p:cNvPicPr>
            <a:picLocks noGrp="1" noChangeAspect="1"/>
          </p:cNvPicPr>
          <p:nvPr>
            <p:ph type="pic" sz="quarter" idx="13"/>
          </p:nvPr>
        </p:nvPicPr>
        <p:blipFill>
          <a:blip r:embed="rId3"/>
          <a:srcRect l="7852" r="11303"/>
          <a:stretch>
            <a:fillRect/>
          </a:stretch>
        </p:blipFill>
        <p:spPr>
          <a:xfrm>
            <a:off x="457200" y="2357283"/>
            <a:ext cx="5029199" cy="4043516"/>
          </a:xfrm>
        </p:spPr>
      </p:pic>
      <p:sp>
        <p:nvSpPr>
          <p:cNvPr id="4" name="Content Placeholder 3">
            <a:extLst>
              <a:ext uri="{FF2B5EF4-FFF2-40B4-BE49-F238E27FC236}">
                <a16:creationId xmlns:a16="http://schemas.microsoft.com/office/drawing/2014/main" id="{63CB2939-1655-ED4F-C122-A5CD17A05D3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457200"/>
            <a:ext cx="5638799" cy="5943599"/>
          </a:xfrm>
        </p:spPr>
        <p:txBody>
          <a:bodyPr>
            <a:normAutofit fontScale="92500" lnSpcReduction="20000"/>
          </a:bodyPr>
          <a:lstStyle/>
          <a:p>
            <a:pPr marL="0" indent="0">
              <a:spcBef>
                <a:spcPts val="2500"/>
              </a:spcBef>
              <a:spcAft>
                <a:spcPts val="600"/>
              </a:spcAft>
              <a:buFont typeface="Arial" panose="020B0604020202020204" pitchFamily="34" charset="0"/>
              <a:buNone/>
            </a:pPr>
            <a:r>
              <a:rPr lang="en-US" b="1" dirty="0"/>
              <a:t>Informed Consent</a:t>
            </a:r>
          </a:p>
          <a:p>
            <a:pPr marL="0" lvl="1" indent="0">
              <a:spcAft>
                <a:spcPts val="600"/>
              </a:spcAft>
              <a:buFont typeface="Arial" panose="020B0604020202020204" pitchFamily="34" charset="0"/>
              <a:buNone/>
            </a:pPr>
            <a:r>
              <a:rPr dirty="0"/>
              <a:t>Consent is secured from both children and parents, respecting children’s autonomy in the research process</a:t>
            </a:r>
            <a:r>
              <a:rPr lang="en-GB" dirty="0"/>
              <a:t> </a:t>
            </a:r>
            <a:r>
              <a:rPr lang="en-GB" sz="800" dirty="0"/>
              <a:t>(Christensen &amp; James, 2017; BERA, 2024)</a:t>
            </a:r>
            <a:r>
              <a:rPr dirty="0"/>
              <a:t>.</a:t>
            </a:r>
            <a:endParaRPr lang="en-US" dirty="0"/>
          </a:p>
          <a:p>
            <a:pPr marL="0" indent="0">
              <a:spcBef>
                <a:spcPts val="2500"/>
              </a:spcBef>
              <a:spcAft>
                <a:spcPts val="600"/>
              </a:spcAft>
              <a:buFont typeface="Arial" panose="020B0604020202020204" pitchFamily="34" charset="0"/>
              <a:buNone/>
            </a:pPr>
            <a:r>
              <a:rPr lang="en-US" b="1" dirty="0"/>
              <a:t>Confidentiality and Data Security</a:t>
            </a:r>
          </a:p>
          <a:p>
            <a:pPr marL="0" lvl="1" indent="0">
              <a:spcAft>
                <a:spcPts val="600"/>
              </a:spcAft>
              <a:buFont typeface="Arial" panose="020B0604020202020204" pitchFamily="34" charset="0"/>
              <a:buNone/>
            </a:pPr>
            <a:r>
              <a:rPr dirty="0"/>
              <a:t>Participants’ anonymity is protected and data is stored securely on password-protected devices as per data laws</a:t>
            </a:r>
            <a:r>
              <a:rPr lang="en-GB" dirty="0"/>
              <a:t> </a:t>
            </a:r>
            <a:r>
              <a:rPr lang="en-GB" sz="800" dirty="0"/>
              <a:t>(DfE, 2023)</a:t>
            </a:r>
            <a:r>
              <a:rPr dirty="0"/>
              <a:t>.</a:t>
            </a:r>
            <a:endParaRPr lang="en-US" dirty="0"/>
          </a:p>
          <a:p>
            <a:pPr marL="0" indent="0">
              <a:spcBef>
                <a:spcPts val="2500"/>
              </a:spcBef>
              <a:spcAft>
                <a:spcPts val="600"/>
              </a:spcAft>
              <a:buFont typeface="Arial" panose="020B0604020202020204" pitchFamily="34" charset="0"/>
              <a:buNone/>
            </a:pPr>
            <a:r>
              <a:rPr lang="en-US" b="1" dirty="0"/>
              <a:t>Child-Friendly Environment</a:t>
            </a:r>
          </a:p>
          <a:p>
            <a:pPr marL="0" lvl="1" indent="0">
              <a:spcAft>
                <a:spcPts val="600"/>
              </a:spcAft>
              <a:buFont typeface="Arial" panose="020B0604020202020204" pitchFamily="34" charset="0"/>
              <a:buNone/>
            </a:pPr>
            <a:r>
              <a:rPr dirty="0"/>
              <a:t>Research settings minimize stress and promote comfort to support children’s well-being during participation</a:t>
            </a:r>
            <a:r>
              <a:rPr lang="en-GB" dirty="0"/>
              <a:t> </a:t>
            </a:r>
            <a:r>
              <a:rPr lang="en-GB" sz="800" dirty="0"/>
              <a:t>(Harcourt </a:t>
            </a:r>
            <a:r>
              <a:rPr lang="en-GB" sz="800" i="1" dirty="0"/>
              <a:t>et al., </a:t>
            </a:r>
            <a:r>
              <a:rPr lang="en-GB" sz="800" dirty="0"/>
              <a:t>2011)</a:t>
            </a:r>
            <a:r>
              <a:rPr sz="800" dirty="0"/>
              <a:t>.</a:t>
            </a:r>
            <a:endParaRPr lang="en-US" sz="800" dirty="0"/>
          </a:p>
          <a:p>
            <a:pPr marL="0" indent="0">
              <a:spcBef>
                <a:spcPts val="2500"/>
              </a:spcBef>
              <a:spcAft>
                <a:spcPts val="600"/>
              </a:spcAft>
              <a:buFont typeface="Arial" panose="020B0604020202020204" pitchFamily="34" charset="0"/>
              <a:buNone/>
            </a:pPr>
            <a:r>
              <a:rPr lang="en-US" b="1" dirty="0"/>
              <a:t>Safeguarding and Support</a:t>
            </a:r>
          </a:p>
          <a:p>
            <a:pPr marL="0" lvl="1" indent="0">
              <a:spcAft>
                <a:spcPts val="600"/>
              </a:spcAft>
              <a:buFont typeface="Arial" panose="020B0604020202020204" pitchFamily="34" charset="0"/>
              <a:buNone/>
            </a:pPr>
            <a:r>
              <a:rPr dirty="0"/>
              <a:t>Measures are in place to handle emotional distress, providing necessary support services to participants</a:t>
            </a:r>
            <a:r>
              <a:rPr lang="en-GB" dirty="0"/>
              <a:t> </a:t>
            </a:r>
            <a:r>
              <a:rPr lang="en-GB" sz="800" dirty="0"/>
              <a:t>(Mukherji &amp; Albon, 2023)</a:t>
            </a:r>
            <a:r>
              <a:rPr sz="800" dirty="0"/>
              <a:t>.</a:t>
            </a:r>
            <a:endParaRPr lang="en-US" sz="800" dirty="0"/>
          </a:p>
        </p:txBody>
      </p:sp>
    </p:spTree>
    <p:extLst>
      <p:ext uri="{BB962C8B-B14F-4D97-AF65-F5344CB8AC3E}">
        <p14:creationId xmlns:p14="http://schemas.microsoft.com/office/powerpoint/2010/main" val="3632637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EDEE-1C29-26B4-DB42-1AA74EA633FE}"/>
              </a:ext>
            </a:extLst>
          </p:cNvPr>
          <p:cNvSpPr>
            <a:spLocks noGrp="1"/>
          </p:cNvSpPr>
          <p:nvPr>
            <p:ph type="ctrTitle"/>
          </p:nvPr>
        </p:nvSpPr>
        <p:spPr>
          <a:xfrm>
            <a:off x="457199" y="457200"/>
            <a:ext cx="7845553" cy="6172200"/>
          </a:xfrm>
        </p:spPr>
        <p:txBody>
          <a:bodyPr anchor="b">
            <a:normAutofit/>
          </a:bodyPr>
          <a:lstStyle/>
          <a:p>
            <a:r>
              <a:rPr lang="en-US"/>
              <a:t>Conclusion and Implications</a:t>
            </a:r>
          </a:p>
        </p:txBody>
      </p:sp>
    </p:spTree>
    <p:extLst>
      <p:ext uri="{BB962C8B-B14F-4D97-AF65-F5344CB8AC3E}">
        <p14:creationId xmlns:p14="http://schemas.microsoft.com/office/powerpoint/2010/main" val="3208618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E38C-1139-82C5-7EC6-24405A3C31EA}"/>
              </a:ext>
            </a:extLst>
          </p:cNvPr>
          <p:cNvSpPr>
            <a:spLocks noGrp="1"/>
          </p:cNvSpPr>
          <p:nvPr>
            <p:ph type="title"/>
          </p:nvPr>
        </p:nvSpPr>
        <p:spPr>
          <a:xfrm>
            <a:off x="457200" y="457201"/>
            <a:ext cx="5029200" cy="1519083"/>
          </a:xfrm>
        </p:spPr>
        <p:txBody>
          <a:bodyPr anchor="t">
            <a:normAutofit/>
          </a:bodyPr>
          <a:lstStyle/>
          <a:p>
            <a:r>
              <a:rPr lang="en-US"/>
              <a:t>Summary of Findings and Future Directions</a:t>
            </a:r>
          </a:p>
        </p:txBody>
      </p:sp>
      <p:pic>
        <p:nvPicPr>
          <p:cNvPr id="5" name="Content Placeholder 4" descr="Children reading a book">
            <a:extLst>
              <a:ext uri="{FF2B5EF4-FFF2-40B4-BE49-F238E27FC236}">
                <a16:creationId xmlns:a16="http://schemas.microsoft.com/office/drawing/2014/main" id="{3EB0D005-E83F-45BB-9CA2-9988E6709B48}"/>
              </a:ext>
            </a:extLst>
          </p:cNvPr>
          <p:cNvPicPr>
            <a:picLocks noGrp="1" noChangeAspect="1"/>
          </p:cNvPicPr>
          <p:nvPr>
            <p:ph type="pic" sz="quarter" idx="13"/>
          </p:nvPr>
        </p:nvPicPr>
        <p:blipFill>
          <a:blip r:embed="rId3"/>
          <a:srcRect l="7864" r="9113" b="-2"/>
          <a:stretch>
            <a:fillRect/>
          </a:stretch>
        </p:blipFill>
        <p:spPr>
          <a:xfrm>
            <a:off x="457200" y="2357283"/>
            <a:ext cx="5029199" cy="4043516"/>
          </a:xfrm>
        </p:spPr>
      </p:pic>
      <p:sp>
        <p:nvSpPr>
          <p:cNvPr id="4" name="Content Placeholder 3">
            <a:extLst>
              <a:ext uri="{FF2B5EF4-FFF2-40B4-BE49-F238E27FC236}">
                <a16:creationId xmlns:a16="http://schemas.microsoft.com/office/drawing/2014/main" id="{0D06EE0C-086B-B0ED-055C-90CDDCB847B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457200"/>
            <a:ext cx="5638799" cy="5943599"/>
          </a:xfrm>
        </p:spPr>
        <p:txBody>
          <a:bodyPr>
            <a:normAutofit fontScale="92500" lnSpcReduction="20000"/>
          </a:bodyPr>
          <a:lstStyle/>
          <a:p>
            <a:pPr marL="0" indent="0">
              <a:spcBef>
                <a:spcPts val="2500"/>
              </a:spcBef>
              <a:spcAft>
                <a:spcPts val="600"/>
              </a:spcAft>
              <a:buFont typeface="Arial" panose="020B0604020202020204" pitchFamily="34" charset="0"/>
              <a:buNone/>
            </a:pPr>
            <a:r>
              <a:rPr lang="en-US" b="1"/>
              <a:t>Representation Gap</a:t>
            </a:r>
          </a:p>
          <a:p>
            <a:pPr marL="0" lvl="1" indent="0">
              <a:spcAft>
                <a:spcPts val="600"/>
              </a:spcAft>
              <a:buFont typeface="Arial" panose="020B0604020202020204" pitchFamily="34" charset="0"/>
              <a:buNone/>
            </a:pPr>
            <a:r>
              <a:t>Current children’s books often misrepresent deaf characters by focusing on medical aspects over cultural identity.</a:t>
            </a:r>
            <a:endParaRPr lang="en-US"/>
          </a:p>
          <a:p>
            <a:pPr marL="0" indent="0">
              <a:spcBef>
                <a:spcPts val="2500"/>
              </a:spcBef>
              <a:spcAft>
                <a:spcPts val="600"/>
              </a:spcAft>
              <a:buFont typeface="Arial" panose="020B0604020202020204" pitchFamily="34" charset="0"/>
              <a:buNone/>
            </a:pPr>
            <a:r>
              <a:rPr lang="en-US" b="1"/>
              <a:t>Impact on Deaf Children</a:t>
            </a:r>
          </a:p>
          <a:p>
            <a:pPr marL="0" lvl="1" indent="0">
              <a:spcAft>
                <a:spcPts val="600"/>
              </a:spcAft>
              <a:buFont typeface="Arial" panose="020B0604020202020204" pitchFamily="34" charset="0"/>
              <a:buNone/>
            </a:pPr>
            <a:r>
              <a:t>Misrepresentation affects deaf children’s self-concept and mental health, especially without cultural exposure.</a:t>
            </a:r>
            <a:endParaRPr lang="en-US"/>
          </a:p>
          <a:p>
            <a:pPr marL="0" indent="0">
              <a:spcBef>
                <a:spcPts val="2500"/>
              </a:spcBef>
              <a:spcAft>
                <a:spcPts val="600"/>
              </a:spcAft>
              <a:buFont typeface="Arial" panose="020B0604020202020204" pitchFamily="34" charset="0"/>
              <a:buNone/>
            </a:pPr>
            <a:r>
              <a:rPr lang="en-US" b="1"/>
              <a:t>Research and Insights</a:t>
            </a:r>
          </a:p>
          <a:p>
            <a:pPr marL="0" lvl="1" indent="0">
              <a:spcAft>
                <a:spcPts val="600"/>
              </a:spcAft>
              <a:buFont typeface="Arial" panose="020B0604020202020204" pitchFamily="34" charset="0"/>
              <a:buNone/>
            </a:pPr>
            <a:r>
              <a:t>Focus groups amplify deaf children’s voices to understand literature’s role in shaping their identity.</a:t>
            </a:r>
            <a:endParaRPr lang="en-US"/>
          </a:p>
          <a:p>
            <a:pPr marL="0" indent="0">
              <a:spcBef>
                <a:spcPts val="2500"/>
              </a:spcBef>
              <a:spcAft>
                <a:spcPts val="600"/>
              </a:spcAft>
              <a:buFont typeface="Arial" panose="020B0604020202020204" pitchFamily="34" charset="0"/>
              <a:buNone/>
            </a:pPr>
            <a:r>
              <a:rPr lang="en-US" b="1"/>
              <a:t>Future Directions</a:t>
            </a:r>
          </a:p>
          <a:p>
            <a:pPr marL="0" lvl="1" indent="0">
              <a:spcAft>
                <a:spcPts val="600"/>
              </a:spcAft>
              <a:buFont typeface="Arial" panose="020B0604020202020204" pitchFamily="34" charset="0"/>
              <a:buNone/>
            </a:pPr>
            <a:r>
              <a:t>Collaborate with deaf authors and illustrators to create authentic, inclusive educational resources.</a:t>
            </a:r>
            <a:endParaRPr lang="en-US"/>
          </a:p>
        </p:txBody>
      </p:sp>
    </p:spTree>
    <p:extLst>
      <p:ext uri="{BB962C8B-B14F-4D97-AF65-F5344CB8AC3E}">
        <p14:creationId xmlns:p14="http://schemas.microsoft.com/office/powerpoint/2010/main" val="1765574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BFAE58-7856-F53B-F393-D3E968D1254C}"/>
              </a:ext>
            </a:extLst>
          </p:cNvPr>
          <p:cNvSpPr>
            <a:spLocks noGrp="1"/>
          </p:cNvSpPr>
          <p:nvPr>
            <p:ph type="subTitle" idx="1"/>
          </p:nvPr>
        </p:nvSpPr>
        <p:spPr>
          <a:xfrm>
            <a:off x="135082" y="197428"/>
            <a:ext cx="3424518" cy="422852"/>
          </a:xfrm>
        </p:spPr>
        <p:txBody>
          <a:bodyPr/>
          <a:lstStyle/>
          <a:p>
            <a:r>
              <a:rPr lang="en-GB" dirty="0">
                <a:solidFill>
                  <a:schemeClr val="tx2"/>
                </a:solidFill>
              </a:rPr>
              <a:t>References</a:t>
            </a:r>
          </a:p>
        </p:txBody>
      </p:sp>
      <p:sp>
        <p:nvSpPr>
          <p:cNvPr id="4" name="TextBox 3">
            <a:extLst>
              <a:ext uri="{FF2B5EF4-FFF2-40B4-BE49-F238E27FC236}">
                <a16:creationId xmlns:a16="http://schemas.microsoft.com/office/drawing/2014/main" id="{EC1A7113-A806-E5FF-DA0B-855F6B9BE2D2}"/>
              </a:ext>
            </a:extLst>
          </p:cNvPr>
          <p:cNvSpPr txBox="1"/>
          <p:nvPr/>
        </p:nvSpPr>
        <p:spPr>
          <a:xfrm>
            <a:off x="135082" y="620280"/>
            <a:ext cx="11748655" cy="5909310"/>
          </a:xfrm>
          <a:prstGeom prst="rect">
            <a:avLst/>
          </a:prstGeom>
          <a:noFill/>
        </p:spPr>
        <p:txBody>
          <a:bodyPr wrap="square" rtlCol="0">
            <a:spAutoFit/>
          </a:bodyPr>
          <a:lstStyle/>
          <a:p>
            <a:r>
              <a:rPr lang="en-GB" sz="1200" dirty="0">
                <a:solidFill>
                  <a:schemeClr val="tx2"/>
                </a:solidFill>
              </a:rPr>
              <a:t>Ayala, E. C. (1999) ‘“Poor little things” and “Brave little souls”: The portrayal of individuals with disabilities in children’s literature’, </a:t>
            </a:r>
            <a:r>
              <a:rPr lang="en-GB" sz="1200" i="1" dirty="0">
                <a:solidFill>
                  <a:schemeClr val="tx2"/>
                </a:solidFill>
              </a:rPr>
              <a:t>Reading Research and Instruction</a:t>
            </a:r>
            <a:r>
              <a:rPr lang="en-GB" sz="1200" dirty="0">
                <a:solidFill>
                  <a:schemeClr val="tx2"/>
                </a:solidFill>
              </a:rPr>
              <a:t>, </a:t>
            </a:r>
            <a:r>
              <a:rPr lang="en-GB" sz="1200" i="1" dirty="0">
                <a:solidFill>
                  <a:schemeClr val="tx2"/>
                </a:solidFill>
              </a:rPr>
              <a:t>39</a:t>
            </a:r>
            <a:r>
              <a:rPr lang="en-GB" sz="1200" dirty="0">
                <a:solidFill>
                  <a:schemeClr val="tx2"/>
                </a:solidFill>
              </a:rPr>
              <a:t>(1), pp. 103–117. Available at: https://doi.org/10.1080/19388079909558314</a:t>
            </a:r>
          </a:p>
          <a:p>
            <a:r>
              <a:rPr lang="en-GB" sz="1200" dirty="0">
                <a:solidFill>
                  <a:schemeClr val="tx2"/>
                </a:solidFill>
              </a:rPr>
              <a:t>Bailes, N. (2002) ‘Mandy: A Critical Look at the Portrayal of a Deaf Character in Children’s Literature’, </a:t>
            </a:r>
            <a:r>
              <a:rPr lang="en-GB" sz="1200" i="1" dirty="0">
                <a:solidFill>
                  <a:schemeClr val="tx2"/>
                </a:solidFill>
              </a:rPr>
              <a:t>Multicultural Perspectives</a:t>
            </a:r>
            <a:r>
              <a:rPr lang="en-GB" sz="1200" dirty="0">
                <a:solidFill>
                  <a:schemeClr val="tx2"/>
                </a:solidFill>
              </a:rPr>
              <a:t>, </a:t>
            </a:r>
            <a:r>
              <a:rPr lang="en-GB" sz="1200" i="1" dirty="0">
                <a:solidFill>
                  <a:schemeClr val="tx2"/>
                </a:solidFill>
              </a:rPr>
              <a:t>4</a:t>
            </a:r>
            <a:r>
              <a:rPr lang="en-GB" sz="1200" dirty="0">
                <a:solidFill>
                  <a:schemeClr val="tx2"/>
                </a:solidFill>
              </a:rPr>
              <a:t>(4), pp. 3–9. Available at: https://doi.org/10.1207/S15327892MCP0404_2</a:t>
            </a:r>
          </a:p>
          <a:p>
            <a:r>
              <a:rPr lang="en-GB" sz="1200" dirty="0">
                <a:solidFill>
                  <a:schemeClr val="tx2"/>
                </a:solidFill>
              </a:rPr>
              <a:t>Bat-Chava, Y. (2000) Diversity of deaf identities. </a:t>
            </a:r>
            <a:r>
              <a:rPr lang="en-GB" sz="1200" i="1" dirty="0">
                <a:solidFill>
                  <a:schemeClr val="tx2"/>
                </a:solidFill>
              </a:rPr>
              <a:t>American annals of the deaf</a:t>
            </a:r>
            <a:r>
              <a:rPr lang="en-GB" sz="1200" dirty="0">
                <a:solidFill>
                  <a:schemeClr val="tx2"/>
                </a:solidFill>
              </a:rPr>
              <a:t>, </a:t>
            </a:r>
            <a:r>
              <a:rPr lang="en-GB" sz="1200" i="1" dirty="0">
                <a:solidFill>
                  <a:schemeClr val="tx2"/>
                </a:solidFill>
              </a:rPr>
              <a:t>145</a:t>
            </a:r>
            <a:r>
              <a:rPr lang="en-GB" sz="1200" dirty="0">
                <a:solidFill>
                  <a:schemeClr val="tx2"/>
                </a:solidFill>
              </a:rPr>
              <a:t>(5), pp.420-428.</a:t>
            </a:r>
          </a:p>
          <a:p>
            <a:r>
              <a:rPr lang="en-GB" sz="1200" dirty="0">
                <a:solidFill>
                  <a:schemeClr val="tx2"/>
                </a:solidFill>
              </a:rPr>
              <a:t>Beckett, A., Ellison, N., Barrett, S., &amp; Shah, S. (2010) ‘‘Away with the fairies?’ Disability within primary‐age children’s literature’. </a:t>
            </a:r>
            <a:r>
              <a:rPr lang="en-GB" sz="1200" i="1" dirty="0">
                <a:solidFill>
                  <a:schemeClr val="tx2"/>
                </a:solidFill>
              </a:rPr>
              <a:t>Disability &amp; Society</a:t>
            </a:r>
            <a:r>
              <a:rPr lang="en-GB" sz="1200" dirty="0">
                <a:solidFill>
                  <a:schemeClr val="tx2"/>
                </a:solidFill>
              </a:rPr>
              <a:t>, </a:t>
            </a:r>
            <a:r>
              <a:rPr lang="en-GB" sz="1200" i="1" dirty="0">
                <a:solidFill>
                  <a:schemeClr val="tx2"/>
                </a:solidFill>
              </a:rPr>
              <a:t>25</a:t>
            </a:r>
            <a:r>
              <a:rPr lang="en-GB" sz="1200" dirty="0">
                <a:solidFill>
                  <a:schemeClr val="tx2"/>
                </a:solidFill>
              </a:rPr>
              <a:t>(3), pp. 373–386. Available at: </a:t>
            </a:r>
            <a:r>
              <a:rPr lang="en-GB" sz="1200" u="sng" dirty="0">
                <a:solidFill>
                  <a:schemeClr val="tx2"/>
                </a:solidFill>
                <a:hlinkClick r:id="rId2">
                  <a:extLst>
                    <a:ext uri="{A12FA001-AC4F-418D-AE19-62706E023703}">
                      <ahyp:hlinkClr xmlns:ahyp="http://schemas.microsoft.com/office/drawing/2018/hyperlinkcolor" val="tx"/>
                    </a:ext>
                  </a:extLst>
                </a:hlinkClick>
              </a:rPr>
              <a:t>https://doi.org/10.1080/09687591003701355</a:t>
            </a:r>
            <a:endParaRPr lang="en-GB" sz="1200" dirty="0">
              <a:solidFill>
                <a:schemeClr val="tx2"/>
              </a:solidFill>
            </a:endParaRPr>
          </a:p>
          <a:p>
            <a:r>
              <a:rPr lang="en-GB" sz="1200" dirty="0">
                <a:solidFill>
                  <a:schemeClr val="tx2"/>
                </a:solidFill>
              </a:rPr>
              <a:t>British Educational Research Association. (2024) </a:t>
            </a:r>
            <a:r>
              <a:rPr lang="en-GB" sz="1200" i="1" dirty="0">
                <a:solidFill>
                  <a:schemeClr val="tx2"/>
                </a:solidFill>
              </a:rPr>
              <a:t>Ethical Guidelines for Educational Research. </a:t>
            </a:r>
            <a:r>
              <a:rPr lang="en-GB" sz="1200" dirty="0">
                <a:solidFill>
                  <a:schemeClr val="tx2"/>
                </a:solidFill>
              </a:rPr>
              <a:t>Fifth Edition. </a:t>
            </a:r>
          </a:p>
          <a:p>
            <a:r>
              <a:rPr lang="en-GB" sz="1200" dirty="0">
                <a:solidFill>
                  <a:schemeClr val="tx2"/>
                </a:solidFill>
              </a:rPr>
              <a:t>Black, K. (2010) </a:t>
            </a:r>
            <a:r>
              <a:rPr lang="en-GB" sz="1200" i="1" dirty="0">
                <a:solidFill>
                  <a:schemeClr val="tx2"/>
                </a:solidFill>
              </a:rPr>
              <a:t>Business Statistics: Contemporary Decision Making, 6</a:t>
            </a:r>
            <a:r>
              <a:rPr lang="en-GB" sz="1200" i="1" baseline="30000" dirty="0">
                <a:solidFill>
                  <a:schemeClr val="tx2"/>
                </a:solidFill>
              </a:rPr>
              <a:t>th</a:t>
            </a:r>
            <a:r>
              <a:rPr lang="en-GB" sz="1200" i="1" dirty="0">
                <a:solidFill>
                  <a:schemeClr val="tx2"/>
                </a:solidFill>
              </a:rPr>
              <a:t> Edition. </a:t>
            </a:r>
            <a:r>
              <a:rPr lang="en-GB" sz="1200" dirty="0">
                <a:solidFill>
                  <a:schemeClr val="tx2"/>
                </a:solidFill>
              </a:rPr>
              <a:t>London: John Wiley and Sons.</a:t>
            </a:r>
          </a:p>
          <a:p>
            <a:r>
              <a:rPr lang="en-GB" sz="1200" dirty="0">
                <a:solidFill>
                  <a:schemeClr val="tx2"/>
                </a:solidFill>
              </a:rPr>
              <a:t>Bunbury, S. (2019) ‘Unconscious Bias and the Medical Model: How the Social Model May Hold the Key to Transformative Thinking about Disability Discrimination’, </a:t>
            </a:r>
            <a:r>
              <a:rPr lang="en-GB" sz="1200" i="1" dirty="0">
                <a:solidFill>
                  <a:schemeClr val="tx2"/>
                </a:solidFill>
              </a:rPr>
              <a:t>International Journal of Discrimination and the Law</a:t>
            </a:r>
            <a:r>
              <a:rPr lang="en-GB" sz="1200" dirty="0">
                <a:solidFill>
                  <a:schemeClr val="tx2"/>
                </a:solidFill>
              </a:rPr>
              <a:t> 19(1). Pp. 26–47. Available at: </a:t>
            </a:r>
            <a:r>
              <a:rPr lang="en-GB" sz="1200" u="sng" dirty="0">
                <a:solidFill>
                  <a:schemeClr val="tx2"/>
                </a:solidFill>
                <a:hlinkClick r:id="rId3">
                  <a:extLst>
                    <a:ext uri="{A12FA001-AC4F-418D-AE19-62706E023703}">
                      <ahyp:hlinkClr xmlns:ahyp="http://schemas.microsoft.com/office/drawing/2018/hyperlinkcolor" val="tx"/>
                    </a:ext>
                  </a:extLst>
                </a:hlinkClick>
              </a:rPr>
              <a:t>https://doi.org/10.1177</a:t>
            </a:r>
            <a:endParaRPr lang="en-GB" sz="1200" dirty="0">
              <a:solidFill>
                <a:schemeClr val="tx2"/>
              </a:solidFill>
            </a:endParaRPr>
          </a:p>
          <a:p>
            <a:r>
              <a:rPr lang="en-GB" sz="1200" dirty="0">
                <a:solidFill>
                  <a:schemeClr val="tx2"/>
                </a:solidFill>
              </a:rPr>
              <a:t>Christensen, P. and James, A. (2017) </a:t>
            </a:r>
            <a:r>
              <a:rPr lang="en-GB" sz="1200" i="1" dirty="0">
                <a:solidFill>
                  <a:schemeClr val="tx2"/>
                </a:solidFill>
              </a:rPr>
              <a:t>Research with children</a:t>
            </a:r>
            <a:r>
              <a:rPr lang="en-GB" sz="1200" dirty="0">
                <a:solidFill>
                  <a:schemeClr val="tx2"/>
                </a:solidFill>
              </a:rPr>
              <a:t>, pp. 1-8. Oxfordshire: Taylor &amp; Francis.</a:t>
            </a:r>
          </a:p>
          <a:p>
            <a:r>
              <a:rPr lang="en-GB" sz="1200" dirty="0">
                <a:solidFill>
                  <a:schemeClr val="tx2"/>
                </a:solidFill>
              </a:rPr>
              <a:t>Department for Education. (2023) Working Together to Safeguard Children 2023. </a:t>
            </a:r>
            <a:r>
              <a:rPr lang="en-GB" sz="1200" i="1" dirty="0">
                <a:solidFill>
                  <a:schemeClr val="tx2"/>
                </a:solidFill>
              </a:rPr>
              <a:t>A guide to multi-agency working to help, protect and promote the welfare of children</a:t>
            </a:r>
            <a:r>
              <a:rPr lang="en-GB" sz="1200" dirty="0">
                <a:solidFill>
                  <a:schemeClr val="tx2"/>
                </a:solidFill>
              </a:rPr>
              <a:t>. Available at: </a:t>
            </a:r>
            <a:r>
              <a:rPr lang="en-GB" sz="1200" dirty="0">
                <a:solidFill>
                  <a:schemeClr val="tx2"/>
                </a:solidFill>
                <a:hlinkClick r:id="rId4">
                  <a:extLst>
                    <a:ext uri="{A12FA001-AC4F-418D-AE19-62706E023703}">
                      <ahyp:hlinkClr xmlns:ahyp="http://schemas.microsoft.com/office/drawing/2018/hyperlinkcolor" val="tx"/>
                    </a:ext>
                  </a:extLst>
                </a:hlinkClick>
              </a:rPr>
              <a:t>https://assets.publishing.service.gov.uk/media/669e7501ab418ab055592a7b/Working_together_to_</a:t>
            </a:r>
            <a:endParaRPr lang="en-GB" sz="1200" dirty="0">
              <a:solidFill>
                <a:schemeClr val="tx2"/>
              </a:solidFill>
            </a:endParaRPr>
          </a:p>
          <a:p>
            <a:r>
              <a:rPr lang="en-GB" sz="1200" dirty="0">
                <a:solidFill>
                  <a:schemeClr val="tx2"/>
                </a:solidFill>
              </a:rPr>
              <a:t>safeguard_children_2023.pdf</a:t>
            </a:r>
          </a:p>
          <a:p>
            <a:r>
              <a:rPr lang="en-GB" sz="1200" dirty="0">
                <a:solidFill>
                  <a:schemeClr val="tx2"/>
                </a:solidFill>
                <a:latin typeface="Aptos Light" panose="020B0004020202020204" pitchFamily="34" charset="0"/>
              </a:rPr>
              <a:t>Golos, D. B., Moses, A. and Wolbers, K. A. (2012). ‘Culture or Disability? Examining Deaf Characters in Children’s Book Illustrations’, Early Childhood Education Journal, 40 (4), pp. 239-249. </a:t>
            </a:r>
            <a:r>
              <a:rPr lang="en-GB" sz="1200" dirty="0" err="1">
                <a:solidFill>
                  <a:schemeClr val="tx2"/>
                </a:solidFill>
                <a:latin typeface="Aptos Light" panose="020B0004020202020204" pitchFamily="34" charset="0"/>
              </a:rPr>
              <a:t>doi</a:t>
            </a:r>
            <a:r>
              <a:rPr lang="en-GB" sz="1200" dirty="0">
                <a:solidFill>
                  <a:schemeClr val="tx2"/>
                </a:solidFill>
                <a:latin typeface="Aptos Light" panose="020B0004020202020204" pitchFamily="34" charset="0"/>
              </a:rPr>
              <a:t>: 10.1007/s10643-012-0506-0.</a:t>
            </a:r>
          </a:p>
          <a:p>
            <a:r>
              <a:rPr lang="en-GB" sz="1200" dirty="0">
                <a:solidFill>
                  <a:schemeClr val="tx2"/>
                </a:solidFill>
              </a:rPr>
              <a:t>Harcourt, D. Perry, B, and Waller, T. (2011) </a:t>
            </a:r>
            <a:r>
              <a:rPr lang="en-GB" sz="1200" i="1" dirty="0">
                <a:solidFill>
                  <a:schemeClr val="tx2"/>
                </a:solidFill>
              </a:rPr>
              <a:t>Researching Young Children’s Perspectives: Debating the Ethics and Dilemmas of Educational Research with Children</a:t>
            </a:r>
            <a:r>
              <a:rPr lang="en-GB" sz="1200" dirty="0">
                <a:solidFill>
                  <a:schemeClr val="tx2"/>
                </a:solidFill>
              </a:rPr>
              <a:t>. Abingdon: Routledge.</a:t>
            </a:r>
          </a:p>
          <a:p>
            <a:pPr lvl="0">
              <a:defRPr/>
            </a:pPr>
            <a:r>
              <a:rPr lang="en-GB" sz="1200" dirty="0">
                <a:solidFill>
                  <a:schemeClr val="tx2"/>
                </a:solidFill>
              </a:rPr>
              <a:t>Lane, M. (2003) ‘Interface fracture’, </a:t>
            </a:r>
            <a:r>
              <a:rPr lang="en-GB" sz="1200" i="1" dirty="0">
                <a:solidFill>
                  <a:schemeClr val="tx2"/>
                </a:solidFill>
              </a:rPr>
              <a:t>Annual Review of Materials Research</a:t>
            </a:r>
            <a:r>
              <a:rPr lang="en-GB" sz="1200" dirty="0">
                <a:solidFill>
                  <a:schemeClr val="tx2"/>
                </a:solidFill>
              </a:rPr>
              <a:t>, </a:t>
            </a:r>
            <a:r>
              <a:rPr lang="en-GB" sz="1200" i="1" dirty="0">
                <a:solidFill>
                  <a:schemeClr val="tx2"/>
                </a:solidFill>
              </a:rPr>
              <a:t>33</a:t>
            </a:r>
            <a:r>
              <a:rPr lang="en-GB" sz="1200" dirty="0">
                <a:solidFill>
                  <a:schemeClr val="tx2"/>
                </a:solidFill>
              </a:rPr>
              <a:t>(1), pp.29-54.</a:t>
            </a:r>
          </a:p>
          <a:p>
            <a:pPr lvl="0">
              <a:defRPr/>
            </a:pPr>
            <a:r>
              <a:rPr lang="en-GB" sz="1200" dirty="0">
                <a:solidFill>
                  <a:schemeClr val="tx2"/>
                </a:solidFill>
              </a:rPr>
              <a:t>Leigh, I. (2009) </a:t>
            </a:r>
            <a:r>
              <a:rPr lang="en-GB" sz="1200" i="1" dirty="0">
                <a:solidFill>
                  <a:schemeClr val="tx2"/>
                </a:solidFill>
              </a:rPr>
              <a:t>A lens on deaf identities</a:t>
            </a:r>
            <a:r>
              <a:rPr lang="en-GB" sz="1200" dirty="0">
                <a:solidFill>
                  <a:schemeClr val="tx2"/>
                </a:solidFill>
              </a:rPr>
              <a:t>. Oxford University Press, USA.</a:t>
            </a:r>
          </a:p>
          <a:p>
            <a:pPr lvl="0">
              <a:defRPr/>
            </a:pPr>
            <a:r>
              <a:rPr lang="en-GB" sz="1200" dirty="0">
                <a:solidFill>
                  <a:schemeClr val="tx2"/>
                </a:solidFill>
              </a:rPr>
              <a:t>Masciantonio, S., Hermer, S.R. and Chur-Hansen, A. (2018) ‘Attachment, mothering and mental illness: Mother-infant therapy in an institutional context’, </a:t>
            </a:r>
            <a:r>
              <a:rPr lang="en-GB" sz="1200" i="1" dirty="0">
                <a:solidFill>
                  <a:schemeClr val="tx2"/>
                </a:solidFill>
              </a:rPr>
              <a:t>Culture, Medicine and Psychiatry, </a:t>
            </a:r>
            <a:r>
              <a:rPr lang="en-GB" sz="1200" dirty="0">
                <a:solidFill>
                  <a:schemeClr val="tx2"/>
                </a:solidFill>
              </a:rPr>
              <a:t>42, pp. 112-130.</a:t>
            </a:r>
          </a:p>
          <a:p>
            <a:pPr lvl="0">
              <a:defRPr/>
            </a:pPr>
            <a:r>
              <a:rPr lang="en-GB" sz="1200" dirty="0">
                <a:solidFill>
                  <a:schemeClr val="tx2"/>
                </a:solidFill>
              </a:rPr>
              <a:t>Mukherji, P and Albon, D. (2023) </a:t>
            </a:r>
            <a:r>
              <a:rPr lang="en-GB" sz="1200" i="1" dirty="0">
                <a:solidFill>
                  <a:schemeClr val="tx2"/>
                </a:solidFill>
              </a:rPr>
              <a:t>Research Methods in Early Years, An Introductory Guide </a:t>
            </a:r>
            <a:r>
              <a:rPr lang="en-GB" sz="1200" dirty="0">
                <a:solidFill>
                  <a:schemeClr val="tx2"/>
                </a:solidFill>
              </a:rPr>
              <a:t>4</a:t>
            </a:r>
            <a:r>
              <a:rPr lang="en-GB" sz="1200" baseline="30000" dirty="0">
                <a:solidFill>
                  <a:schemeClr val="tx2"/>
                </a:solidFill>
              </a:rPr>
              <a:t>th</a:t>
            </a:r>
            <a:r>
              <a:rPr lang="en-GB" sz="1200" dirty="0">
                <a:solidFill>
                  <a:schemeClr val="tx2"/>
                </a:solidFill>
              </a:rPr>
              <a:t> Edition. London: Sage.</a:t>
            </a:r>
          </a:p>
          <a:p>
            <a:pPr lvl="0">
              <a:defRPr/>
            </a:pPr>
            <a:r>
              <a:rPr lang="en-GB" sz="1200" dirty="0">
                <a:solidFill>
                  <a:schemeClr val="tx2"/>
                </a:solidFill>
              </a:rPr>
              <a:t>National Deaf Children’s Society. (2021</a:t>
            </a:r>
            <a:r>
              <a:rPr lang="en-GB" sz="1200" i="1" dirty="0">
                <a:solidFill>
                  <a:schemeClr val="tx2"/>
                </a:solidFill>
              </a:rPr>
              <a:t>). Information About Deaf Children and Young People in the UK</a:t>
            </a:r>
            <a:r>
              <a:rPr lang="en-GB" sz="1200" dirty="0">
                <a:solidFill>
                  <a:schemeClr val="tx2"/>
                </a:solidFill>
              </a:rPr>
              <a:t>. Available at: </a:t>
            </a:r>
            <a:r>
              <a:rPr lang="en-GB" sz="1200" u="sng" dirty="0">
                <a:solidFill>
                  <a:schemeClr val="tx2"/>
                </a:solidFill>
                <a:hlinkClick r:id="rId5">
                  <a:extLst>
                    <a:ext uri="{A12FA001-AC4F-418D-AE19-62706E023703}">
                      <ahyp:hlinkClr xmlns:ahyp="http://schemas.microsoft.com/office/drawing/2018/hyperlinkcolor" val="tx"/>
                    </a:ext>
                  </a:extLst>
                </a:hlinkClick>
              </a:rPr>
              <a:t>dcyp-in-the-uk-info-sheet.pdf</a:t>
            </a:r>
            <a:r>
              <a:rPr lang="en-GB" sz="1200" dirty="0">
                <a:solidFill>
                  <a:schemeClr val="tx2"/>
                </a:solidFill>
              </a:rPr>
              <a:t> (Accessed on: 9</a:t>
            </a:r>
            <a:r>
              <a:rPr lang="en-GB" sz="1200" baseline="30000" dirty="0">
                <a:solidFill>
                  <a:schemeClr val="tx2"/>
                </a:solidFill>
              </a:rPr>
              <a:t>th</a:t>
            </a:r>
            <a:r>
              <a:rPr lang="en-GB" sz="1200" dirty="0">
                <a:solidFill>
                  <a:schemeClr val="tx2"/>
                </a:solidFill>
              </a:rPr>
              <a:t> February 2025).</a:t>
            </a:r>
          </a:p>
          <a:p>
            <a:pPr lvl="0">
              <a:defRPr/>
            </a:pPr>
            <a:r>
              <a:rPr lang="en-GB" sz="1200" dirty="0">
                <a:solidFill>
                  <a:schemeClr val="tx2"/>
                </a:solidFill>
              </a:rPr>
              <a:t>Style, E. (1996) ‘Curriculum as Window and Mirror’, </a:t>
            </a:r>
            <a:r>
              <a:rPr lang="en-GB" sz="1200" i="1" dirty="0">
                <a:solidFill>
                  <a:schemeClr val="tx2"/>
                </a:solidFill>
              </a:rPr>
              <a:t>Social Science Record, </a:t>
            </a:r>
            <a:r>
              <a:rPr lang="en-GB" sz="1200" dirty="0">
                <a:solidFill>
                  <a:schemeClr val="tx2"/>
                </a:solidFill>
              </a:rPr>
              <a:t>33(2), pp.35-45.</a:t>
            </a:r>
          </a:p>
          <a:p>
            <a:pPr lvl="0">
              <a:defRPr/>
            </a:pPr>
            <a:r>
              <a:rPr lang="en-GB" sz="1200" dirty="0">
                <a:solidFill>
                  <a:schemeClr val="tx2"/>
                </a:solidFill>
              </a:rPr>
              <a:t>Wolters, N., </a:t>
            </a:r>
            <a:r>
              <a:rPr lang="en-GB" sz="1200" dirty="0" err="1">
                <a:solidFill>
                  <a:schemeClr val="tx2"/>
                </a:solidFill>
              </a:rPr>
              <a:t>Knoors</a:t>
            </a:r>
            <a:r>
              <a:rPr lang="en-GB" sz="1200" dirty="0">
                <a:solidFill>
                  <a:schemeClr val="tx2"/>
                </a:solidFill>
              </a:rPr>
              <a:t>, H.E., Cillessen, A.H. and Verhoeven, L. (2011) ‘Predicting acceptance and popularity in early adolescence as a function of hearing status, gender, and educational setting’, </a:t>
            </a:r>
            <a:r>
              <a:rPr lang="en-GB" sz="1200" i="1" dirty="0">
                <a:solidFill>
                  <a:schemeClr val="tx2"/>
                </a:solidFill>
              </a:rPr>
              <a:t>Research in developmental disabilities</a:t>
            </a:r>
            <a:r>
              <a:rPr lang="en-GB" sz="1200" dirty="0">
                <a:solidFill>
                  <a:schemeClr val="tx2"/>
                </a:solidFill>
              </a:rPr>
              <a:t>, </a:t>
            </a:r>
            <a:r>
              <a:rPr lang="en-GB" sz="1200" i="1" dirty="0">
                <a:solidFill>
                  <a:schemeClr val="tx2"/>
                </a:solidFill>
              </a:rPr>
              <a:t>32</a:t>
            </a:r>
            <a:r>
              <a:rPr lang="en-GB" sz="1200" dirty="0">
                <a:solidFill>
                  <a:schemeClr val="tx2"/>
                </a:solidFill>
              </a:rPr>
              <a:t>(6), pp.2553-2565.</a:t>
            </a:r>
          </a:p>
          <a:p>
            <a:pPr lvl="0">
              <a:defRPr/>
            </a:pPr>
            <a:r>
              <a:rPr lang="en-GB" sz="1200" dirty="0">
                <a:solidFill>
                  <a:schemeClr val="tx2"/>
                </a:solidFill>
              </a:rPr>
              <a:t>Zaks, Z. (2023) ‘Changing the medical model of disability to the normalization model of disability: clarifying the past to create a new future direction’, </a:t>
            </a:r>
            <a:r>
              <a:rPr lang="en-GB" sz="1200" i="1" dirty="0">
                <a:solidFill>
                  <a:schemeClr val="tx2"/>
                </a:solidFill>
              </a:rPr>
              <a:t>Disability &amp; Society</a:t>
            </a:r>
            <a:r>
              <a:rPr lang="en-GB" sz="1200" dirty="0">
                <a:solidFill>
                  <a:schemeClr val="tx2"/>
                </a:solidFill>
              </a:rPr>
              <a:t>, 39(12), pp. 3233–3260. Available at: </a:t>
            </a:r>
            <a:r>
              <a:rPr lang="en-GB" sz="1200" u="sng" dirty="0">
                <a:solidFill>
                  <a:schemeClr val="tx2"/>
                </a:solidFill>
                <a:hlinkClick r:id="rId6">
                  <a:extLst>
                    <a:ext uri="{A12FA001-AC4F-418D-AE19-62706E023703}">
                      <ahyp:hlinkClr xmlns:ahyp="http://schemas.microsoft.com/office/drawing/2018/hyperlinkcolor" val="tx"/>
                    </a:ext>
                  </a:extLst>
                </a:hlinkClick>
              </a:rPr>
              <a:t>https://doi.org/10.1080/09687599.2023.2255926</a:t>
            </a:r>
            <a:endParaRPr lang="en-GB" sz="1200" dirty="0">
              <a:solidFill>
                <a:schemeClr val="tx2"/>
              </a:solidFill>
            </a:endParaRPr>
          </a:p>
          <a:p>
            <a:endParaRPr lang="en-GB" dirty="0"/>
          </a:p>
        </p:txBody>
      </p:sp>
    </p:spTree>
    <p:extLst>
      <p:ext uri="{BB962C8B-B14F-4D97-AF65-F5344CB8AC3E}">
        <p14:creationId xmlns:p14="http://schemas.microsoft.com/office/powerpoint/2010/main" val="355512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4772-0E72-5884-2F3F-93948D9A6659}"/>
              </a:ext>
            </a:extLst>
          </p:cNvPr>
          <p:cNvSpPr>
            <a:spLocks noGrp="1"/>
          </p:cNvSpPr>
          <p:nvPr>
            <p:ph type="ctrTitle"/>
          </p:nvPr>
        </p:nvSpPr>
        <p:spPr>
          <a:xfrm>
            <a:off x="457199" y="457200"/>
            <a:ext cx="7845553" cy="6172200"/>
          </a:xfrm>
        </p:spPr>
        <p:txBody>
          <a:bodyPr anchor="b">
            <a:normAutofit/>
          </a:bodyPr>
          <a:lstStyle/>
          <a:p>
            <a:r>
              <a:rPr lang="en-US"/>
              <a:t>Introduction and Background</a:t>
            </a:r>
          </a:p>
        </p:txBody>
      </p:sp>
    </p:spTree>
    <p:extLst>
      <p:ext uri="{BB962C8B-B14F-4D97-AF65-F5344CB8AC3E}">
        <p14:creationId xmlns:p14="http://schemas.microsoft.com/office/powerpoint/2010/main" val="24735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FCB1-26F8-B1D1-48CB-D334E17AC22E}"/>
              </a:ext>
            </a:extLst>
          </p:cNvPr>
          <p:cNvSpPr>
            <a:spLocks noGrp="1"/>
          </p:cNvSpPr>
          <p:nvPr>
            <p:ph type="title"/>
          </p:nvPr>
        </p:nvSpPr>
        <p:spPr>
          <a:xfrm>
            <a:off x="457201" y="457199"/>
            <a:ext cx="7254239" cy="1173712"/>
          </a:xfrm>
        </p:spPr>
        <p:txBody>
          <a:bodyPr anchor="b">
            <a:normAutofit/>
          </a:bodyPr>
          <a:lstStyle/>
          <a:p>
            <a:r>
              <a:rPr lang="en-US"/>
              <a:t>Aim of the Research</a:t>
            </a:r>
          </a:p>
        </p:txBody>
      </p:sp>
      <p:sp>
        <p:nvSpPr>
          <p:cNvPr id="4" name="Content Placeholder 3">
            <a:extLst>
              <a:ext uri="{FF2B5EF4-FFF2-40B4-BE49-F238E27FC236}">
                <a16:creationId xmlns:a16="http://schemas.microsoft.com/office/drawing/2014/main" id="{057A3747-987B-FB20-A4BF-BD45241D0498}"/>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7201" y="2088108"/>
            <a:ext cx="7254240" cy="4312692"/>
          </a:xfrm>
        </p:spPr>
        <p:txBody>
          <a:bodyPr>
            <a:normAutofit lnSpcReduction="10000"/>
          </a:bodyPr>
          <a:lstStyle/>
          <a:p>
            <a:pPr marL="0" indent="0">
              <a:lnSpc>
                <a:spcPct val="110000"/>
              </a:lnSpc>
              <a:spcBef>
                <a:spcPts val="2500"/>
              </a:spcBef>
              <a:spcAft>
                <a:spcPts val="600"/>
              </a:spcAft>
              <a:buFont typeface="Arial" panose="020B0604020202020204" pitchFamily="34" charset="0"/>
              <a:buNone/>
            </a:pPr>
            <a:r>
              <a:rPr lang="en-US" sz="1300" b="1" dirty="0"/>
              <a:t>Research Focus</a:t>
            </a:r>
          </a:p>
          <a:p>
            <a:pPr marL="0" lvl="1" indent="0">
              <a:lnSpc>
                <a:spcPct val="110000"/>
              </a:lnSpc>
              <a:spcAft>
                <a:spcPts val="600"/>
              </a:spcAft>
              <a:buFont typeface="Arial" panose="020B0604020202020204" pitchFamily="34" charset="0"/>
              <a:buNone/>
            </a:pPr>
            <a:r>
              <a:rPr lang="en-US" sz="1300" dirty="0"/>
              <a:t>The study explores how deaf representation in children's literature shapes Deaf identity development.</a:t>
            </a:r>
          </a:p>
          <a:p>
            <a:pPr marL="0" indent="0">
              <a:lnSpc>
                <a:spcPct val="110000"/>
              </a:lnSpc>
              <a:spcBef>
                <a:spcPts val="2500"/>
              </a:spcBef>
              <a:spcAft>
                <a:spcPts val="600"/>
              </a:spcAft>
              <a:buFont typeface="Arial" panose="020B0604020202020204" pitchFamily="34" charset="0"/>
              <a:buNone/>
            </a:pPr>
            <a:r>
              <a:rPr lang="en-US" sz="1300" b="1" dirty="0"/>
              <a:t>Importance of Representation</a:t>
            </a:r>
          </a:p>
          <a:p>
            <a:pPr marL="0" lvl="1" indent="0">
              <a:lnSpc>
                <a:spcPct val="110000"/>
              </a:lnSpc>
              <a:spcAft>
                <a:spcPts val="600"/>
              </a:spcAft>
              <a:buFont typeface="Arial" panose="020B0604020202020204" pitchFamily="34" charset="0"/>
              <a:buNone/>
            </a:pPr>
            <a:r>
              <a:rPr lang="en-US" sz="1300" dirty="0"/>
              <a:t>Accurate representation fosters positive identity and belonging among Deaf children, while misrepresentation harms self-esteem.</a:t>
            </a:r>
          </a:p>
          <a:p>
            <a:pPr marL="0" indent="0">
              <a:lnSpc>
                <a:spcPct val="110000"/>
              </a:lnSpc>
              <a:spcBef>
                <a:spcPts val="2500"/>
              </a:spcBef>
              <a:spcAft>
                <a:spcPts val="600"/>
              </a:spcAft>
              <a:buFont typeface="Arial" panose="020B0604020202020204" pitchFamily="34" charset="0"/>
              <a:buNone/>
            </a:pPr>
            <a:r>
              <a:rPr lang="en-US" sz="1300" b="1" dirty="0"/>
              <a:t>Cultural vs Medical Models</a:t>
            </a:r>
          </a:p>
          <a:p>
            <a:pPr marL="0" lvl="1" indent="0">
              <a:lnSpc>
                <a:spcPct val="110000"/>
              </a:lnSpc>
              <a:spcAft>
                <a:spcPts val="600"/>
              </a:spcAft>
              <a:buFont typeface="Arial" panose="020B0604020202020204" pitchFamily="34" charset="0"/>
              <a:buNone/>
            </a:pPr>
            <a:r>
              <a:rPr lang="en-US" sz="1300" dirty="0"/>
              <a:t>Research examines if portrayals reflect cultural realities or adhere to a medical model framing deafness as a condition.</a:t>
            </a:r>
          </a:p>
          <a:p>
            <a:pPr marL="0" indent="0">
              <a:lnSpc>
                <a:spcPct val="110000"/>
              </a:lnSpc>
              <a:spcBef>
                <a:spcPts val="2500"/>
              </a:spcBef>
              <a:spcAft>
                <a:spcPts val="600"/>
              </a:spcAft>
              <a:buFont typeface="Arial" panose="020B0604020202020204" pitchFamily="34" charset="0"/>
              <a:buNone/>
            </a:pPr>
            <a:r>
              <a:rPr lang="en-US" sz="1300" b="1" dirty="0"/>
              <a:t>Implications for Inclusion</a:t>
            </a:r>
          </a:p>
          <a:p>
            <a:pPr marL="0" lvl="1" indent="0">
              <a:lnSpc>
                <a:spcPct val="110000"/>
              </a:lnSpc>
              <a:spcAft>
                <a:spcPts val="600"/>
              </a:spcAft>
              <a:buFont typeface="Arial" panose="020B0604020202020204" pitchFamily="34" charset="0"/>
              <a:buNone/>
            </a:pPr>
            <a:r>
              <a:rPr lang="en-US" sz="1300" dirty="0"/>
              <a:t>Findings aim to guide authors, educators, and policymakers towards more inclusive and empowering narratives.</a:t>
            </a:r>
          </a:p>
        </p:txBody>
      </p:sp>
      <p:pic>
        <p:nvPicPr>
          <p:cNvPr id="5" name="Content Placeholder 4" descr="Shot of a little girl reading a book with glowing pages in the woods">
            <a:extLst>
              <a:ext uri="{FF2B5EF4-FFF2-40B4-BE49-F238E27FC236}">
                <a16:creationId xmlns:a16="http://schemas.microsoft.com/office/drawing/2014/main" id="{59E15C26-C5D7-4F79-95CC-FFF616C9BBBF}"/>
              </a:ext>
            </a:extLst>
          </p:cNvPr>
          <p:cNvPicPr>
            <a:picLocks noGrp="1" noChangeAspect="1"/>
          </p:cNvPicPr>
          <p:nvPr>
            <p:ph type="pic" sz="quarter" idx="13"/>
          </p:nvPr>
        </p:nvPicPr>
        <p:blipFill>
          <a:blip r:embed="rId3"/>
          <a:srcRect l="34407" r="20409" b="1"/>
          <a:stretch>
            <a:fillRect/>
          </a:stretch>
        </p:blipFill>
        <p:spPr>
          <a:xfrm>
            <a:off x="8168640" y="457199"/>
            <a:ext cx="4023360" cy="5943601"/>
          </a:xfrm>
        </p:spPr>
      </p:pic>
    </p:spTree>
    <p:extLst>
      <p:ext uri="{BB962C8B-B14F-4D97-AF65-F5344CB8AC3E}">
        <p14:creationId xmlns:p14="http://schemas.microsoft.com/office/powerpoint/2010/main" val="293560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45AB-73F8-D362-C322-1F86F6265DBE}"/>
              </a:ext>
            </a:extLst>
          </p:cNvPr>
          <p:cNvSpPr>
            <a:spLocks noGrp="1"/>
          </p:cNvSpPr>
          <p:nvPr>
            <p:ph type="title"/>
          </p:nvPr>
        </p:nvSpPr>
        <p:spPr>
          <a:xfrm>
            <a:off x="457201" y="457199"/>
            <a:ext cx="7254239" cy="1173712"/>
          </a:xfrm>
        </p:spPr>
        <p:txBody>
          <a:bodyPr anchor="b">
            <a:normAutofit/>
          </a:bodyPr>
          <a:lstStyle/>
          <a:p>
            <a:r>
              <a:rPr lang="en-US"/>
              <a:t>Why This Research Matters</a:t>
            </a:r>
          </a:p>
        </p:txBody>
      </p:sp>
      <p:sp>
        <p:nvSpPr>
          <p:cNvPr id="4" name="Content Placeholder 3">
            <a:extLst>
              <a:ext uri="{FF2B5EF4-FFF2-40B4-BE49-F238E27FC236}">
                <a16:creationId xmlns:a16="http://schemas.microsoft.com/office/drawing/2014/main" id="{089224CA-3181-F0AC-D8CE-A69D1231B497}"/>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7201" y="2088108"/>
            <a:ext cx="7254240" cy="4312692"/>
          </a:xfrm>
        </p:spPr>
        <p:txBody>
          <a:bodyPr>
            <a:normAutofit/>
          </a:bodyPr>
          <a:lstStyle/>
          <a:p>
            <a:pPr marL="0" indent="0">
              <a:lnSpc>
                <a:spcPct val="110000"/>
              </a:lnSpc>
              <a:spcBef>
                <a:spcPts val="2500"/>
              </a:spcBef>
              <a:spcAft>
                <a:spcPts val="600"/>
              </a:spcAft>
              <a:buFont typeface="Arial" panose="020B0604020202020204" pitchFamily="34" charset="0"/>
              <a:buNone/>
            </a:pPr>
            <a:r>
              <a:rPr lang="en-US" sz="1200" b="1" dirty="0"/>
              <a:t>Challenges Faced by Deaf Children</a:t>
            </a:r>
          </a:p>
          <a:p>
            <a:pPr marL="0" lvl="1" indent="0">
              <a:lnSpc>
                <a:spcPct val="110000"/>
              </a:lnSpc>
              <a:spcAft>
                <a:spcPts val="600"/>
              </a:spcAft>
              <a:buFont typeface="Arial" panose="020B0604020202020204" pitchFamily="34" charset="0"/>
              <a:buNone/>
            </a:pPr>
            <a:r>
              <a:rPr lang="en-US" sz="1200" dirty="0"/>
              <a:t>Most deaf children are born to hearing parents, limiting exposure to Deaf culture and role models, causing identity struggles </a:t>
            </a:r>
            <a:r>
              <a:rPr lang="en-US" sz="800" dirty="0"/>
              <a:t>(NDCS, 2021)</a:t>
            </a:r>
            <a:r>
              <a:rPr lang="en-US" sz="1200" dirty="0"/>
              <a:t>.</a:t>
            </a:r>
          </a:p>
          <a:p>
            <a:pPr marL="0" indent="0">
              <a:lnSpc>
                <a:spcPct val="110000"/>
              </a:lnSpc>
              <a:spcBef>
                <a:spcPts val="2500"/>
              </a:spcBef>
              <a:spcAft>
                <a:spcPts val="600"/>
              </a:spcAft>
              <a:buFont typeface="Arial" panose="020B0604020202020204" pitchFamily="34" charset="0"/>
              <a:buNone/>
            </a:pPr>
            <a:r>
              <a:rPr lang="en-US" sz="1200" b="1" dirty="0"/>
              <a:t>Impact of Literature Representation</a:t>
            </a:r>
          </a:p>
          <a:p>
            <a:pPr marL="0" lvl="1" indent="0">
              <a:lnSpc>
                <a:spcPct val="110000"/>
              </a:lnSpc>
              <a:spcAft>
                <a:spcPts val="600"/>
              </a:spcAft>
              <a:buFont typeface="Arial" panose="020B0604020202020204" pitchFamily="34" charset="0"/>
              <a:buNone/>
            </a:pPr>
            <a:r>
              <a:rPr lang="en-US" sz="1200" dirty="0"/>
              <a:t>Literature shapes children's self-perception; medical portrayals of deafness can undermine positive identity development </a:t>
            </a:r>
            <a:r>
              <a:rPr lang="en-US" sz="800" dirty="0"/>
              <a:t>(Ayala, 2010;)</a:t>
            </a:r>
            <a:r>
              <a:rPr lang="en-US" sz="1200" dirty="0"/>
              <a:t>.</a:t>
            </a:r>
          </a:p>
          <a:p>
            <a:pPr marL="0" indent="0">
              <a:lnSpc>
                <a:spcPct val="110000"/>
              </a:lnSpc>
              <a:spcBef>
                <a:spcPts val="2500"/>
              </a:spcBef>
              <a:spcAft>
                <a:spcPts val="600"/>
              </a:spcAft>
              <a:buFont typeface="Arial" panose="020B0604020202020204" pitchFamily="34" charset="0"/>
              <a:buNone/>
            </a:pPr>
            <a:r>
              <a:rPr lang="en-US" sz="1200" b="1" dirty="0"/>
              <a:t>Mental Health Risks</a:t>
            </a:r>
          </a:p>
          <a:p>
            <a:pPr marL="0" lvl="1" indent="0">
              <a:lnSpc>
                <a:spcPct val="110000"/>
              </a:lnSpc>
              <a:spcAft>
                <a:spcPts val="600"/>
              </a:spcAft>
              <a:buFont typeface="Arial" panose="020B0604020202020204" pitchFamily="34" charset="0"/>
              <a:buNone/>
            </a:pPr>
            <a:r>
              <a:rPr lang="en-US" sz="1200" dirty="0"/>
              <a:t>Deaf children in mainstream settings face higher mental health risks due to limited peer access and cultural affirmation </a:t>
            </a:r>
            <a:r>
              <a:rPr lang="en-US" sz="800" dirty="0"/>
              <a:t>(Wolters </a:t>
            </a:r>
            <a:r>
              <a:rPr lang="en-US" sz="800" i="1" dirty="0"/>
              <a:t>et al. </a:t>
            </a:r>
            <a:r>
              <a:rPr lang="en-US" sz="800" dirty="0"/>
              <a:t>., 2011)</a:t>
            </a:r>
            <a:r>
              <a:rPr lang="en-US" sz="1200" dirty="0"/>
              <a:t>.</a:t>
            </a:r>
          </a:p>
          <a:p>
            <a:pPr marL="0" indent="0">
              <a:lnSpc>
                <a:spcPct val="110000"/>
              </a:lnSpc>
              <a:spcBef>
                <a:spcPts val="2500"/>
              </a:spcBef>
              <a:spcAft>
                <a:spcPts val="600"/>
              </a:spcAft>
              <a:buFont typeface="Arial" panose="020B0604020202020204" pitchFamily="34" charset="0"/>
              <a:buNone/>
            </a:pPr>
            <a:r>
              <a:rPr lang="en-US" sz="1200" b="1" dirty="0"/>
              <a:t>Goal of Inclusive Literature</a:t>
            </a:r>
          </a:p>
          <a:p>
            <a:pPr marL="0" lvl="1" indent="0">
              <a:lnSpc>
                <a:spcPct val="110000"/>
              </a:lnSpc>
              <a:spcAft>
                <a:spcPts val="600"/>
              </a:spcAft>
              <a:buFont typeface="Arial" panose="020B0604020202020204" pitchFamily="34" charset="0"/>
              <a:buNone/>
            </a:pPr>
            <a:r>
              <a:rPr lang="en-US" sz="1200" dirty="0"/>
              <a:t>This research aims to improve understanding of how inclusive literature supports well-being and identity in deaf children.</a:t>
            </a:r>
          </a:p>
        </p:txBody>
      </p:sp>
      <p:pic>
        <p:nvPicPr>
          <p:cNvPr id="5" name="Content Placeholder 4" descr="Plastic mannequin head placed on stack of hardcover books in front of blackboard. Multicolored letters coming out of head. Some letters are seen in head as brain. The board is green. Shot indoor with a medium format camera. No people are seen in frame.">
            <a:extLst>
              <a:ext uri="{FF2B5EF4-FFF2-40B4-BE49-F238E27FC236}">
                <a16:creationId xmlns:a16="http://schemas.microsoft.com/office/drawing/2014/main" id="{AAAAE2CE-81EF-4062-9867-1D450B0F3CC5}"/>
              </a:ext>
            </a:extLst>
          </p:cNvPr>
          <p:cNvPicPr>
            <a:picLocks noGrp="1" noChangeAspect="1"/>
          </p:cNvPicPr>
          <p:nvPr>
            <p:ph type="pic" sz="quarter" idx="13"/>
          </p:nvPr>
        </p:nvPicPr>
        <p:blipFill>
          <a:blip r:embed="rId3"/>
          <a:srcRect l="21616" r="27615"/>
          <a:stretch>
            <a:fillRect/>
          </a:stretch>
        </p:blipFill>
        <p:spPr>
          <a:xfrm>
            <a:off x="8168640" y="457199"/>
            <a:ext cx="4023360" cy="5943601"/>
          </a:xfrm>
        </p:spPr>
      </p:pic>
    </p:spTree>
    <p:extLst>
      <p:ext uri="{BB962C8B-B14F-4D97-AF65-F5344CB8AC3E}">
        <p14:creationId xmlns:p14="http://schemas.microsoft.com/office/powerpoint/2010/main" val="3887350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B255-B01E-E94F-21E0-135522B30D4A}"/>
              </a:ext>
            </a:extLst>
          </p:cNvPr>
          <p:cNvSpPr>
            <a:spLocks noGrp="1"/>
          </p:cNvSpPr>
          <p:nvPr>
            <p:ph type="ctrTitle"/>
          </p:nvPr>
        </p:nvSpPr>
        <p:spPr>
          <a:xfrm>
            <a:off x="457199" y="457200"/>
            <a:ext cx="7845553" cy="6172200"/>
          </a:xfrm>
        </p:spPr>
        <p:txBody>
          <a:bodyPr anchor="b">
            <a:normAutofit/>
          </a:bodyPr>
          <a:lstStyle/>
          <a:p>
            <a:r>
              <a:rPr lang="en-US"/>
              <a:t>Literature Review</a:t>
            </a:r>
          </a:p>
        </p:txBody>
      </p:sp>
    </p:spTree>
    <p:extLst>
      <p:ext uri="{BB962C8B-B14F-4D97-AF65-F5344CB8AC3E}">
        <p14:creationId xmlns:p14="http://schemas.microsoft.com/office/powerpoint/2010/main" val="3621660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8E9E-D652-2B99-8F6D-365C30AA271C}"/>
              </a:ext>
            </a:extLst>
          </p:cNvPr>
          <p:cNvSpPr>
            <a:spLocks noGrp="1"/>
          </p:cNvSpPr>
          <p:nvPr>
            <p:ph type="title"/>
          </p:nvPr>
        </p:nvSpPr>
        <p:spPr>
          <a:xfrm>
            <a:off x="6999060" y="457200"/>
            <a:ext cx="4735740" cy="1306009"/>
          </a:xfrm>
        </p:spPr>
        <p:txBody>
          <a:bodyPr anchor="b">
            <a:normAutofit fontScale="90000"/>
          </a:bodyPr>
          <a:lstStyle/>
          <a:p>
            <a:r>
              <a:rPr lang="en-US"/>
              <a:t>Identity Development in Deaf Children</a:t>
            </a:r>
          </a:p>
        </p:txBody>
      </p:sp>
      <p:pic>
        <p:nvPicPr>
          <p:cNvPr id="5" name="Content Placeholder 4" descr="Small children at a daycare center.">
            <a:extLst>
              <a:ext uri="{FF2B5EF4-FFF2-40B4-BE49-F238E27FC236}">
                <a16:creationId xmlns:a16="http://schemas.microsoft.com/office/drawing/2014/main" id="{1B14C1B5-B462-478B-A0CD-67A96AA587C2}"/>
              </a:ext>
            </a:extLst>
          </p:cNvPr>
          <p:cNvPicPr>
            <a:picLocks noGrp="1" noChangeAspect="1"/>
          </p:cNvPicPr>
          <p:nvPr>
            <p:ph type="pic" sz="quarter" idx="13"/>
          </p:nvPr>
        </p:nvPicPr>
        <p:blipFill>
          <a:blip r:embed="rId3"/>
          <a:srcRect l="18748" r="8342" b="1"/>
          <a:stretch>
            <a:fillRect/>
          </a:stretch>
        </p:blipFill>
        <p:spPr>
          <a:xfrm>
            <a:off x="1" y="457200"/>
            <a:ext cx="6492240" cy="5943600"/>
          </a:xfrm>
        </p:spPr>
      </p:pic>
      <p:sp>
        <p:nvSpPr>
          <p:cNvPr id="4" name="Content Placeholder 3">
            <a:extLst>
              <a:ext uri="{FF2B5EF4-FFF2-40B4-BE49-F238E27FC236}">
                <a16:creationId xmlns:a16="http://schemas.microsoft.com/office/drawing/2014/main" id="{26205534-EC2C-B1A5-AC91-E87CEE91479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9060" y="2209800"/>
            <a:ext cx="4735740" cy="4191000"/>
          </a:xfrm>
        </p:spPr>
        <p:txBody>
          <a:bodyPr>
            <a:normAutofit fontScale="77500" lnSpcReduction="20000"/>
          </a:bodyPr>
          <a:lstStyle/>
          <a:p>
            <a:pPr marL="0" indent="0">
              <a:spcBef>
                <a:spcPts val="2500"/>
              </a:spcBef>
              <a:spcAft>
                <a:spcPts val="600"/>
              </a:spcAft>
              <a:buFont typeface="Arial" panose="020B0604020202020204" pitchFamily="34" charset="0"/>
              <a:buNone/>
            </a:pPr>
            <a:r>
              <a:rPr lang="en-US" b="1" dirty="0"/>
              <a:t>Deaf Identity Categories</a:t>
            </a:r>
          </a:p>
          <a:p>
            <a:pPr marL="0" lvl="1" indent="0">
              <a:spcAft>
                <a:spcPts val="600"/>
              </a:spcAft>
              <a:buFont typeface="Arial" panose="020B0604020202020204" pitchFamily="34" charset="0"/>
              <a:buNone/>
            </a:pPr>
            <a:r>
              <a:rPr dirty="0"/>
              <a:t>Deaf identity includes culturally </a:t>
            </a:r>
            <a:r>
              <a:rPr lang="en-GB" dirty="0"/>
              <a:t>D</a:t>
            </a:r>
            <a:r>
              <a:rPr dirty="0" err="1"/>
              <a:t>eaf</a:t>
            </a:r>
            <a:r>
              <a:rPr dirty="0"/>
              <a:t>, culturally hearing, bicultural, and marginal categories influenced by social interactions</a:t>
            </a:r>
            <a:r>
              <a:rPr lang="en-GB" dirty="0"/>
              <a:t> </a:t>
            </a:r>
            <a:r>
              <a:rPr lang="en-GB" sz="800" dirty="0"/>
              <a:t>(Bat-Chava, 2000; Chapman &amp; Dammeyer, 2017).</a:t>
            </a:r>
            <a:endParaRPr lang="en-US" sz="800" dirty="0"/>
          </a:p>
          <a:p>
            <a:pPr marL="0" indent="0">
              <a:spcBef>
                <a:spcPts val="2500"/>
              </a:spcBef>
              <a:spcAft>
                <a:spcPts val="600"/>
              </a:spcAft>
              <a:buFont typeface="Arial" panose="020B0604020202020204" pitchFamily="34" charset="0"/>
              <a:buNone/>
            </a:pPr>
            <a:r>
              <a:rPr lang="en-US" b="1" dirty="0"/>
              <a:t>Influences on Identity Development</a:t>
            </a:r>
          </a:p>
          <a:p>
            <a:pPr marL="0" lvl="1" indent="0">
              <a:spcAft>
                <a:spcPts val="600"/>
              </a:spcAft>
              <a:buFont typeface="Arial" panose="020B0604020202020204" pitchFamily="34" charset="0"/>
              <a:buNone/>
            </a:pPr>
            <a:r>
              <a:rPr dirty="0"/>
              <a:t>Parental hearing status, communication methods, educational settings, and exposure to </a:t>
            </a:r>
            <a:r>
              <a:rPr lang="en-GB" dirty="0"/>
              <a:t>D</a:t>
            </a:r>
            <a:r>
              <a:rPr dirty="0" err="1"/>
              <a:t>eaf</a:t>
            </a:r>
            <a:r>
              <a:rPr dirty="0"/>
              <a:t> culture shape identity development</a:t>
            </a:r>
            <a:r>
              <a:rPr lang="en-GB" dirty="0"/>
              <a:t> </a:t>
            </a:r>
            <a:r>
              <a:rPr lang="en-GB" sz="800" dirty="0"/>
              <a:t>(Leigh, 2009)</a:t>
            </a:r>
            <a:r>
              <a:rPr dirty="0"/>
              <a:t>.</a:t>
            </a:r>
            <a:endParaRPr lang="en-US" dirty="0"/>
          </a:p>
          <a:p>
            <a:pPr marL="0" indent="0">
              <a:spcBef>
                <a:spcPts val="2500"/>
              </a:spcBef>
              <a:spcAft>
                <a:spcPts val="600"/>
              </a:spcAft>
              <a:buFont typeface="Arial" panose="020B0604020202020204" pitchFamily="34" charset="0"/>
              <a:buNone/>
            </a:pPr>
            <a:r>
              <a:rPr lang="en-US" b="1" dirty="0"/>
              <a:t>Role of Affirming Literature</a:t>
            </a:r>
          </a:p>
          <a:p>
            <a:pPr marL="0" lvl="1" indent="0">
              <a:spcAft>
                <a:spcPts val="600"/>
              </a:spcAft>
              <a:buFont typeface="Arial" panose="020B0604020202020204" pitchFamily="34" charset="0"/>
              <a:buNone/>
            </a:pPr>
            <a:r>
              <a:rPr dirty="0"/>
              <a:t>Accurate and affirming representation in books helps deaf children navigate identity and reduce feelings of isolation</a:t>
            </a:r>
            <a:r>
              <a:rPr lang="en-GB" dirty="0"/>
              <a:t> </a:t>
            </a:r>
            <a:r>
              <a:rPr lang="en-GB" sz="800" dirty="0"/>
              <a:t>(Style, 1996; Lane, 2022)</a:t>
            </a:r>
            <a:r>
              <a:rPr dirty="0"/>
              <a:t>.</a:t>
            </a:r>
            <a:endParaRPr lang="en-US" dirty="0"/>
          </a:p>
        </p:txBody>
      </p:sp>
    </p:spTree>
    <p:extLst>
      <p:ext uri="{BB962C8B-B14F-4D97-AF65-F5344CB8AC3E}">
        <p14:creationId xmlns:p14="http://schemas.microsoft.com/office/powerpoint/2010/main" val="725261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7100-1CE8-13C3-B1E6-4EAB3CBE093E}"/>
              </a:ext>
            </a:extLst>
          </p:cNvPr>
          <p:cNvSpPr>
            <a:spLocks noGrp="1"/>
          </p:cNvSpPr>
          <p:nvPr>
            <p:ph type="title"/>
          </p:nvPr>
        </p:nvSpPr>
        <p:spPr>
          <a:xfrm>
            <a:off x="457200" y="457201"/>
            <a:ext cx="5029200" cy="1519083"/>
          </a:xfrm>
        </p:spPr>
        <p:txBody>
          <a:bodyPr anchor="t">
            <a:normAutofit/>
          </a:bodyPr>
          <a:lstStyle/>
          <a:p>
            <a:r>
              <a:rPr lang="en-US"/>
              <a:t>Representation of Deaf Characters in Literature</a:t>
            </a:r>
          </a:p>
        </p:txBody>
      </p:sp>
      <p:pic>
        <p:nvPicPr>
          <p:cNvPr id="5" name="Content Placeholder 4" descr="2 kids were studying at home during the COVID 19 pandemic. They left their smartphones for a while.">
            <a:extLst>
              <a:ext uri="{FF2B5EF4-FFF2-40B4-BE49-F238E27FC236}">
                <a16:creationId xmlns:a16="http://schemas.microsoft.com/office/drawing/2014/main" id="{62E3201B-57B7-4215-A5F8-81701D624D0E}"/>
              </a:ext>
            </a:extLst>
          </p:cNvPr>
          <p:cNvPicPr>
            <a:picLocks noGrp="1" noChangeAspect="1"/>
          </p:cNvPicPr>
          <p:nvPr>
            <p:ph type="pic" sz="quarter" idx="13"/>
          </p:nvPr>
        </p:nvPicPr>
        <p:blipFill>
          <a:blip r:embed="rId3"/>
          <a:srcRect l="6231" r="10746" b="-2"/>
          <a:stretch>
            <a:fillRect/>
          </a:stretch>
        </p:blipFill>
        <p:spPr>
          <a:xfrm>
            <a:off x="457200" y="2357283"/>
            <a:ext cx="5029199" cy="4043516"/>
          </a:xfrm>
        </p:spPr>
      </p:pic>
      <p:sp>
        <p:nvSpPr>
          <p:cNvPr id="4" name="Content Placeholder 3">
            <a:extLst>
              <a:ext uri="{FF2B5EF4-FFF2-40B4-BE49-F238E27FC236}">
                <a16:creationId xmlns:a16="http://schemas.microsoft.com/office/drawing/2014/main" id="{86FC7985-05D4-5767-65B6-8374CF64D4E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457200"/>
            <a:ext cx="5638799" cy="5943599"/>
          </a:xfrm>
        </p:spPr>
        <p:txBody>
          <a:bodyPr>
            <a:normAutofit fontScale="77500" lnSpcReduction="20000"/>
          </a:bodyPr>
          <a:lstStyle/>
          <a:p>
            <a:pPr marL="0" indent="0">
              <a:spcBef>
                <a:spcPts val="2500"/>
              </a:spcBef>
              <a:spcAft>
                <a:spcPts val="600"/>
              </a:spcAft>
              <a:buFont typeface="Arial" panose="020B0604020202020204" pitchFamily="34" charset="0"/>
              <a:buNone/>
            </a:pPr>
            <a:r>
              <a:rPr lang="en-US" b="1" dirty="0"/>
              <a:t>Increasing Inclusion of Deaf Characters</a:t>
            </a:r>
          </a:p>
          <a:p>
            <a:pPr marL="0" lvl="1" indent="0">
              <a:spcAft>
                <a:spcPts val="600"/>
              </a:spcAft>
              <a:buFont typeface="Arial" panose="020B0604020202020204" pitchFamily="34" charset="0"/>
              <a:buNone/>
            </a:pPr>
            <a:r>
              <a:rPr dirty="0"/>
              <a:t>Children's literature has more deaf characters, but quality and authenticity often remain inadequate</a:t>
            </a:r>
            <a:r>
              <a:rPr lang="en-GB" dirty="0"/>
              <a:t> </a:t>
            </a:r>
            <a:r>
              <a:rPr lang="en-GB" sz="800" dirty="0"/>
              <a:t>(Golos &amp; Moses, 2011)</a:t>
            </a:r>
            <a:r>
              <a:rPr dirty="0"/>
              <a:t>.</a:t>
            </a:r>
            <a:endParaRPr lang="en-US" dirty="0"/>
          </a:p>
          <a:p>
            <a:pPr marL="0" indent="0">
              <a:spcBef>
                <a:spcPts val="2500"/>
              </a:spcBef>
              <a:spcAft>
                <a:spcPts val="600"/>
              </a:spcAft>
              <a:buFont typeface="Arial" panose="020B0604020202020204" pitchFamily="34" charset="0"/>
              <a:buNone/>
            </a:pPr>
            <a:r>
              <a:rPr lang="en-US" b="1" dirty="0"/>
              <a:t>Medical Model vs Cultural Identity</a:t>
            </a:r>
          </a:p>
          <a:p>
            <a:pPr marL="0" lvl="1" indent="0">
              <a:spcAft>
                <a:spcPts val="600"/>
              </a:spcAft>
              <a:buFont typeface="Arial" panose="020B0604020202020204" pitchFamily="34" charset="0"/>
              <a:buNone/>
            </a:pPr>
            <a:r>
              <a:rPr dirty="0"/>
              <a:t>Many portrayals focus on medical aspects like hearing aids rather than celebrating </a:t>
            </a:r>
            <a:r>
              <a:rPr lang="en-GB" dirty="0"/>
              <a:t>D</a:t>
            </a:r>
            <a:r>
              <a:rPr dirty="0" err="1"/>
              <a:t>eaf</a:t>
            </a:r>
            <a:r>
              <a:rPr dirty="0"/>
              <a:t> culture and sign language</a:t>
            </a:r>
            <a:r>
              <a:rPr lang="en-GB" dirty="0"/>
              <a:t> </a:t>
            </a:r>
            <a:r>
              <a:rPr lang="en-GB" sz="800" dirty="0"/>
              <a:t>(</a:t>
            </a:r>
            <a:r>
              <a:rPr lang="en-GB" sz="800" dirty="0" err="1"/>
              <a:t>Pajka</a:t>
            </a:r>
            <a:r>
              <a:rPr lang="en-GB" sz="800" dirty="0"/>
              <a:t>-West, 2007)</a:t>
            </a:r>
            <a:r>
              <a:rPr dirty="0"/>
              <a:t>.</a:t>
            </a:r>
            <a:endParaRPr lang="en-US" dirty="0"/>
          </a:p>
          <a:p>
            <a:pPr marL="0" indent="0">
              <a:spcBef>
                <a:spcPts val="2500"/>
              </a:spcBef>
              <a:spcAft>
                <a:spcPts val="600"/>
              </a:spcAft>
              <a:buFont typeface="Arial" panose="020B0604020202020204" pitchFamily="34" charset="0"/>
              <a:buNone/>
            </a:pPr>
            <a:r>
              <a:rPr lang="en-US" b="1" dirty="0"/>
              <a:t>Importance of Authentic Representation</a:t>
            </a:r>
          </a:p>
          <a:p>
            <a:pPr marL="0" lvl="1" indent="0">
              <a:spcAft>
                <a:spcPts val="600"/>
              </a:spcAft>
              <a:buFont typeface="Arial" panose="020B0604020202020204" pitchFamily="34" charset="0"/>
              <a:buNone/>
            </a:pPr>
            <a:r>
              <a:rPr dirty="0"/>
              <a:t>Lack of authentic </a:t>
            </a:r>
            <a:r>
              <a:rPr lang="en-GB" dirty="0"/>
              <a:t>D</a:t>
            </a:r>
            <a:r>
              <a:rPr dirty="0" err="1"/>
              <a:t>eaf</a:t>
            </a:r>
            <a:r>
              <a:rPr dirty="0"/>
              <a:t> voices in authorship leads to stereotypes and misconceptions in literature</a:t>
            </a:r>
            <a:r>
              <a:rPr lang="en-GB" dirty="0"/>
              <a:t> </a:t>
            </a:r>
            <a:r>
              <a:rPr lang="en-GB" sz="800" dirty="0"/>
              <a:t>(Bailes 2009)</a:t>
            </a:r>
            <a:r>
              <a:rPr dirty="0"/>
              <a:t>.</a:t>
            </a:r>
            <a:endParaRPr lang="en-US" dirty="0"/>
          </a:p>
          <a:p>
            <a:pPr marL="0" indent="0">
              <a:spcBef>
                <a:spcPts val="2500"/>
              </a:spcBef>
              <a:spcAft>
                <a:spcPts val="600"/>
              </a:spcAft>
              <a:buFont typeface="Arial" panose="020B0604020202020204" pitchFamily="34" charset="0"/>
              <a:buNone/>
            </a:pPr>
            <a:r>
              <a:rPr lang="en-US" b="1" dirty="0"/>
              <a:t>Impact on Deaf Children's Identity</a:t>
            </a:r>
          </a:p>
          <a:p>
            <a:pPr marL="0" lvl="1" indent="0">
              <a:spcAft>
                <a:spcPts val="600"/>
              </a:spcAft>
              <a:buFont typeface="Arial" panose="020B0604020202020204" pitchFamily="34" charset="0"/>
              <a:buNone/>
            </a:pPr>
            <a:r>
              <a:rPr dirty="0"/>
              <a:t>Accurate cultural narratives in literature influence deaf children's self-perception and societal attitudes positively</a:t>
            </a:r>
            <a:r>
              <a:rPr lang="en-GB" dirty="0"/>
              <a:t> </a:t>
            </a:r>
            <a:r>
              <a:rPr lang="en-GB" sz="800" dirty="0"/>
              <a:t>(Beckett, 2009)</a:t>
            </a:r>
            <a:r>
              <a:rPr dirty="0"/>
              <a:t>.</a:t>
            </a:r>
            <a:endParaRPr lang="en-US" dirty="0"/>
          </a:p>
        </p:txBody>
      </p:sp>
    </p:spTree>
    <p:extLst>
      <p:ext uri="{BB962C8B-B14F-4D97-AF65-F5344CB8AC3E}">
        <p14:creationId xmlns:p14="http://schemas.microsoft.com/office/powerpoint/2010/main" val="270650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14E4-7B95-5DCA-65BF-1DFDB4F87F02}"/>
              </a:ext>
            </a:extLst>
          </p:cNvPr>
          <p:cNvSpPr>
            <a:spLocks noGrp="1"/>
          </p:cNvSpPr>
          <p:nvPr>
            <p:ph type="title"/>
          </p:nvPr>
        </p:nvSpPr>
        <p:spPr>
          <a:xfrm>
            <a:off x="457200" y="457201"/>
            <a:ext cx="5029200" cy="1519083"/>
          </a:xfrm>
        </p:spPr>
        <p:txBody>
          <a:bodyPr anchor="t">
            <a:normAutofit/>
          </a:bodyPr>
          <a:lstStyle/>
          <a:p>
            <a:r>
              <a:rPr lang="en-US"/>
              <a:t>Impact on Children’s Identity and Well-being</a:t>
            </a:r>
          </a:p>
        </p:txBody>
      </p:sp>
      <p:pic>
        <p:nvPicPr>
          <p:cNvPr id="5" name="Content Placeholder 4" descr="Group of kids reading books with white background">
            <a:extLst>
              <a:ext uri="{FF2B5EF4-FFF2-40B4-BE49-F238E27FC236}">
                <a16:creationId xmlns:a16="http://schemas.microsoft.com/office/drawing/2014/main" id="{8AE1B9B7-F4F1-43F3-9831-01532FE28837}"/>
              </a:ext>
            </a:extLst>
          </p:cNvPr>
          <p:cNvPicPr>
            <a:picLocks noGrp="1" noChangeAspect="1"/>
          </p:cNvPicPr>
          <p:nvPr>
            <p:ph type="pic" sz="quarter" idx="13"/>
          </p:nvPr>
        </p:nvPicPr>
        <p:blipFill>
          <a:blip r:embed="rId3"/>
          <a:srcRect l="26481" r="14441" b="2"/>
          <a:stretch>
            <a:fillRect/>
          </a:stretch>
        </p:blipFill>
        <p:spPr>
          <a:xfrm>
            <a:off x="457200" y="2357283"/>
            <a:ext cx="5029199" cy="4043516"/>
          </a:xfrm>
        </p:spPr>
      </p:pic>
      <p:sp>
        <p:nvSpPr>
          <p:cNvPr id="4" name="Content Placeholder 3">
            <a:extLst>
              <a:ext uri="{FF2B5EF4-FFF2-40B4-BE49-F238E27FC236}">
                <a16:creationId xmlns:a16="http://schemas.microsoft.com/office/drawing/2014/main" id="{C6216335-5DBA-9390-B5ED-051A6BF4599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457200"/>
            <a:ext cx="5638799" cy="5943599"/>
          </a:xfrm>
        </p:spPr>
        <p:txBody>
          <a:bodyPr>
            <a:normAutofit fontScale="85000" lnSpcReduction="10000"/>
          </a:bodyPr>
          <a:lstStyle/>
          <a:p>
            <a:pPr marL="0" indent="0">
              <a:spcBef>
                <a:spcPts val="2500"/>
              </a:spcBef>
              <a:spcAft>
                <a:spcPts val="600"/>
              </a:spcAft>
              <a:buFont typeface="Arial" panose="020B0604020202020204" pitchFamily="34" charset="0"/>
              <a:buNone/>
            </a:pPr>
            <a:r>
              <a:rPr lang="en-US" b="1" dirty="0"/>
              <a:t>Influence on Deaf Children's Identity</a:t>
            </a:r>
          </a:p>
          <a:p>
            <a:pPr marL="0" lvl="1" indent="0">
              <a:spcAft>
                <a:spcPts val="600"/>
              </a:spcAft>
              <a:buFont typeface="Arial" panose="020B0604020202020204" pitchFamily="34" charset="0"/>
              <a:buNone/>
            </a:pPr>
            <a:r>
              <a:rPr dirty="0"/>
              <a:t>Portrayals emphasizing limitations can lower self-esteem and cause identity confusion among deaf children</a:t>
            </a:r>
            <a:r>
              <a:rPr lang="en-GB" dirty="0"/>
              <a:t> </a:t>
            </a:r>
            <a:r>
              <a:rPr lang="en-GB" sz="800" dirty="0"/>
              <a:t>(Zaks, 2024)</a:t>
            </a:r>
            <a:r>
              <a:rPr dirty="0"/>
              <a:t>.</a:t>
            </a:r>
            <a:endParaRPr lang="en-US" dirty="0"/>
          </a:p>
          <a:p>
            <a:pPr marL="0" indent="0">
              <a:spcBef>
                <a:spcPts val="2500"/>
              </a:spcBef>
              <a:spcAft>
                <a:spcPts val="600"/>
              </a:spcAft>
              <a:buFont typeface="Arial" panose="020B0604020202020204" pitchFamily="34" charset="0"/>
              <a:buNone/>
            </a:pPr>
            <a:r>
              <a:rPr lang="en-US" b="1" dirty="0"/>
              <a:t>Empowerment Through Representation</a:t>
            </a:r>
          </a:p>
          <a:p>
            <a:pPr marL="0" lvl="1" indent="0">
              <a:spcAft>
                <a:spcPts val="600"/>
              </a:spcAft>
              <a:buFont typeface="Arial" panose="020B0604020202020204" pitchFamily="34" charset="0"/>
              <a:buNone/>
            </a:pPr>
            <a:r>
              <a:rPr dirty="0"/>
              <a:t>Accurate cultural representation in literature fosters pride, resilience, and empowerment in deaf children</a:t>
            </a:r>
            <a:r>
              <a:rPr lang="en-GB" dirty="0"/>
              <a:t> </a:t>
            </a:r>
            <a:r>
              <a:rPr lang="en-GB" sz="800" dirty="0"/>
              <a:t>(</a:t>
            </a:r>
            <a:r>
              <a:rPr lang="en-GB" sz="800" dirty="0" err="1"/>
              <a:t>Burnbury</a:t>
            </a:r>
            <a:r>
              <a:rPr lang="en-GB" sz="800" dirty="0"/>
              <a:t>, 2019)</a:t>
            </a:r>
            <a:r>
              <a:rPr dirty="0"/>
              <a:t>.</a:t>
            </a:r>
            <a:endParaRPr lang="en-US" dirty="0"/>
          </a:p>
          <a:p>
            <a:pPr marL="0" indent="0">
              <a:spcBef>
                <a:spcPts val="2500"/>
              </a:spcBef>
              <a:spcAft>
                <a:spcPts val="600"/>
              </a:spcAft>
              <a:buFont typeface="Arial" panose="020B0604020202020204" pitchFamily="34" charset="0"/>
              <a:buNone/>
            </a:pPr>
            <a:r>
              <a:rPr lang="en-US" b="1" dirty="0"/>
              <a:t>Mental Health Challenges</a:t>
            </a:r>
          </a:p>
          <a:p>
            <a:pPr marL="0" lvl="1" indent="0">
              <a:spcAft>
                <a:spcPts val="600"/>
              </a:spcAft>
              <a:buFont typeface="Arial" panose="020B0604020202020204" pitchFamily="34" charset="0"/>
              <a:buNone/>
            </a:pPr>
            <a:r>
              <a:rPr dirty="0"/>
              <a:t>Deaf children face higher risks of mental health issues due to isolation and lack of cultural affirmation</a:t>
            </a:r>
            <a:r>
              <a:rPr lang="en-GB" dirty="0"/>
              <a:t> </a:t>
            </a:r>
            <a:r>
              <a:rPr lang="en-GB" sz="800" dirty="0"/>
              <a:t>(NDCS, 2017)</a:t>
            </a:r>
            <a:r>
              <a:rPr dirty="0"/>
              <a:t>.</a:t>
            </a:r>
            <a:endParaRPr lang="en-US" dirty="0"/>
          </a:p>
          <a:p>
            <a:pPr marL="0" indent="0">
              <a:spcBef>
                <a:spcPts val="2500"/>
              </a:spcBef>
              <a:spcAft>
                <a:spcPts val="600"/>
              </a:spcAft>
              <a:buFont typeface="Arial" panose="020B0604020202020204" pitchFamily="34" charset="0"/>
              <a:buNone/>
            </a:pPr>
            <a:r>
              <a:rPr lang="en-US" b="1" dirty="0"/>
              <a:t>Benefits of Inclusive Literature</a:t>
            </a:r>
          </a:p>
          <a:p>
            <a:pPr marL="0" lvl="1" indent="0">
              <a:spcAft>
                <a:spcPts val="600"/>
              </a:spcAft>
              <a:buFont typeface="Arial" panose="020B0604020202020204" pitchFamily="34" charset="0"/>
              <a:buNone/>
            </a:pPr>
            <a:r>
              <a:rPr dirty="0"/>
              <a:t>Inclusive stories provide role models, validate experiences, and promote empathy among all children</a:t>
            </a:r>
            <a:r>
              <a:rPr lang="en-GB" dirty="0"/>
              <a:t> </a:t>
            </a:r>
            <a:r>
              <a:rPr dirty="0"/>
              <a:t>.</a:t>
            </a:r>
            <a:endParaRPr lang="en-US" dirty="0"/>
          </a:p>
        </p:txBody>
      </p:sp>
    </p:spTree>
    <p:extLst>
      <p:ext uri="{BB962C8B-B14F-4D97-AF65-F5344CB8AC3E}">
        <p14:creationId xmlns:p14="http://schemas.microsoft.com/office/powerpoint/2010/main" val="1911105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1689-7EB8-29FA-C123-57C16416B030}"/>
              </a:ext>
            </a:extLst>
          </p:cNvPr>
          <p:cNvSpPr>
            <a:spLocks noGrp="1"/>
          </p:cNvSpPr>
          <p:nvPr>
            <p:ph type="ctrTitle"/>
          </p:nvPr>
        </p:nvSpPr>
        <p:spPr>
          <a:xfrm>
            <a:off x="457199" y="457200"/>
            <a:ext cx="7845553" cy="6172200"/>
          </a:xfrm>
        </p:spPr>
        <p:txBody>
          <a:bodyPr anchor="b">
            <a:normAutofit/>
          </a:bodyPr>
          <a:lstStyle/>
          <a:p>
            <a:r>
              <a:rPr lang="en-US"/>
              <a:t>Methodology and Ethics</a:t>
            </a:r>
          </a:p>
        </p:txBody>
      </p:sp>
    </p:spTree>
    <p:extLst>
      <p:ext uri="{BB962C8B-B14F-4D97-AF65-F5344CB8AC3E}">
        <p14:creationId xmlns:p14="http://schemas.microsoft.com/office/powerpoint/2010/main" val="3896190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1558</Words>
  <Application>Microsoft Office PowerPoint</Application>
  <PresentationFormat>Widescreen</PresentationFormat>
  <Paragraphs>111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Aptos Light</vt:lpstr>
      <vt:lpstr>Arial</vt:lpstr>
      <vt:lpstr>Office Theme</vt:lpstr>
      <vt:lpstr>Impact of Deaf Representation in Literature on Deaf Identity</vt:lpstr>
      <vt:lpstr>Introduction and Background</vt:lpstr>
      <vt:lpstr>Aim of the Research</vt:lpstr>
      <vt:lpstr>Why This Research Matters</vt:lpstr>
      <vt:lpstr>Literature Review</vt:lpstr>
      <vt:lpstr>Identity Development in Deaf Children</vt:lpstr>
      <vt:lpstr>Representation of Deaf Characters in Literature</vt:lpstr>
      <vt:lpstr>Impact on Children’s Identity and Well-being</vt:lpstr>
      <vt:lpstr>Methodology and Ethics</vt:lpstr>
      <vt:lpstr>Research Approach and Design</vt:lpstr>
      <vt:lpstr>Ethical Considerations in Research with Children</vt:lpstr>
      <vt:lpstr>Conclusion and Implications</vt:lpstr>
      <vt:lpstr>Summary of Findings and 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Lacie Hale</dc:creator>
  <cp:lastModifiedBy>Zoe Lewis</cp:lastModifiedBy>
  <cp:revision>4</cp:revision>
  <dcterms:created xsi:type="dcterms:W3CDTF">2026-01-19T19:55:58Z</dcterms:created>
  <dcterms:modified xsi:type="dcterms:W3CDTF">2026-01-20T19:59:09Z</dcterms:modified>
</cp:coreProperties>
</file>