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Helvetica World Bold" panose="020B0604020202020204" charset="-128"/>
      <p:regular r:id="rId21"/>
    </p:embeddedFont>
    <p:embeddedFont>
      <p:font typeface="Amsterdam Two" panose="020B0604020202020204" charset="0"/>
      <p:regular r:id="rId22"/>
    </p:embeddedFont>
    <p:embeddedFont>
      <p:font typeface="Bree Serif" panose="020B0604020202020204" charset="0"/>
      <p:regular r:id="rId23"/>
    </p:embeddedFont>
    <p:embeddedFont>
      <p:font typeface="HK Grotesk Bold" panose="020B0604020202020204" charset="0"/>
      <p:regular r:id="rId24"/>
    </p:embeddedFont>
    <p:embeddedFont>
      <p:font typeface="HK Grotesk Light" panose="020B0604020202020204" charset="0"/>
      <p:regular r:id="rId25"/>
    </p:embeddedFont>
    <p:embeddedFont>
      <p:font typeface="Public Sans 1" panose="020B0604020202020204" charset="0"/>
      <p:regular r:id="rId26"/>
    </p:embeddedFont>
    <p:embeddedFont>
      <p:font typeface="Public Sans 1 Bold" panose="020B0604020202020204" charset="0"/>
      <p:regular r:id="rId27"/>
    </p:embeddedFont>
    <p:embeddedFont>
      <p:font typeface="Public Sans 1 Bold Italics" panose="020B0604020202020204" charset="0"/>
      <p:regular r:id="rId28"/>
    </p:embeddedFont>
    <p:embeddedFont>
      <p:font typeface="Public Sans 1 Italics" panose="020B0604020202020204" charset="0"/>
      <p:regular r:id="rId29"/>
    </p:embeddedFont>
    <p:embeddedFont>
      <p:font typeface="Public Sans 1 Medium" panose="020B0604020202020204" charset="0"/>
      <p:regular r:id="rId30"/>
    </p:embeddedFont>
    <p:embeddedFont>
      <p:font typeface="Public Sans 1 Medium Italics" panose="020B0604020202020204" charset="0"/>
      <p:regular r:id="rId31"/>
    </p:embeddedFont>
    <p:embeddedFont>
      <p:font typeface="Public Sans 2" panose="020B0604020202020204" charset="0"/>
      <p:regular r:id="rId32"/>
    </p:embeddedFont>
    <p:embeddedFont>
      <p:font typeface="Public Sans 2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24" y="1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answer the questions, this enquiry utilises seminal and contemporary literature which spans from the early twentieth century to current practice. Analysing scholarly conventions and policy guidance enables an appreciative understanding of support available in the sector. Findings to this enquiry are enhanced by using ethical reflection and professional dialogue which critically examines how support is provided to EYPs in Essex. Theoretical perspectives augment professional dialogue and reflection to discuss and conclude the key findings. </a:t>
            </a:r>
          </a:p>
          <a:p>
            <a:endParaRPr lang="en-US"/>
          </a:p>
          <a:p>
            <a:r>
              <a:rPr lang="en-US"/>
              <a:t>Reed (2007) underpins how enquiries that encompass social and human interaction can be meaningful in the transformation process of entire communities. Reflective writing in this enquiry involves an ethical interpretation of professional experiences which encourage a perspective-taking approach to delivering actions to better support the sector (Shapiro, 2022).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1007/s11217-024-09976-x" TargetMode="External"/><Relationship Id="rId3" Type="http://schemas.openxmlformats.org/officeDocument/2006/relationships/hyperlink" Target="https://doi.org/10.1111/jmwh.13418" TargetMode="External"/><Relationship Id="rId7" Type="http://schemas.openxmlformats.org/officeDocument/2006/relationships/hyperlink" Target="https://doi.org/10.1016/j.nepr.2018.08.018" TargetMode="External"/><Relationship Id="rId2" Type="http://schemas.openxmlformats.org/officeDocument/2006/relationships/hyperlink" Target="https://doi.org/10.1093/nutrit/nuad072" TargetMode="External"/><Relationship Id="rId1" Type="http://schemas.openxmlformats.org/officeDocument/2006/relationships/slideLayout" Target="../slideLayouts/slideLayout7.xml"/><Relationship Id="rId6" Type="http://schemas.openxmlformats.org/officeDocument/2006/relationships/hyperlink" Target="https://doi.org/10.1108/JPCC-09-2015-0006" TargetMode="External"/><Relationship Id="rId11" Type="http://schemas.openxmlformats.org/officeDocument/2006/relationships/hyperlink" Target="https://doi.org/10.1080/03670244.2022.2073353" TargetMode="External"/><Relationship Id="rId5" Type="http://schemas.openxmlformats.org/officeDocument/2006/relationships/hyperlink" Target="https://eprints.worc.ac.uk/4581/1/Reflections-Cliffe-and-Solvason.pdf" TargetMode="External"/><Relationship Id="rId10" Type="http://schemas.openxmlformats.org/officeDocument/2006/relationships/hyperlink" Target="https://doi.org/10.1371/journal.pgph.0003193" TargetMode="External"/><Relationship Id="rId4" Type="http://schemas.openxmlformats.org/officeDocument/2006/relationships/hyperlink" Target="https://doi.org/10.1186/s12889-025-22183-8" TargetMode="External"/><Relationship Id="rId9" Type="http://schemas.openxmlformats.org/officeDocument/2006/relationships/hyperlink" Target="https://doi.org/10.4135/9781412983464.n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hyperlink" Target="https://assets.publishing.service.gov.uk/media/66bc7b630a079b65ea323d9b/Early_years_menus_part_2_recipes.pdf" TargetMode="External"/><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image" Target="../media/image18.png"/><Relationship Id="rId16" Type="http://schemas.openxmlformats.org/officeDocument/2006/relationships/hyperlink" Target="https://assets.publishing.service.gov.uk/media/66bc7b493cc0741b923145f5/Early_years_menus_part_1_guidance.pdf" TargetMode="Externa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1.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7.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sciencedirect.com/science/article/pii/S0266613820302163"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11063547" y="-990394"/>
            <a:ext cx="9882746" cy="4627574"/>
          </a:xfrm>
          <a:custGeom>
            <a:avLst/>
            <a:gdLst/>
            <a:ahLst/>
            <a:cxnLst/>
            <a:rect l="l" t="t" r="r" b="b"/>
            <a:pathLst>
              <a:path w="9882746" h="4627574">
                <a:moveTo>
                  <a:pt x="0" y="0"/>
                </a:moveTo>
                <a:lnTo>
                  <a:pt x="9882746" y="0"/>
                </a:lnTo>
                <a:lnTo>
                  <a:pt x="9882746" y="4627574"/>
                </a:lnTo>
                <a:lnTo>
                  <a:pt x="0" y="4627574"/>
                </a:lnTo>
                <a:lnTo>
                  <a:pt x="0" y="0"/>
                </a:lnTo>
                <a:close/>
              </a:path>
            </a:pathLst>
          </a:custGeom>
          <a:blipFill>
            <a:blip r:embed="rId3"/>
            <a:stretch>
              <a:fillRect l="-31464" t="-4063" b="-4063"/>
            </a:stretch>
          </a:blipFill>
        </p:spPr>
        <p:txBody>
          <a:bodyPr/>
          <a:lstStyle/>
          <a:p>
            <a:endParaRPr lang="en-GB"/>
          </a:p>
        </p:txBody>
      </p:sp>
      <p:sp>
        <p:nvSpPr>
          <p:cNvPr id="3" name="Freeform 3"/>
          <p:cNvSpPr/>
          <p:nvPr/>
        </p:nvSpPr>
        <p:spPr>
          <a:xfrm>
            <a:off x="2324769" y="-481588"/>
            <a:ext cx="16162984" cy="10768588"/>
          </a:xfrm>
          <a:custGeom>
            <a:avLst/>
            <a:gdLst/>
            <a:ahLst/>
            <a:cxnLst/>
            <a:rect l="l" t="t" r="r" b="b"/>
            <a:pathLst>
              <a:path w="16162984" h="10768588">
                <a:moveTo>
                  <a:pt x="0" y="0"/>
                </a:moveTo>
                <a:lnTo>
                  <a:pt x="16162984" y="0"/>
                </a:lnTo>
                <a:lnTo>
                  <a:pt x="16162984" y="10768588"/>
                </a:lnTo>
                <a:lnTo>
                  <a:pt x="0" y="10768588"/>
                </a:lnTo>
                <a:lnTo>
                  <a:pt x="0" y="0"/>
                </a:lnTo>
                <a:close/>
              </a:path>
            </a:pathLst>
          </a:custGeom>
          <a:blipFill>
            <a:blip r:embed="rId4"/>
            <a:stretch>
              <a:fillRect/>
            </a:stretch>
          </a:blipFill>
        </p:spPr>
        <p:txBody>
          <a:bodyPr/>
          <a:lstStyle/>
          <a:p>
            <a:endParaRPr lang="en-GB"/>
          </a:p>
        </p:txBody>
      </p:sp>
      <p:sp>
        <p:nvSpPr>
          <p:cNvPr id="4" name="Freeform 4"/>
          <p:cNvSpPr/>
          <p:nvPr/>
        </p:nvSpPr>
        <p:spPr>
          <a:xfrm rot="-613202">
            <a:off x="6106122" y="6438600"/>
            <a:ext cx="15073672" cy="5313406"/>
          </a:xfrm>
          <a:custGeom>
            <a:avLst/>
            <a:gdLst/>
            <a:ahLst/>
            <a:cxnLst/>
            <a:rect l="l" t="t" r="r" b="b"/>
            <a:pathLst>
              <a:path w="15073672" h="5313406">
                <a:moveTo>
                  <a:pt x="0" y="0"/>
                </a:moveTo>
                <a:lnTo>
                  <a:pt x="15073672" y="0"/>
                </a:lnTo>
                <a:lnTo>
                  <a:pt x="15073672" y="5313406"/>
                </a:lnTo>
                <a:lnTo>
                  <a:pt x="0" y="5313406"/>
                </a:lnTo>
                <a:lnTo>
                  <a:pt x="0" y="0"/>
                </a:lnTo>
                <a:close/>
              </a:path>
            </a:pathLst>
          </a:custGeom>
          <a:blipFill>
            <a:blip r:embed="rId5"/>
            <a:stretch>
              <a:fillRect l="-2264" t="-1350" b="-10380"/>
            </a:stretch>
          </a:blipFill>
        </p:spPr>
        <p:txBody>
          <a:bodyPr/>
          <a:lstStyle/>
          <a:p>
            <a:endParaRPr lang="en-GB"/>
          </a:p>
        </p:txBody>
      </p:sp>
      <p:sp>
        <p:nvSpPr>
          <p:cNvPr id="5" name="Freeform 5"/>
          <p:cNvSpPr/>
          <p:nvPr/>
        </p:nvSpPr>
        <p:spPr>
          <a:xfrm>
            <a:off x="7375435" y="7689267"/>
            <a:ext cx="2831073" cy="1994075"/>
          </a:xfrm>
          <a:custGeom>
            <a:avLst/>
            <a:gdLst/>
            <a:ahLst/>
            <a:cxnLst/>
            <a:rect l="l" t="t" r="r" b="b"/>
            <a:pathLst>
              <a:path w="2831073" h="1994075">
                <a:moveTo>
                  <a:pt x="0" y="0"/>
                </a:moveTo>
                <a:lnTo>
                  <a:pt x="2831073" y="0"/>
                </a:lnTo>
                <a:lnTo>
                  <a:pt x="2831073" y="1994075"/>
                </a:lnTo>
                <a:lnTo>
                  <a:pt x="0" y="1994075"/>
                </a:lnTo>
                <a:lnTo>
                  <a:pt x="0" y="0"/>
                </a:lnTo>
                <a:close/>
              </a:path>
            </a:pathLst>
          </a:custGeom>
          <a:blipFill>
            <a:blip r:embed="rId6"/>
            <a:stretch>
              <a:fillRect/>
            </a:stretch>
          </a:blipFill>
        </p:spPr>
        <p:txBody>
          <a:bodyPr/>
          <a:lstStyle/>
          <a:p>
            <a:endParaRPr lang="en-GB"/>
          </a:p>
        </p:txBody>
      </p:sp>
      <p:sp>
        <p:nvSpPr>
          <p:cNvPr id="6" name="Freeform 6"/>
          <p:cNvSpPr/>
          <p:nvPr/>
        </p:nvSpPr>
        <p:spPr>
          <a:xfrm>
            <a:off x="6733808" y="8409144"/>
            <a:ext cx="2041680" cy="1438064"/>
          </a:xfrm>
          <a:custGeom>
            <a:avLst/>
            <a:gdLst/>
            <a:ahLst/>
            <a:cxnLst/>
            <a:rect l="l" t="t" r="r" b="b"/>
            <a:pathLst>
              <a:path w="2041680" h="1438064">
                <a:moveTo>
                  <a:pt x="0" y="0"/>
                </a:moveTo>
                <a:lnTo>
                  <a:pt x="2041680" y="0"/>
                </a:lnTo>
                <a:lnTo>
                  <a:pt x="2041680" y="1438064"/>
                </a:lnTo>
                <a:lnTo>
                  <a:pt x="0" y="1438064"/>
                </a:lnTo>
                <a:lnTo>
                  <a:pt x="0" y="0"/>
                </a:lnTo>
                <a:close/>
              </a:path>
            </a:pathLst>
          </a:custGeom>
          <a:blipFill>
            <a:blip r:embed="rId7"/>
            <a:stretch>
              <a:fillRect/>
            </a:stretch>
          </a:blipFill>
        </p:spPr>
        <p:txBody>
          <a:bodyPr/>
          <a:lstStyle/>
          <a:p>
            <a:endParaRPr lang="en-GB"/>
          </a:p>
        </p:txBody>
      </p:sp>
      <p:sp>
        <p:nvSpPr>
          <p:cNvPr id="7" name="Freeform 7"/>
          <p:cNvSpPr/>
          <p:nvPr/>
        </p:nvSpPr>
        <p:spPr>
          <a:xfrm>
            <a:off x="8388074" y="8573009"/>
            <a:ext cx="2433425" cy="1713991"/>
          </a:xfrm>
          <a:custGeom>
            <a:avLst/>
            <a:gdLst/>
            <a:ahLst/>
            <a:cxnLst/>
            <a:rect l="l" t="t" r="r" b="b"/>
            <a:pathLst>
              <a:path w="2433425" h="1713991">
                <a:moveTo>
                  <a:pt x="0" y="0"/>
                </a:moveTo>
                <a:lnTo>
                  <a:pt x="2433425" y="0"/>
                </a:lnTo>
                <a:lnTo>
                  <a:pt x="2433425" y="1713991"/>
                </a:lnTo>
                <a:lnTo>
                  <a:pt x="0" y="1713991"/>
                </a:lnTo>
                <a:lnTo>
                  <a:pt x="0" y="0"/>
                </a:lnTo>
                <a:close/>
              </a:path>
            </a:pathLst>
          </a:custGeom>
          <a:blipFill>
            <a:blip r:embed="rId8"/>
            <a:stretch>
              <a:fillRect/>
            </a:stretch>
          </a:blipFill>
        </p:spPr>
        <p:txBody>
          <a:bodyPr/>
          <a:lstStyle/>
          <a:p>
            <a:endParaRPr lang="en-GB"/>
          </a:p>
        </p:txBody>
      </p:sp>
      <p:sp>
        <p:nvSpPr>
          <p:cNvPr id="8" name="Freeform 8"/>
          <p:cNvSpPr/>
          <p:nvPr/>
        </p:nvSpPr>
        <p:spPr>
          <a:xfrm>
            <a:off x="473807" y="8161021"/>
            <a:ext cx="5982526" cy="2125979"/>
          </a:xfrm>
          <a:custGeom>
            <a:avLst/>
            <a:gdLst/>
            <a:ahLst/>
            <a:cxnLst/>
            <a:rect l="l" t="t" r="r" b="b"/>
            <a:pathLst>
              <a:path w="5982526" h="2125979">
                <a:moveTo>
                  <a:pt x="0" y="0"/>
                </a:moveTo>
                <a:lnTo>
                  <a:pt x="5982526" y="0"/>
                </a:lnTo>
                <a:lnTo>
                  <a:pt x="5982526" y="2125979"/>
                </a:lnTo>
                <a:lnTo>
                  <a:pt x="0" y="2125979"/>
                </a:lnTo>
                <a:lnTo>
                  <a:pt x="0" y="0"/>
                </a:lnTo>
                <a:close/>
              </a:path>
            </a:pathLst>
          </a:custGeom>
          <a:blipFill>
            <a:blip r:embed="rId9"/>
            <a:stretch>
              <a:fillRect/>
            </a:stretch>
          </a:blipFill>
        </p:spPr>
        <p:txBody>
          <a:bodyPr/>
          <a:lstStyle/>
          <a:p>
            <a:endParaRPr lang="en-GB"/>
          </a:p>
        </p:txBody>
      </p:sp>
      <p:sp>
        <p:nvSpPr>
          <p:cNvPr id="9" name="Freeform 9"/>
          <p:cNvSpPr/>
          <p:nvPr/>
        </p:nvSpPr>
        <p:spPr>
          <a:xfrm>
            <a:off x="1028700" y="562671"/>
            <a:ext cx="9792799" cy="2567890"/>
          </a:xfrm>
          <a:custGeom>
            <a:avLst/>
            <a:gdLst/>
            <a:ahLst/>
            <a:cxnLst/>
            <a:rect l="l" t="t" r="r" b="b"/>
            <a:pathLst>
              <a:path w="9792799" h="2567890">
                <a:moveTo>
                  <a:pt x="0" y="0"/>
                </a:moveTo>
                <a:lnTo>
                  <a:pt x="9792799" y="0"/>
                </a:lnTo>
                <a:lnTo>
                  <a:pt x="9792799" y="2567890"/>
                </a:lnTo>
                <a:lnTo>
                  <a:pt x="0" y="2567890"/>
                </a:lnTo>
                <a:lnTo>
                  <a:pt x="0" y="0"/>
                </a:lnTo>
                <a:close/>
              </a:path>
            </a:pathLst>
          </a:custGeom>
          <a:blipFill>
            <a:blip r:embed="rId10"/>
            <a:stretch>
              <a:fillRect/>
            </a:stretch>
          </a:blipFill>
        </p:spPr>
        <p:txBody>
          <a:bodyPr/>
          <a:lstStyle/>
          <a:p>
            <a:endParaRPr lang="en-GB"/>
          </a:p>
        </p:txBody>
      </p:sp>
      <p:sp>
        <p:nvSpPr>
          <p:cNvPr id="10" name="TextBox 10"/>
          <p:cNvSpPr txBox="1"/>
          <p:nvPr/>
        </p:nvSpPr>
        <p:spPr>
          <a:xfrm>
            <a:off x="1028700" y="3500165"/>
            <a:ext cx="8824303" cy="2044065"/>
          </a:xfrm>
          <a:prstGeom prst="rect">
            <a:avLst/>
          </a:prstGeom>
        </p:spPr>
        <p:txBody>
          <a:bodyPr lIns="0" tIns="0" rIns="0" bIns="0" rtlCol="0" anchor="t">
            <a:spAutoFit/>
          </a:bodyPr>
          <a:lstStyle/>
          <a:p>
            <a:pPr algn="l">
              <a:lnSpc>
                <a:spcPts val="5459"/>
              </a:lnSpc>
            </a:pPr>
            <a:r>
              <a:rPr lang="en-US" sz="3899" b="1">
                <a:solidFill>
                  <a:srgbClr val="502F4C"/>
                </a:solidFill>
                <a:latin typeface="Public Sans 1 Medium"/>
                <a:ea typeface="Public Sans 1 Medium"/>
                <a:cs typeface="Public Sans 1 Medium"/>
                <a:sym typeface="Public Sans 1 Medium"/>
              </a:rPr>
              <a:t>In what ways are Early Years Professionals in Essex supported to lead food literacy education?</a:t>
            </a:r>
          </a:p>
        </p:txBody>
      </p:sp>
      <p:sp>
        <p:nvSpPr>
          <p:cNvPr id="11" name="TextBox 11"/>
          <p:cNvSpPr txBox="1"/>
          <p:nvPr/>
        </p:nvSpPr>
        <p:spPr>
          <a:xfrm rot="-599619">
            <a:off x="-2914" y="6201384"/>
            <a:ext cx="10068037" cy="1094339"/>
          </a:xfrm>
          <a:prstGeom prst="rect">
            <a:avLst/>
          </a:prstGeom>
        </p:spPr>
        <p:txBody>
          <a:bodyPr lIns="0" tIns="0" rIns="0" bIns="0" rtlCol="0" anchor="t">
            <a:spAutoFit/>
          </a:bodyPr>
          <a:lstStyle/>
          <a:p>
            <a:pPr algn="ctr">
              <a:lnSpc>
                <a:spcPts val="8982"/>
              </a:lnSpc>
            </a:pPr>
            <a:r>
              <a:rPr lang="en-US" sz="6415">
                <a:solidFill>
                  <a:srgbClr val="502F4C"/>
                </a:solidFill>
                <a:latin typeface="Amsterdam Two"/>
                <a:ea typeface="Amsterdam Two"/>
                <a:cs typeface="Amsterdam Two"/>
                <a:sym typeface="Amsterdam Two"/>
              </a:rPr>
              <a:t>ECSDN conference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58544"/>
            <a:ext cx="10090927" cy="4634789"/>
            <a:chOff x="0" y="0"/>
            <a:chExt cx="13454569" cy="6179719"/>
          </a:xfrm>
        </p:grpSpPr>
        <p:grpSp>
          <p:nvGrpSpPr>
            <p:cNvPr id="3" name="Group 3"/>
            <p:cNvGrpSpPr/>
            <p:nvPr/>
          </p:nvGrpSpPr>
          <p:grpSpPr>
            <a:xfrm>
              <a:off x="0" y="0"/>
              <a:ext cx="13454569" cy="6179719"/>
              <a:chOff x="0" y="0"/>
              <a:chExt cx="2657693" cy="1220685"/>
            </a:xfrm>
          </p:grpSpPr>
          <p:sp>
            <p:nvSpPr>
              <p:cNvPr id="4" name="Freeform 4"/>
              <p:cNvSpPr/>
              <p:nvPr/>
            </p:nvSpPr>
            <p:spPr>
              <a:xfrm>
                <a:off x="0" y="0"/>
                <a:ext cx="2657693" cy="1220685"/>
              </a:xfrm>
              <a:custGeom>
                <a:avLst/>
                <a:gdLst/>
                <a:ahLst/>
                <a:cxnLst/>
                <a:rect l="l" t="t" r="r" b="b"/>
                <a:pathLst>
                  <a:path w="2657693" h="1220685">
                    <a:moveTo>
                      <a:pt x="39128" y="0"/>
                    </a:moveTo>
                    <a:lnTo>
                      <a:pt x="2618565" y="0"/>
                    </a:lnTo>
                    <a:cubicBezTo>
                      <a:pt x="2640175" y="0"/>
                      <a:pt x="2657693" y="17518"/>
                      <a:pt x="2657693" y="39128"/>
                    </a:cubicBezTo>
                    <a:lnTo>
                      <a:pt x="2657693" y="1181557"/>
                    </a:lnTo>
                    <a:cubicBezTo>
                      <a:pt x="2657693" y="1203167"/>
                      <a:pt x="2640175" y="1220685"/>
                      <a:pt x="2618565" y="1220685"/>
                    </a:cubicBezTo>
                    <a:lnTo>
                      <a:pt x="39128" y="1220685"/>
                    </a:lnTo>
                    <a:cubicBezTo>
                      <a:pt x="17518" y="1220685"/>
                      <a:pt x="0" y="1203167"/>
                      <a:pt x="0" y="1181557"/>
                    </a:cubicBezTo>
                    <a:lnTo>
                      <a:pt x="0" y="39128"/>
                    </a:lnTo>
                    <a:cubicBezTo>
                      <a:pt x="0" y="17518"/>
                      <a:pt x="17518" y="0"/>
                      <a:pt x="39128" y="0"/>
                    </a:cubicBezTo>
                    <a:close/>
                  </a:path>
                </a:pathLst>
              </a:custGeom>
              <a:solidFill>
                <a:srgbClr val="FF900E"/>
              </a:solidFill>
            </p:spPr>
            <p:txBody>
              <a:bodyPr/>
              <a:lstStyle/>
              <a:p>
                <a:endParaRPr lang="en-GB"/>
              </a:p>
            </p:txBody>
          </p:sp>
          <p:sp>
            <p:nvSpPr>
              <p:cNvPr id="5" name="TextBox 5"/>
              <p:cNvSpPr txBox="1"/>
              <p:nvPr/>
            </p:nvSpPr>
            <p:spPr>
              <a:xfrm>
                <a:off x="0" y="-57150"/>
                <a:ext cx="2657693" cy="1277835"/>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254547" y="388362"/>
              <a:ext cx="7003502" cy="4986998"/>
            </a:xfrm>
            <a:custGeom>
              <a:avLst/>
              <a:gdLst/>
              <a:ahLst/>
              <a:cxnLst/>
              <a:rect l="l" t="t" r="r" b="b"/>
              <a:pathLst>
                <a:path w="7003502" h="4986998">
                  <a:moveTo>
                    <a:pt x="0" y="0"/>
                  </a:moveTo>
                  <a:lnTo>
                    <a:pt x="7003502" y="0"/>
                  </a:lnTo>
                  <a:lnTo>
                    <a:pt x="7003502" y="4986998"/>
                  </a:lnTo>
                  <a:lnTo>
                    <a:pt x="0" y="4986998"/>
                  </a:lnTo>
                  <a:lnTo>
                    <a:pt x="0" y="0"/>
                  </a:lnTo>
                  <a:close/>
                </a:path>
              </a:pathLst>
            </a:custGeom>
            <a:blipFill>
              <a:blip r:embed="rId3"/>
              <a:stretch>
                <a:fillRect t="-3" r="-3580" b="-3"/>
              </a:stretch>
            </a:blipFill>
          </p:spPr>
          <p:txBody>
            <a:bodyPr/>
            <a:lstStyle/>
            <a:p>
              <a:endParaRPr lang="en-GB"/>
            </a:p>
          </p:txBody>
        </p:sp>
        <p:sp>
          <p:nvSpPr>
            <p:cNvPr id="7" name="TextBox 7"/>
            <p:cNvSpPr txBox="1"/>
            <p:nvPr/>
          </p:nvSpPr>
          <p:spPr>
            <a:xfrm>
              <a:off x="10734483" y="3535069"/>
              <a:ext cx="2340934" cy="1546867"/>
            </a:xfrm>
            <a:prstGeom prst="rect">
              <a:avLst/>
            </a:prstGeom>
          </p:spPr>
          <p:txBody>
            <a:bodyPr lIns="0" tIns="0" rIns="0" bIns="0" rtlCol="0" anchor="t">
              <a:spAutoFit/>
            </a:bodyPr>
            <a:lstStyle/>
            <a:p>
              <a:pPr algn="ctr">
                <a:lnSpc>
                  <a:spcPts val="3088"/>
                </a:lnSpc>
              </a:pPr>
              <a:r>
                <a:rPr lang="en-US" sz="2206" b="1">
                  <a:solidFill>
                    <a:srgbClr val="000000"/>
                  </a:solidFill>
                  <a:latin typeface="Public Sans 1 Bold"/>
                  <a:ea typeface="Public Sans 1 Bold"/>
                  <a:cs typeface="Public Sans 1 Bold"/>
                  <a:sym typeface="Public Sans 1 Bold"/>
                </a:rPr>
                <a:t>14% of 5 yr olds have tooth decay </a:t>
              </a:r>
            </a:p>
          </p:txBody>
        </p:sp>
        <p:sp>
          <p:nvSpPr>
            <p:cNvPr id="8" name="Freeform 8"/>
            <p:cNvSpPr/>
            <p:nvPr/>
          </p:nvSpPr>
          <p:spPr>
            <a:xfrm>
              <a:off x="10734483" y="892525"/>
              <a:ext cx="1899536" cy="2405027"/>
            </a:xfrm>
            <a:custGeom>
              <a:avLst/>
              <a:gdLst/>
              <a:ahLst/>
              <a:cxnLst/>
              <a:rect l="l" t="t" r="r" b="b"/>
              <a:pathLst>
                <a:path w="1899536" h="2405027">
                  <a:moveTo>
                    <a:pt x="0" y="0"/>
                  </a:moveTo>
                  <a:lnTo>
                    <a:pt x="1899537" y="0"/>
                  </a:lnTo>
                  <a:lnTo>
                    <a:pt x="1899537" y="2405027"/>
                  </a:lnTo>
                  <a:lnTo>
                    <a:pt x="0" y="2405027"/>
                  </a:lnTo>
                  <a:lnTo>
                    <a:pt x="0" y="0"/>
                  </a:lnTo>
                  <a:close/>
                </a:path>
              </a:pathLst>
            </a:custGeom>
            <a:blipFill>
              <a:blip r:embed="rId4"/>
              <a:stretch>
                <a:fillRect l="-3713" r="-3713"/>
              </a:stretch>
            </a:blipFill>
          </p:spPr>
          <p:txBody>
            <a:bodyPr/>
            <a:lstStyle/>
            <a:p>
              <a:endParaRPr lang="en-GB"/>
            </a:p>
          </p:txBody>
        </p:sp>
        <p:sp>
          <p:nvSpPr>
            <p:cNvPr id="9" name="TextBox 9"/>
            <p:cNvSpPr txBox="1"/>
            <p:nvPr/>
          </p:nvSpPr>
          <p:spPr>
            <a:xfrm>
              <a:off x="376621" y="3032710"/>
              <a:ext cx="2696824" cy="2589824"/>
            </a:xfrm>
            <a:prstGeom prst="rect">
              <a:avLst/>
            </a:prstGeom>
          </p:spPr>
          <p:txBody>
            <a:bodyPr lIns="0" tIns="0" rIns="0" bIns="0" rtlCol="0" anchor="t">
              <a:spAutoFit/>
            </a:bodyPr>
            <a:lstStyle/>
            <a:p>
              <a:pPr algn="ctr">
                <a:lnSpc>
                  <a:spcPts val="3088"/>
                </a:lnSpc>
              </a:pPr>
              <a:r>
                <a:rPr lang="en-US" sz="2206" b="1">
                  <a:solidFill>
                    <a:srgbClr val="000000"/>
                  </a:solidFill>
                  <a:latin typeface="Public Sans 1 Bold"/>
                  <a:ea typeface="Public Sans 1 Bold"/>
                  <a:cs typeface="Public Sans 1 Bold"/>
                  <a:sym typeface="Public Sans 1 Bold"/>
                </a:rPr>
                <a:t>1 in 5 children aged 4-5 live with overweight or obesity </a:t>
              </a:r>
            </a:p>
          </p:txBody>
        </p:sp>
        <p:sp>
          <p:nvSpPr>
            <p:cNvPr id="10" name="Freeform 10"/>
            <p:cNvSpPr/>
            <p:nvPr/>
          </p:nvSpPr>
          <p:spPr>
            <a:xfrm>
              <a:off x="753243" y="599100"/>
              <a:ext cx="1943581" cy="2335668"/>
            </a:xfrm>
            <a:custGeom>
              <a:avLst/>
              <a:gdLst/>
              <a:ahLst/>
              <a:cxnLst/>
              <a:rect l="l" t="t" r="r" b="b"/>
              <a:pathLst>
                <a:path w="1943581" h="2335668">
                  <a:moveTo>
                    <a:pt x="0" y="0"/>
                  </a:moveTo>
                  <a:lnTo>
                    <a:pt x="1943581" y="0"/>
                  </a:lnTo>
                  <a:lnTo>
                    <a:pt x="1943581" y="2335669"/>
                  </a:lnTo>
                  <a:lnTo>
                    <a:pt x="0" y="2335669"/>
                  </a:lnTo>
                  <a:lnTo>
                    <a:pt x="0" y="0"/>
                  </a:lnTo>
                  <a:close/>
                </a:path>
              </a:pathLst>
            </a:custGeom>
            <a:blipFill>
              <a:blip r:embed="rId5"/>
              <a:stretch>
                <a:fillRect l="-3713" r="-3713"/>
              </a:stretch>
            </a:blipFill>
          </p:spPr>
          <p:txBody>
            <a:bodyPr/>
            <a:lstStyle/>
            <a:p>
              <a:endParaRPr lang="en-GB"/>
            </a:p>
          </p:txBody>
        </p:sp>
      </p:grpSp>
      <p:grpSp>
        <p:nvGrpSpPr>
          <p:cNvPr id="11" name="Group 11"/>
          <p:cNvGrpSpPr/>
          <p:nvPr/>
        </p:nvGrpSpPr>
        <p:grpSpPr>
          <a:xfrm>
            <a:off x="1028700" y="7065311"/>
            <a:ext cx="11041952" cy="2070512"/>
            <a:chOff x="0" y="0"/>
            <a:chExt cx="2908168" cy="545320"/>
          </a:xfrm>
        </p:grpSpPr>
        <p:sp>
          <p:nvSpPr>
            <p:cNvPr id="12" name="Freeform 12"/>
            <p:cNvSpPr/>
            <p:nvPr/>
          </p:nvSpPr>
          <p:spPr>
            <a:xfrm>
              <a:off x="0" y="0"/>
              <a:ext cx="2908168" cy="545320"/>
            </a:xfrm>
            <a:custGeom>
              <a:avLst/>
              <a:gdLst/>
              <a:ahLst/>
              <a:cxnLst/>
              <a:rect l="l" t="t" r="r" b="b"/>
              <a:pathLst>
                <a:path w="2908168" h="545320">
                  <a:moveTo>
                    <a:pt x="35758" y="0"/>
                  </a:moveTo>
                  <a:lnTo>
                    <a:pt x="2872411" y="0"/>
                  </a:lnTo>
                  <a:cubicBezTo>
                    <a:pt x="2892159" y="0"/>
                    <a:pt x="2908168" y="16009"/>
                    <a:pt x="2908168" y="35758"/>
                  </a:cubicBezTo>
                  <a:lnTo>
                    <a:pt x="2908168" y="509562"/>
                  </a:lnTo>
                  <a:cubicBezTo>
                    <a:pt x="2908168" y="519046"/>
                    <a:pt x="2904401" y="528141"/>
                    <a:pt x="2897695" y="534847"/>
                  </a:cubicBezTo>
                  <a:cubicBezTo>
                    <a:pt x="2890989" y="541553"/>
                    <a:pt x="2881894" y="545320"/>
                    <a:pt x="2872411" y="545320"/>
                  </a:cubicBezTo>
                  <a:lnTo>
                    <a:pt x="35758" y="545320"/>
                  </a:lnTo>
                  <a:cubicBezTo>
                    <a:pt x="16009" y="545320"/>
                    <a:pt x="0" y="529311"/>
                    <a:pt x="0" y="509562"/>
                  </a:cubicBezTo>
                  <a:lnTo>
                    <a:pt x="0" y="35758"/>
                  </a:lnTo>
                  <a:cubicBezTo>
                    <a:pt x="0" y="16009"/>
                    <a:pt x="16009" y="0"/>
                    <a:pt x="35758" y="0"/>
                  </a:cubicBezTo>
                  <a:close/>
                </a:path>
              </a:pathLst>
            </a:custGeom>
            <a:solidFill>
              <a:srgbClr val="FFCB03"/>
            </a:solidFill>
          </p:spPr>
          <p:txBody>
            <a:bodyPr/>
            <a:lstStyle/>
            <a:p>
              <a:endParaRPr lang="en-GB"/>
            </a:p>
          </p:txBody>
        </p:sp>
        <p:sp>
          <p:nvSpPr>
            <p:cNvPr id="13" name="TextBox 13"/>
            <p:cNvSpPr txBox="1"/>
            <p:nvPr/>
          </p:nvSpPr>
          <p:spPr>
            <a:xfrm>
              <a:off x="0" y="-57150"/>
              <a:ext cx="2908168" cy="602470"/>
            </a:xfrm>
            <a:prstGeom prst="rect">
              <a:avLst/>
            </a:prstGeom>
          </p:spPr>
          <p:txBody>
            <a:bodyPr lIns="50800" tIns="50800" rIns="50800" bIns="50800" rtlCol="0" anchor="ctr"/>
            <a:lstStyle/>
            <a:p>
              <a:pPr algn="ctr">
                <a:lnSpc>
                  <a:spcPts val="3200"/>
                </a:lnSpc>
              </a:pPr>
              <a:r>
                <a:rPr lang="en-US" sz="2286">
                  <a:solidFill>
                    <a:srgbClr val="000000"/>
                  </a:solidFill>
                  <a:latin typeface="Public Sans 2"/>
                  <a:ea typeface="Public Sans 2"/>
                  <a:cs typeface="Public Sans 2"/>
                  <a:sym typeface="Public Sans 2"/>
                </a:rPr>
                <a:t>Empowering and supporting early years professionals as leaders in food literacy education positions them as key participants in promoting the healthiest futures for our youngest generation of children (Redvers et al, 2024).</a:t>
              </a:r>
            </a:p>
          </p:txBody>
        </p:sp>
      </p:grpSp>
      <p:grpSp>
        <p:nvGrpSpPr>
          <p:cNvPr id="14" name="Group 14"/>
          <p:cNvGrpSpPr/>
          <p:nvPr/>
        </p:nvGrpSpPr>
        <p:grpSpPr>
          <a:xfrm>
            <a:off x="11693809" y="1666906"/>
            <a:ext cx="5802699" cy="5218066"/>
            <a:chOff x="0" y="0"/>
            <a:chExt cx="869252" cy="781673"/>
          </a:xfrm>
        </p:grpSpPr>
        <p:sp>
          <p:nvSpPr>
            <p:cNvPr id="15" name="Freeform 15"/>
            <p:cNvSpPr/>
            <p:nvPr/>
          </p:nvSpPr>
          <p:spPr>
            <a:xfrm>
              <a:off x="0" y="0"/>
              <a:ext cx="869251" cy="781673"/>
            </a:xfrm>
            <a:custGeom>
              <a:avLst/>
              <a:gdLst/>
              <a:ahLst/>
              <a:cxnLst/>
              <a:rect l="l" t="t" r="r" b="b"/>
              <a:pathLst>
                <a:path w="869251" h="781673">
                  <a:moveTo>
                    <a:pt x="434626" y="0"/>
                  </a:moveTo>
                  <a:cubicBezTo>
                    <a:pt x="194589" y="0"/>
                    <a:pt x="0" y="174983"/>
                    <a:pt x="0" y="390836"/>
                  </a:cubicBezTo>
                  <a:cubicBezTo>
                    <a:pt x="0" y="606689"/>
                    <a:pt x="194589" y="781673"/>
                    <a:pt x="434626" y="781673"/>
                  </a:cubicBezTo>
                  <a:cubicBezTo>
                    <a:pt x="674663" y="781673"/>
                    <a:pt x="869251" y="606689"/>
                    <a:pt x="869251" y="390836"/>
                  </a:cubicBezTo>
                  <a:cubicBezTo>
                    <a:pt x="869251" y="174983"/>
                    <a:pt x="674663" y="0"/>
                    <a:pt x="434626" y="0"/>
                  </a:cubicBezTo>
                  <a:close/>
                </a:path>
              </a:pathLst>
            </a:custGeom>
            <a:solidFill>
              <a:srgbClr val="7EC945"/>
            </a:solidFill>
            <a:ln w="38100" cap="sq">
              <a:solidFill>
                <a:srgbClr val="7EC945"/>
              </a:solidFill>
              <a:prstDash val="solid"/>
              <a:miter/>
            </a:ln>
          </p:spPr>
          <p:txBody>
            <a:bodyPr/>
            <a:lstStyle/>
            <a:p>
              <a:endParaRPr lang="en-GB"/>
            </a:p>
          </p:txBody>
        </p:sp>
        <p:sp>
          <p:nvSpPr>
            <p:cNvPr id="16" name="TextBox 16"/>
            <p:cNvSpPr txBox="1"/>
            <p:nvPr/>
          </p:nvSpPr>
          <p:spPr>
            <a:xfrm>
              <a:off x="81492" y="16132"/>
              <a:ext cx="706267" cy="692259"/>
            </a:xfrm>
            <a:prstGeom prst="rect">
              <a:avLst/>
            </a:prstGeom>
          </p:spPr>
          <p:txBody>
            <a:bodyPr lIns="50800" tIns="50800" rIns="50800" bIns="50800" rtlCol="0" anchor="ctr"/>
            <a:lstStyle/>
            <a:p>
              <a:pPr algn="ctr">
                <a:lnSpc>
                  <a:spcPts val="2800"/>
                </a:lnSpc>
              </a:pPr>
              <a:endParaRPr/>
            </a:p>
          </p:txBody>
        </p:sp>
      </p:grpSp>
      <p:sp>
        <p:nvSpPr>
          <p:cNvPr id="17" name="Freeform 17"/>
          <p:cNvSpPr/>
          <p:nvPr/>
        </p:nvSpPr>
        <p:spPr>
          <a:xfrm>
            <a:off x="15493510" y="8287267"/>
            <a:ext cx="2595330" cy="1828029"/>
          </a:xfrm>
          <a:custGeom>
            <a:avLst/>
            <a:gdLst/>
            <a:ahLst/>
            <a:cxnLst/>
            <a:rect l="l" t="t" r="r" b="b"/>
            <a:pathLst>
              <a:path w="2595330" h="1828029">
                <a:moveTo>
                  <a:pt x="0" y="0"/>
                </a:moveTo>
                <a:lnTo>
                  <a:pt x="2595330" y="0"/>
                </a:lnTo>
                <a:lnTo>
                  <a:pt x="2595330" y="1828028"/>
                </a:lnTo>
                <a:lnTo>
                  <a:pt x="0" y="1828028"/>
                </a:lnTo>
                <a:lnTo>
                  <a:pt x="0" y="0"/>
                </a:lnTo>
                <a:close/>
              </a:path>
            </a:pathLst>
          </a:custGeom>
          <a:blipFill>
            <a:blip r:embed="rId6"/>
            <a:stretch>
              <a:fillRect/>
            </a:stretch>
          </a:blipFill>
        </p:spPr>
        <p:txBody>
          <a:bodyPr/>
          <a:lstStyle/>
          <a:p>
            <a:endParaRPr lang="en-GB"/>
          </a:p>
        </p:txBody>
      </p:sp>
      <p:sp>
        <p:nvSpPr>
          <p:cNvPr id="18" name="TextBox 18"/>
          <p:cNvSpPr txBox="1"/>
          <p:nvPr/>
        </p:nvSpPr>
        <p:spPr>
          <a:xfrm>
            <a:off x="1028700" y="245110"/>
            <a:ext cx="16230600" cy="1490981"/>
          </a:xfrm>
          <a:prstGeom prst="rect">
            <a:avLst/>
          </a:prstGeom>
        </p:spPr>
        <p:txBody>
          <a:bodyPr lIns="0" tIns="0" rIns="0" bIns="0" rtlCol="0" anchor="t">
            <a:spAutoFit/>
          </a:bodyPr>
          <a:lstStyle/>
          <a:p>
            <a:pPr algn="l">
              <a:lnSpc>
                <a:spcPts val="6019"/>
              </a:lnSpc>
              <a:spcBef>
                <a:spcPct val="0"/>
              </a:spcBef>
            </a:pPr>
            <a:r>
              <a:rPr lang="en-US" sz="4299">
                <a:solidFill>
                  <a:srgbClr val="502F4C"/>
                </a:solidFill>
                <a:latin typeface="Bree Serif"/>
                <a:ea typeface="Bree Serif"/>
                <a:cs typeface="Bree Serif"/>
                <a:sym typeface="Bree Serif"/>
              </a:rPr>
              <a:t>Stage 1: Defining the value of enquiry using scholarly conventions and personal reflection </a:t>
            </a:r>
          </a:p>
        </p:txBody>
      </p:sp>
      <p:sp>
        <p:nvSpPr>
          <p:cNvPr id="19" name="TextBox 19"/>
          <p:cNvSpPr txBox="1"/>
          <p:nvPr/>
        </p:nvSpPr>
        <p:spPr>
          <a:xfrm>
            <a:off x="12404592" y="2679722"/>
            <a:ext cx="4527100" cy="2975610"/>
          </a:xfrm>
          <a:prstGeom prst="rect">
            <a:avLst/>
          </a:prstGeom>
        </p:spPr>
        <p:txBody>
          <a:bodyPr lIns="0" tIns="0" rIns="0" bIns="0" rtlCol="0" anchor="t">
            <a:spAutoFit/>
          </a:bodyPr>
          <a:lstStyle/>
          <a:p>
            <a:pPr algn="l">
              <a:lnSpc>
                <a:spcPts val="2940"/>
              </a:lnSpc>
              <a:spcBef>
                <a:spcPct val="0"/>
              </a:spcBef>
            </a:pPr>
            <a:r>
              <a:rPr lang="en-US" sz="2100">
                <a:solidFill>
                  <a:srgbClr val="000000"/>
                </a:solidFill>
                <a:latin typeface="Public Sans 1"/>
                <a:ea typeface="Public Sans 1"/>
                <a:cs typeface="Public Sans 1"/>
                <a:sym typeface="Public Sans 1"/>
              </a:rPr>
              <a:t>NOF showcased the inspiring work early years professionals in Essex are doing to support and enhance children’s food and nutrition education learning. Despite their inspiring efforts, NOF uncovered challenges and barriers that call for further support in the sector.</a:t>
            </a:r>
          </a:p>
        </p:txBody>
      </p:sp>
      <p:grpSp>
        <p:nvGrpSpPr>
          <p:cNvPr id="20" name="Group 20"/>
          <p:cNvGrpSpPr/>
          <p:nvPr/>
        </p:nvGrpSpPr>
        <p:grpSpPr>
          <a:xfrm>
            <a:off x="15270504" y="7346426"/>
            <a:ext cx="1026291" cy="1265932"/>
            <a:chOff x="0" y="0"/>
            <a:chExt cx="1368387" cy="1687910"/>
          </a:xfrm>
        </p:grpSpPr>
        <p:grpSp>
          <p:nvGrpSpPr>
            <p:cNvPr id="21" name="Group 21"/>
            <p:cNvGrpSpPr/>
            <p:nvPr/>
          </p:nvGrpSpPr>
          <p:grpSpPr>
            <a:xfrm>
              <a:off x="892939" y="1212461"/>
              <a:ext cx="475448" cy="47544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EC945"/>
                </a:solidFill>
                <a:prstDash val="solid"/>
                <a:miter/>
              </a:ln>
            </p:spPr>
            <p:txBody>
              <a:bodyPr/>
              <a:lstStyle/>
              <a:p>
                <a:endParaRPr lang="en-GB"/>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417490" y="606231"/>
              <a:ext cx="475448" cy="4754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EC945"/>
                </a:solidFill>
                <a:prstDash val="solid"/>
                <a:miter/>
              </a:ln>
            </p:spPr>
            <p:txBody>
              <a:bodyPr/>
              <a:lstStyle/>
              <a:p>
                <a:endParaRPr lang="en-GB"/>
              </a:p>
            </p:txBody>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27" name="Group 27"/>
            <p:cNvGrpSpPr/>
            <p:nvPr/>
          </p:nvGrpSpPr>
          <p:grpSpPr>
            <a:xfrm>
              <a:off x="0" y="0"/>
              <a:ext cx="475448" cy="4754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EC945"/>
                </a:solidFill>
                <a:prstDash val="solid"/>
                <a:miter/>
              </a:ln>
            </p:spPr>
            <p:txBody>
              <a:bodyPr/>
              <a:lstStyle/>
              <a:p>
                <a:endParaRPr lang="en-GB"/>
              </a:p>
            </p:txBody>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9717035" y="1771841"/>
            <a:ext cx="8324081" cy="8150963"/>
          </a:xfrm>
          <a:custGeom>
            <a:avLst/>
            <a:gdLst/>
            <a:ahLst/>
            <a:cxnLst/>
            <a:rect l="l" t="t" r="r" b="b"/>
            <a:pathLst>
              <a:path w="8324081" h="8150963">
                <a:moveTo>
                  <a:pt x="0" y="0"/>
                </a:moveTo>
                <a:lnTo>
                  <a:pt x="8324081" y="0"/>
                </a:lnTo>
                <a:lnTo>
                  <a:pt x="8324081" y="8150964"/>
                </a:lnTo>
                <a:lnTo>
                  <a:pt x="0" y="8150964"/>
                </a:lnTo>
                <a:lnTo>
                  <a:pt x="0" y="0"/>
                </a:lnTo>
                <a:close/>
              </a:path>
            </a:pathLst>
          </a:custGeom>
          <a:blipFill>
            <a:blip r:embed="rId3"/>
            <a:stretch>
              <a:fillRect/>
            </a:stretch>
          </a:blipFill>
        </p:spPr>
        <p:txBody>
          <a:bodyPr/>
          <a:lstStyle/>
          <a:p>
            <a:endParaRPr lang="en-GB"/>
          </a:p>
        </p:txBody>
      </p:sp>
      <p:sp>
        <p:nvSpPr>
          <p:cNvPr id="3" name="AutoShape 3"/>
          <p:cNvSpPr/>
          <p:nvPr/>
        </p:nvSpPr>
        <p:spPr>
          <a:xfrm flipH="1">
            <a:off x="7570772" y="2481083"/>
            <a:ext cx="4731299" cy="2316768"/>
          </a:xfrm>
          <a:prstGeom prst="line">
            <a:avLst/>
          </a:prstGeom>
          <a:ln w="95250" cap="flat">
            <a:solidFill>
              <a:srgbClr val="E594D0"/>
            </a:solidFill>
            <a:prstDash val="solid"/>
            <a:headEnd type="none" w="sm" len="sm"/>
            <a:tailEnd type="triangle" w="lg" len="med"/>
          </a:ln>
        </p:spPr>
        <p:txBody>
          <a:bodyPr/>
          <a:lstStyle/>
          <a:p>
            <a:endParaRPr lang="en-GB"/>
          </a:p>
        </p:txBody>
      </p:sp>
      <p:sp>
        <p:nvSpPr>
          <p:cNvPr id="4" name="AutoShape 4"/>
          <p:cNvSpPr/>
          <p:nvPr/>
        </p:nvSpPr>
        <p:spPr>
          <a:xfrm flipH="1">
            <a:off x="7570772" y="5732079"/>
            <a:ext cx="4030593" cy="1846866"/>
          </a:xfrm>
          <a:prstGeom prst="line">
            <a:avLst/>
          </a:prstGeom>
          <a:ln w="95250" cap="flat">
            <a:solidFill>
              <a:srgbClr val="FF900E"/>
            </a:solidFill>
            <a:prstDash val="solid"/>
            <a:headEnd type="none" w="sm" len="sm"/>
            <a:tailEnd type="triangle" w="lg" len="med"/>
          </a:ln>
        </p:spPr>
        <p:txBody>
          <a:bodyPr/>
          <a:lstStyle/>
          <a:p>
            <a:endParaRPr lang="en-GB"/>
          </a:p>
        </p:txBody>
      </p:sp>
      <p:sp>
        <p:nvSpPr>
          <p:cNvPr id="5" name="AutoShape 5"/>
          <p:cNvSpPr/>
          <p:nvPr/>
        </p:nvSpPr>
        <p:spPr>
          <a:xfrm flipH="1">
            <a:off x="9144000" y="6441348"/>
            <a:ext cx="4451534" cy="2612668"/>
          </a:xfrm>
          <a:prstGeom prst="line">
            <a:avLst/>
          </a:prstGeom>
          <a:ln w="95250" cap="flat">
            <a:solidFill>
              <a:srgbClr val="7EC945"/>
            </a:solidFill>
            <a:prstDash val="solid"/>
            <a:headEnd type="none" w="sm" len="sm"/>
            <a:tailEnd type="triangle" w="lg" len="med"/>
          </a:ln>
        </p:spPr>
        <p:txBody>
          <a:bodyPr/>
          <a:lstStyle/>
          <a:p>
            <a:endParaRPr lang="en-GB"/>
          </a:p>
        </p:txBody>
      </p:sp>
      <p:sp>
        <p:nvSpPr>
          <p:cNvPr id="6" name="Freeform 6"/>
          <p:cNvSpPr/>
          <p:nvPr/>
        </p:nvSpPr>
        <p:spPr>
          <a:xfrm>
            <a:off x="142758" y="4666067"/>
            <a:ext cx="2759829" cy="2759829"/>
          </a:xfrm>
          <a:custGeom>
            <a:avLst/>
            <a:gdLst/>
            <a:ahLst/>
            <a:cxnLst/>
            <a:rect l="l" t="t" r="r" b="b"/>
            <a:pathLst>
              <a:path w="2759829" h="2759829">
                <a:moveTo>
                  <a:pt x="0" y="0"/>
                </a:moveTo>
                <a:lnTo>
                  <a:pt x="2759828" y="0"/>
                </a:lnTo>
                <a:lnTo>
                  <a:pt x="2759828" y="2759828"/>
                </a:lnTo>
                <a:lnTo>
                  <a:pt x="0" y="2759828"/>
                </a:lnTo>
                <a:lnTo>
                  <a:pt x="0" y="0"/>
                </a:lnTo>
                <a:close/>
              </a:path>
            </a:pathLst>
          </a:custGeom>
          <a:blipFill>
            <a:blip r:embed="rId4"/>
            <a:stretch>
              <a:fillRect/>
            </a:stretch>
          </a:blipFill>
        </p:spPr>
        <p:txBody>
          <a:bodyPr/>
          <a:lstStyle/>
          <a:p>
            <a:endParaRPr lang="en-GB"/>
          </a:p>
        </p:txBody>
      </p:sp>
      <p:sp>
        <p:nvSpPr>
          <p:cNvPr id="7" name="Freeform 7"/>
          <p:cNvSpPr/>
          <p:nvPr/>
        </p:nvSpPr>
        <p:spPr>
          <a:xfrm rot="-216241">
            <a:off x="6273550" y="5728617"/>
            <a:ext cx="3559156" cy="1007802"/>
          </a:xfrm>
          <a:custGeom>
            <a:avLst/>
            <a:gdLst/>
            <a:ahLst/>
            <a:cxnLst/>
            <a:rect l="l" t="t" r="r" b="b"/>
            <a:pathLst>
              <a:path w="3559156" h="1007802">
                <a:moveTo>
                  <a:pt x="0" y="0"/>
                </a:moveTo>
                <a:lnTo>
                  <a:pt x="3559156" y="0"/>
                </a:lnTo>
                <a:lnTo>
                  <a:pt x="3559156" y="1007802"/>
                </a:lnTo>
                <a:lnTo>
                  <a:pt x="0" y="1007802"/>
                </a:lnTo>
                <a:lnTo>
                  <a:pt x="0" y="0"/>
                </a:lnTo>
                <a:close/>
              </a:path>
            </a:pathLst>
          </a:custGeom>
          <a:blipFill>
            <a:blip r:embed="rId5"/>
            <a:stretch>
              <a:fillRect t="-54345" b="-49734"/>
            </a:stretch>
          </a:blipFill>
        </p:spPr>
        <p:txBody>
          <a:bodyPr/>
          <a:lstStyle/>
          <a:p>
            <a:endParaRPr lang="en-GB"/>
          </a:p>
        </p:txBody>
      </p:sp>
      <p:sp>
        <p:nvSpPr>
          <p:cNvPr id="8" name="Freeform 8"/>
          <p:cNvSpPr/>
          <p:nvPr/>
        </p:nvSpPr>
        <p:spPr>
          <a:xfrm rot="-239005">
            <a:off x="4248378" y="5536247"/>
            <a:ext cx="1956149" cy="1244600"/>
          </a:xfrm>
          <a:custGeom>
            <a:avLst/>
            <a:gdLst/>
            <a:ahLst/>
            <a:cxnLst/>
            <a:rect l="l" t="t" r="r" b="b"/>
            <a:pathLst>
              <a:path w="1956149" h="1244600">
                <a:moveTo>
                  <a:pt x="0" y="0"/>
                </a:moveTo>
                <a:lnTo>
                  <a:pt x="1956149" y="0"/>
                </a:lnTo>
                <a:lnTo>
                  <a:pt x="1956149" y="1244600"/>
                </a:lnTo>
                <a:lnTo>
                  <a:pt x="0" y="1244600"/>
                </a:lnTo>
                <a:lnTo>
                  <a:pt x="0" y="0"/>
                </a:lnTo>
                <a:close/>
              </a:path>
            </a:pathLst>
          </a:custGeom>
          <a:blipFill>
            <a:blip r:embed="rId6"/>
            <a:stretch>
              <a:fillRect/>
            </a:stretch>
          </a:blipFill>
        </p:spPr>
        <p:txBody>
          <a:bodyPr/>
          <a:lstStyle/>
          <a:p>
            <a:endParaRPr lang="en-GB"/>
          </a:p>
        </p:txBody>
      </p:sp>
      <p:sp>
        <p:nvSpPr>
          <p:cNvPr id="9" name="Freeform 9"/>
          <p:cNvSpPr/>
          <p:nvPr/>
        </p:nvSpPr>
        <p:spPr>
          <a:xfrm>
            <a:off x="6921669" y="8185227"/>
            <a:ext cx="2029018" cy="1737577"/>
          </a:xfrm>
          <a:custGeom>
            <a:avLst/>
            <a:gdLst/>
            <a:ahLst/>
            <a:cxnLst/>
            <a:rect l="l" t="t" r="r" b="b"/>
            <a:pathLst>
              <a:path w="2029018" h="1737577">
                <a:moveTo>
                  <a:pt x="0" y="0"/>
                </a:moveTo>
                <a:lnTo>
                  <a:pt x="2029018" y="0"/>
                </a:lnTo>
                <a:lnTo>
                  <a:pt x="2029018" y="1737578"/>
                </a:lnTo>
                <a:lnTo>
                  <a:pt x="0" y="1737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8039927" y="7036619"/>
            <a:ext cx="1588434" cy="1118818"/>
          </a:xfrm>
          <a:custGeom>
            <a:avLst/>
            <a:gdLst/>
            <a:ahLst/>
            <a:cxnLst/>
            <a:rect l="l" t="t" r="r" b="b"/>
            <a:pathLst>
              <a:path w="1588434" h="1118818">
                <a:moveTo>
                  <a:pt x="0" y="0"/>
                </a:moveTo>
                <a:lnTo>
                  <a:pt x="1588433" y="0"/>
                </a:lnTo>
                <a:lnTo>
                  <a:pt x="1588433" y="1118818"/>
                </a:lnTo>
                <a:lnTo>
                  <a:pt x="0" y="1118818"/>
                </a:lnTo>
                <a:lnTo>
                  <a:pt x="0" y="0"/>
                </a:lnTo>
                <a:close/>
              </a:path>
            </a:pathLst>
          </a:custGeom>
          <a:blipFill>
            <a:blip r:embed="rId9"/>
            <a:stretch>
              <a:fillRect/>
            </a:stretch>
          </a:blipFill>
        </p:spPr>
        <p:txBody>
          <a:bodyPr/>
          <a:lstStyle/>
          <a:p>
            <a:endParaRPr lang="en-GB"/>
          </a:p>
        </p:txBody>
      </p:sp>
      <p:sp>
        <p:nvSpPr>
          <p:cNvPr id="11" name="AutoShape 11"/>
          <p:cNvSpPr/>
          <p:nvPr/>
        </p:nvSpPr>
        <p:spPr>
          <a:xfrm>
            <a:off x="13956906" y="5354539"/>
            <a:ext cx="143006" cy="1249305"/>
          </a:xfrm>
          <a:prstGeom prst="line">
            <a:avLst/>
          </a:prstGeom>
          <a:ln w="95250" cap="flat">
            <a:solidFill>
              <a:srgbClr val="E3EDE2"/>
            </a:solidFill>
            <a:prstDash val="solid"/>
            <a:headEnd type="none" w="sm" len="sm"/>
            <a:tailEnd type="triangle" w="lg" len="med"/>
          </a:ln>
        </p:spPr>
        <p:txBody>
          <a:bodyPr/>
          <a:lstStyle/>
          <a:p>
            <a:endParaRPr lang="en-GB"/>
          </a:p>
        </p:txBody>
      </p:sp>
      <p:sp>
        <p:nvSpPr>
          <p:cNvPr id="12" name="Freeform 12"/>
          <p:cNvSpPr/>
          <p:nvPr/>
        </p:nvSpPr>
        <p:spPr>
          <a:xfrm>
            <a:off x="12302072" y="6603844"/>
            <a:ext cx="3595681" cy="3683156"/>
          </a:xfrm>
          <a:custGeom>
            <a:avLst/>
            <a:gdLst/>
            <a:ahLst/>
            <a:cxnLst/>
            <a:rect l="l" t="t" r="r" b="b"/>
            <a:pathLst>
              <a:path w="3595681" h="3683156">
                <a:moveTo>
                  <a:pt x="0" y="0"/>
                </a:moveTo>
                <a:lnTo>
                  <a:pt x="3595681" y="0"/>
                </a:lnTo>
                <a:lnTo>
                  <a:pt x="3595681" y="3683156"/>
                </a:lnTo>
                <a:lnTo>
                  <a:pt x="0" y="3683156"/>
                </a:lnTo>
                <a:lnTo>
                  <a:pt x="0" y="0"/>
                </a:lnTo>
                <a:close/>
              </a:path>
            </a:pathLst>
          </a:custGeom>
          <a:blipFill>
            <a:blip r:embed="rId10"/>
            <a:stretch>
              <a:fillRect/>
            </a:stretch>
          </a:blipFill>
        </p:spPr>
        <p:txBody>
          <a:bodyPr/>
          <a:lstStyle/>
          <a:p>
            <a:endParaRPr lang="en-GB"/>
          </a:p>
        </p:txBody>
      </p:sp>
      <p:grpSp>
        <p:nvGrpSpPr>
          <p:cNvPr id="13" name="Group 13"/>
          <p:cNvGrpSpPr/>
          <p:nvPr/>
        </p:nvGrpSpPr>
        <p:grpSpPr>
          <a:xfrm>
            <a:off x="649132" y="8651001"/>
            <a:ext cx="5596262" cy="884635"/>
            <a:chOff x="0" y="0"/>
            <a:chExt cx="1473913" cy="232990"/>
          </a:xfrm>
        </p:grpSpPr>
        <p:sp>
          <p:nvSpPr>
            <p:cNvPr id="14" name="Freeform 14"/>
            <p:cNvSpPr/>
            <p:nvPr/>
          </p:nvSpPr>
          <p:spPr>
            <a:xfrm>
              <a:off x="0" y="0"/>
              <a:ext cx="1473913" cy="232990"/>
            </a:xfrm>
            <a:custGeom>
              <a:avLst/>
              <a:gdLst/>
              <a:ahLst/>
              <a:cxnLst/>
              <a:rect l="l" t="t" r="r" b="b"/>
              <a:pathLst>
                <a:path w="1473913" h="232990">
                  <a:moveTo>
                    <a:pt x="47036" y="0"/>
                  </a:moveTo>
                  <a:lnTo>
                    <a:pt x="1426877" y="0"/>
                  </a:lnTo>
                  <a:cubicBezTo>
                    <a:pt x="1439351" y="0"/>
                    <a:pt x="1451315" y="4956"/>
                    <a:pt x="1460136" y="13776"/>
                  </a:cubicBezTo>
                  <a:cubicBezTo>
                    <a:pt x="1468957" y="22597"/>
                    <a:pt x="1473913" y="34561"/>
                    <a:pt x="1473913" y="47036"/>
                  </a:cubicBezTo>
                  <a:lnTo>
                    <a:pt x="1473913" y="185954"/>
                  </a:lnTo>
                  <a:cubicBezTo>
                    <a:pt x="1473913" y="198429"/>
                    <a:pt x="1468957" y="210393"/>
                    <a:pt x="1460136" y="219214"/>
                  </a:cubicBezTo>
                  <a:cubicBezTo>
                    <a:pt x="1451315" y="228035"/>
                    <a:pt x="1439351" y="232990"/>
                    <a:pt x="1426877" y="232990"/>
                  </a:cubicBezTo>
                  <a:lnTo>
                    <a:pt x="47036" y="232990"/>
                  </a:lnTo>
                  <a:cubicBezTo>
                    <a:pt x="21059" y="232990"/>
                    <a:pt x="0" y="211932"/>
                    <a:pt x="0" y="185954"/>
                  </a:cubicBezTo>
                  <a:lnTo>
                    <a:pt x="0" y="47036"/>
                  </a:lnTo>
                  <a:cubicBezTo>
                    <a:pt x="0" y="34561"/>
                    <a:pt x="4956" y="22597"/>
                    <a:pt x="13776" y="13776"/>
                  </a:cubicBezTo>
                  <a:cubicBezTo>
                    <a:pt x="22597" y="4956"/>
                    <a:pt x="34561" y="0"/>
                    <a:pt x="47036" y="0"/>
                  </a:cubicBezTo>
                  <a:close/>
                </a:path>
              </a:pathLst>
            </a:custGeom>
            <a:solidFill>
              <a:srgbClr val="7EC945"/>
            </a:solidFill>
          </p:spPr>
          <p:txBody>
            <a:bodyPr/>
            <a:lstStyle/>
            <a:p>
              <a:endParaRPr lang="en-GB"/>
            </a:p>
          </p:txBody>
        </p:sp>
        <p:sp>
          <p:nvSpPr>
            <p:cNvPr id="15" name="TextBox 15"/>
            <p:cNvSpPr txBox="1"/>
            <p:nvPr/>
          </p:nvSpPr>
          <p:spPr>
            <a:xfrm>
              <a:off x="0" y="-57150"/>
              <a:ext cx="1473913" cy="290140"/>
            </a:xfrm>
            <a:prstGeom prst="rect">
              <a:avLst/>
            </a:prstGeom>
          </p:spPr>
          <p:txBody>
            <a:bodyPr lIns="50800" tIns="50800" rIns="50800" bIns="50800" rtlCol="0" anchor="ctr"/>
            <a:lstStyle/>
            <a:p>
              <a:pPr algn="ctr">
                <a:lnSpc>
                  <a:spcPts val="3779"/>
                </a:lnSpc>
              </a:pPr>
              <a:r>
                <a:rPr lang="en-US" sz="2699">
                  <a:solidFill>
                    <a:srgbClr val="000000"/>
                  </a:solidFill>
                  <a:latin typeface="Public Sans 1"/>
                  <a:ea typeface="Public Sans 1"/>
                  <a:cs typeface="Public Sans 1"/>
                  <a:sym typeface="Public Sans 1"/>
                </a:rPr>
                <a:t>Setting leaders and managers</a:t>
              </a:r>
            </a:p>
          </p:txBody>
        </p:sp>
      </p:grpSp>
      <p:grpSp>
        <p:nvGrpSpPr>
          <p:cNvPr id="16" name="Group 16"/>
          <p:cNvGrpSpPr/>
          <p:nvPr/>
        </p:nvGrpSpPr>
        <p:grpSpPr>
          <a:xfrm>
            <a:off x="922341" y="9535636"/>
            <a:ext cx="4894579" cy="465545"/>
            <a:chOff x="0" y="0"/>
            <a:chExt cx="1289107" cy="122613"/>
          </a:xfrm>
        </p:grpSpPr>
        <p:sp>
          <p:nvSpPr>
            <p:cNvPr id="17" name="Freeform 17"/>
            <p:cNvSpPr/>
            <p:nvPr/>
          </p:nvSpPr>
          <p:spPr>
            <a:xfrm>
              <a:off x="0" y="0"/>
              <a:ext cx="1289107" cy="122613"/>
            </a:xfrm>
            <a:custGeom>
              <a:avLst/>
              <a:gdLst/>
              <a:ahLst/>
              <a:cxnLst/>
              <a:rect l="l" t="t" r="r" b="b"/>
              <a:pathLst>
                <a:path w="1289107" h="122613">
                  <a:moveTo>
                    <a:pt x="53779" y="0"/>
                  </a:moveTo>
                  <a:lnTo>
                    <a:pt x="1235328" y="0"/>
                  </a:lnTo>
                  <a:cubicBezTo>
                    <a:pt x="1265030" y="0"/>
                    <a:pt x="1289107" y="24078"/>
                    <a:pt x="1289107" y="53779"/>
                  </a:cubicBezTo>
                  <a:lnTo>
                    <a:pt x="1289107" y="68834"/>
                  </a:lnTo>
                  <a:cubicBezTo>
                    <a:pt x="1289107" y="83097"/>
                    <a:pt x="1283441" y="96776"/>
                    <a:pt x="1273356" y="106861"/>
                  </a:cubicBezTo>
                  <a:cubicBezTo>
                    <a:pt x="1263270" y="116947"/>
                    <a:pt x="1249591" y="122613"/>
                    <a:pt x="1235328" y="122613"/>
                  </a:cubicBezTo>
                  <a:lnTo>
                    <a:pt x="53779" y="122613"/>
                  </a:lnTo>
                  <a:cubicBezTo>
                    <a:pt x="24078" y="122613"/>
                    <a:pt x="0" y="98535"/>
                    <a:pt x="0" y="68834"/>
                  </a:cubicBezTo>
                  <a:lnTo>
                    <a:pt x="0" y="53779"/>
                  </a:lnTo>
                  <a:cubicBezTo>
                    <a:pt x="0" y="24078"/>
                    <a:pt x="24078" y="0"/>
                    <a:pt x="53779" y="0"/>
                  </a:cubicBezTo>
                  <a:close/>
                </a:path>
              </a:pathLst>
            </a:custGeom>
            <a:solidFill>
              <a:srgbClr val="7EC945"/>
            </a:solidFill>
          </p:spPr>
          <p:txBody>
            <a:bodyPr/>
            <a:lstStyle/>
            <a:p>
              <a:endParaRPr lang="en-GB"/>
            </a:p>
          </p:txBody>
        </p:sp>
        <p:sp>
          <p:nvSpPr>
            <p:cNvPr id="18" name="TextBox 18"/>
            <p:cNvSpPr txBox="1"/>
            <p:nvPr/>
          </p:nvSpPr>
          <p:spPr>
            <a:xfrm>
              <a:off x="0" y="-38100"/>
              <a:ext cx="1289107" cy="160713"/>
            </a:xfrm>
            <a:prstGeom prst="rect">
              <a:avLst/>
            </a:prstGeom>
          </p:spPr>
          <p:txBody>
            <a:bodyPr lIns="50800" tIns="50800" rIns="50800" bIns="50800" rtlCol="0" anchor="ctr"/>
            <a:lstStyle/>
            <a:p>
              <a:pPr algn="ctr">
                <a:lnSpc>
                  <a:spcPts val="2100"/>
                </a:lnSpc>
              </a:pPr>
              <a:endParaRPr/>
            </a:p>
          </p:txBody>
        </p:sp>
      </p:grpSp>
      <p:sp>
        <p:nvSpPr>
          <p:cNvPr id="19" name="TextBox 19"/>
          <p:cNvSpPr txBox="1"/>
          <p:nvPr/>
        </p:nvSpPr>
        <p:spPr>
          <a:xfrm>
            <a:off x="275198" y="66236"/>
            <a:ext cx="17737605" cy="2117247"/>
          </a:xfrm>
          <a:prstGeom prst="rect">
            <a:avLst/>
          </a:prstGeom>
        </p:spPr>
        <p:txBody>
          <a:bodyPr lIns="0" tIns="0" rIns="0" bIns="0" rtlCol="0" anchor="t">
            <a:spAutoFit/>
          </a:bodyPr>
          <a:lstStyle/>
          <a:p>
            <a:pPr algn="l">
              <a:lnSpc>
                <a:spcPts val="5626"/>
              </a:lnSpc>
              <a:spcBef>
                <a:spcPct val="0"/>
              </a:spcBef>
            </a:pPr>
            <a:r>
              <a:rPr lang="en-US" sz="4018">
                <a:solidFill>
                  <a:srgbClr val="502F4C"/>
                </a:solidFill>
                <a:latin typeface="Bree Serif"/>
                <a:ea typeface="Bree Serif"/>
                <a:cs typeface="Bree Serif"/>
                <a:sym typeface="Bree Serif"/>
              </a:rPr>
              <a:t>Stage 2: </a:t>
            </a:r>
            <a:r>
              <a:rPr lang="en-US" sz="4018" u="none">
                <a:solidFill>
                  <a:srgbClr val="502F4C"/>
                </a:solidFill>
                <a:latin typeface="Bree Serif"/>
                <a:ea typeface="Bree Serif"/>
                <a:cs typeface="Bree Serif"/>
                <a:sym typeface="Bree Serif"/>
              </a:rPr>
              <a:t>Discovering</a:t>
            </a:r>
            <a:r>
              <a:rPr lang="en-US" sz="4018">
                <a:solidFill>
                  <a:srgbClr val="502F4C"/>
                </a:solidFill>
                <a:latin typeface="Bree Serif"/>
                <a:ea typeface="Bree Serif"/>
                <a:cs typeface="Bree Serif"/>
                <a:sym typeface="Bree Serif"/>
              </a:rPr>
              <a:t> examples of excellence and achievements through literary texts and reflection through collective lenses </a:t>
            </a:r>
          </a:p>
          <a:p>
            <a:pPr algn="l">
              <a:lnSpc>
                <a:spcPts val="5626"/>
              </a:lnSpc>
              <a:spcBef>
                <a:spcPct val="0"/>
              </a:spcBef>
            </a:pPr>
            <a:endParaRPr lang="en-US" sz="4018">
              <a:solidFill>
                <a:srgbClr val="502F4C"/>
              </a:solidFill>
              <a:latin typeface="Bree Serif"/>
              <a:ea typeface="Bree Serif"/>
              <a:cs typeface="Bree Serif"/>
              <a:sym typeface="Bree Serif"/>
            </a:endParaRPr>
          </a:p>
        </p:txBody>
      </p:sp>
      <p:grpSp>
        <p:nvGrpSpPr>
          <p:cNvPr id="20" name="Group 20"/>
          <p:cNvGrpSpPr/>
          <p:nvPr/>
        </p:nvGrpSpPr>
        <p:grpSpPr>
          <a:xfrm>
            <a:off x="360768" y="4163996"/>
            <a:ext cx="7210005" cy="1267710"/>
            <a:chOff x="0" y="0"/>
            <a:chExt cx="9613340" cy="1690280"/>
          </a:xfrm>
        </p:grpSpPr>
        <p:grpSp>
          <p:nvGrpSpPr>
            <p:cNvPr id="21" name="Group 21"/>
            <p:cNvGrpSpPr/>
            <p:nvPr/>
          </p:nvGrpSpPr>
          <p:grpSpPr>
            <a:xfrm>
              <a:off x="1075931" y="0"/>
              <a:ext cx="7266445" cy="1179514"/>
              <a:chOff x="0" y="0"/>
              <a:chExt cx="1435347" cy="232990"/>
            </a:xfrm>
          </p:grpSpPr>
          <p:sp>
            <p:nvSpPr>
              <p:cNvPr id="22" name="Freeform 22"/>
              <p:cNvSpPr/>
              <p:nvPr/>
            </p:nvSpPr>
            <p:spPr>
              <a:xfrm>
                <a:off x="0" y="0"/>
                <a:ext cx="1435347" cy="232990"/>
              </a:xfrm>
              <a:custGeom>
                <a:avLst/>
                <a:gdLst/>
                <a:ahLst/>
                <a:cxnLst/>
                <a:rect l="l" t="t" r="r" b="b"/>
                <a:pathLst>
                  <a:path w="1435347" h="232990">
                    <a:moveTo>
                      <a:pt x="48300" y="0"/>
                    </a:moveTo>
                    <a:lnTo>
                      <a:pt x="1387048" y="0"/>
                    </a:lnTo>
                    <a:cubicBezTo>
                      <a:pt x="1399857" y="0"/>
                      <a:pt x="1412143" y="5089"/>
                      <a:pt x="1421201" y="14147"/>
                    </a:cubicBezTo>
                    <a:cubicBezTo>
                      <a:pt x="1430258" y="23205"/>
                      <a:pt x="1435347" y="35490"/>
                      <a:pt x="1435347" y="48300"/>
                    </a:cubicBezTo>
                    <a:lnTo>
                      <a:pt x="1435347" y="184691"/>
                    </a:lnTo>
                    <a:cubicBezTo>
                      <a:pt x="1435347" y="211366"/>
                      <a:pt x="1413723" y="232990"/>
                      <a:pt x="1387048" y="232990"/>
                    </a:cubicBezTo>
                    <a:lnTo>
                      <a:pt x="48300" y="232990"/>
                    </a:lnTo>
                    <a:cubicBezTo>
                      <a:pt x="21625" y="232990"/>
                      <a:pt x="0" y="211366"/>
                      <a:pt x="0" y="184691"/>
                    </a:cubicBezTo>
                    <a:lnTo>
                      <a:pt x="0" y="48300"/>
                    </a:lnTo>
                    <a:cubicBezTo>
                      <a:pt x="0" y="21625"/>
                      <a:pt x="21625" y="0"/>
                      <a:pt x="48300" y="0"/>
                    </a:cubicBezTo>
                    <a:close/>
                  </a:path>
                </a:pathLst>
              </a:custGeom>
              <a:solidFill>
                <a:srgbClr val="E594D0"/>
              </a:solidFill>
            </p:spPr>
            <p:txBody>
              <a:bodyPr/>
              <a:lstStyle/>
              <a:p>
                <a:endParaRPr lang="en-GB"/>
              </a:p>
            </p:txBody>
          </p:sp>
          <p:sp>
            <p:nvSpPr>
              <p:cNvPr id="23" name="TextBox 23"/>
              <p:cNvSpPr txBox="1"/>
              <p:nvPr/>
            </p:nvSpPr>
            <p:spPr>
              <a:xfrm>
                <a:off x="0" y="-57150"/>
                <a:ext cx="1435347" cy="290140"/>
              </a:xfrm>
              <a:prstGeom prst="rect">
                <a:avLst/>
              </a:prstGeom>
            </p:spPr>
            <p:txBody>
              <a:bodyPr lIns="50800" tIns="50800" rIns="50800" bIns="50800" rtlCol="0" anchor="ctr"/>
              <a:lstStyle/>
              <a:p>
                <a:pPr algn="ctr">
                  <a:lnSpc>
                    <a:spcPts val="3359"/>
                  </a:lnSpc>
                </a:pPr>
                <a:r>
                  <a:rPr lang="en-US" sz="2399">
                    <a:solidFill>
                      <a:srgbClr val="000000"/>
                    </a:solidFill>
                    <a:latin typeface="Public Sans 1"/>
                    <a:ea typeface="Public Sans 1"/>
                    <a:cs typeface="Public Sans 1"/>
                    <a:sym typeface="Public Sans 1"/>
                  </a:rPr>
                  <a:t>Department for Education (DfE)</a:t>
                </a:r>
              </a:p>
            </p:txBody>
          </p:sp>
        </p:grpSp>
        <p:grpSp>
          <p:nvGrpSpPr>
            <p:cNvPr id="24" name="Group 24"/>
            <p:cNvGrpSpPr/>
            <p:nvPr/>
          </p:nvGrpSpPr>
          <p:grpSpPr>
            <a:xfrm>
              <a:off x="1568781" y="1069553"/>
              <a:ext cx="6355348" cy="620727"/>
              <a:chOff x="0" y="0"/>
              <a:chExt cx="1255377" cy="122613"/>
            </a:xfrm>
          </p:grpSpPr>
          <p:sp>
            <p:nvSpPr>
              <p:cNvPr id="25" name="Freeform 25"/>
              <p:cNvSpPr/>
              <p:nvPr/>
            </p:nvSpPr>
            <p:spPr>
              <a:xfrm>
                <a:off x="0" y="0"/>
                <a:ext cx="1255377" cy="122613"/>
              </a:xfrm>
              <a:custGeom>
                <a:avLst/>
                <a:gdLst/>
                <a:ahLst/>
                <a:cxnLst/>
                <a:rect l="l" t="t" r="r" b="b"/>
                <a:pathLst>
                  <a:path w="1255377" h="122613">
                    <a:moveTo>
                      <a:pt x="55224" y="0"/>
                    </a:moveTo>
                    <a:lnTo>
                      <a:pt x="1200153" y="0"/>
                    </a:lnTo>
                    <a:cubicBezTo>
                      <a:pt x="1230653" y="0"/>
                      <a:pt x="1255377" y="24725"/>
                      <a:pt x="1255377" y="55224"/>
                    </a:cubicBezTo>
                    <a:lnTo>
                      <a:pt x="1255377" y="67389"/>
                    </a:lnTo>
                    <a:cubicBezTo>
                      <a:pt x="1255377" y="97888"/>
                      <a:pt x="1230653" y="122613"/>
                      <a:pt x="1200153" y="122613"/>
                    </a:cubicBezTo>
                    <a:lnTo>
                      <a:pt x="55224" y="122613"/>
                    </a:lnTo>
                    <a:cubicBezTo>
                      <a:pt x="24725" y="122613"/>
                      <a:pt x="0" y="97888"/>
                      <a:pt x="0" y="67389"/>
                    </a:cubicBezTo>
                    <a:lnTo>
                      <a:pt x="0" y="55224"/>
                    </a:lnTo>
                    <a:cubicBezTo>
                      <a:pt x="0" y="24725"/>
                      <a:pt x="24725" y="0"/>
                      <a:pt x="55224" y="0"/>
                    </a:cubicBezTo>
                    <a:close/>
                  </a:path>
                </a:pathLst>
              </a:custGeom>
              <a:solidFill>
                <a:srgbClr val="E594D0"/>
              </a:solidFill>
            </p:spPr>
            <p:txBody>
              <a:bodyPr/>
              <a:lstStyle/>
              <a:p>
                <a:endParaRPr lang="en-GB"/>
              </a:p>
            </p:txBody>
          </p:sp>
          <p:sp>
            <p:nvSpPr>
              <p:cNvPr id="26" name="TextBox 26"/>
              <p:cNvSpPr txBox="1"/>
              <p:nvPr/>
            </p:nvSpPr>
            <p:spPr>
              <a:xfrm>
                <a:off x="0" y="-38100"/>
                <a:ext cx="1255377" cy="160713"/>
              </a:xfrm>
              <a:prstGeom prst="rect">
                <a:avLst/>
              </a:prstGeom>
            </p:spPr>
            <p:txBody>
              <a:bodyPr lIns="50800" tIns="50800" rIns="50800" bIns="50800" rtlCol="0" anchor="ctr"/>
              <a:lstStyle/>
              <a:p>
                <a:pPr algn="ctr">
                  <a:lnSpc>
                    <a:spcPts val="2100"/>
                  </a:lnSpc>
                </a:pPr>
                <a:endParaRPr/>
              </a:p>
            </p:txBody>
          </p:sp>
        </p:grpSp>
        <p:sp>
          <p:nvSpPr>
            <p:cNvPr id="27" name="TextBox 27"/>
            <p:cNvSpPr txBox="1"/>
            <p:nvPr/>
          </p:nvSpPr>
          <p:spPr>
            <a:xfrm>
              <a:off x="0" y="1175931"/>
              <a:ext cx="9613340" cy="459316"/>
            </a:xfrm>
            <a:prstGeom prst="rect">
              <a:avLst/>
            </a:prstGeom>
          </p:spPr>
          <p:txBody>
            <a:bodyPr lIns="0" tIns="0" rIns="0" bIns="0" rtlCol="0" anchor="t">
              <a:spAutoFit/>
            </a:bodyPr>
            <a:lstStyle/>
            <a:p>
              <a:pPr algn="ctr">
                <a:lnSpc>
                  <a:spcPts val="2800"/>
                </a:lnSpc>
              </a:pPr>
              <a:r>
                <a:rPr lang="en-US" sz="2000">
                  <a:solidFill>
                    <a:srgbClr val="2B2421"/>
                  </a:solidFill>
                  <a:latin typeface="Public Sans 1"/>
                  <a:ea typeface="Public Sans 1"/>
                  <a:cs typeface="Public Sans 1"/>
                  <a:sym typeface="Public Sans 1"/>
                </a:rPr>
                <a:t>Ministerial department of government </a:t>
              </a:r>
            </a:p>
          </p:txBody>
        </p:sp>
      </p:grpSp>
      <p:grpSp>
        <p:nvGrpSpPr>
          <p:cNvPr id="28" name="Group 28"/>
          <p:cNvGrpSpPr/>
          <p:nvPr/>
        </p:nvGrpSpPr>
        <p:grpSpPr>
          <a:xfrm>
            <a:off x="-839112" y="7009920"/>
            <a:ext cx="9398601" cy="1138049"/>
            <a:chOff x="0" y="0"/>
            <a:chExt cx="12531467" cy="1517399"/>
          </a:xfrm>
        </p:grpSpPr>
        <p:grpSp>
          <p:nvGrpSpPr>
            <p:cNvPr id="29" name="Group 29"/>
            <p:cNvGrpSpPr/>
            <p:nvPr/>
          </p:nvGrpSpPr>
          <p:grpSpPr>
            <a:xfrm>
              <a:off x="1398249" y="0"/>
              <a:ext cx="9472173" cy="1179514"/>
              <a:chOff x="0" y="0"/>
              <a:chExt cx="1871047" cy="232990"/>
            </a:xfrm>
          </p:grpSpPr>
          <p:sp>
            <p:nvSpPr>
              <p:cNvPr id="30" name="Freeform 30"/>
              <p:cNvSpPr/>
              <p:nvPr/>
            </p:nvSpPr>
            <p:spPr>
              <a:xfrm>
                <a:off x="0" y="0"/>
                <a:ext cx="1871047" cy="232990"/>
              </a:xfrm>
              <a:custGeom>
                <a:avLst/>
                <a:gdLst/>
                <a:ahLst/>
                <a:cxnLst/>
                <a:rect l="l" t="t" r="r" b="b"/>
                <a:pathLst>
                  <a:path w="1871047" h="232990">
                    <a:moveTo>
                      <a:pt x="37052" y="0"/>
                    </a:moveTo>
                    <a:lnTo>
                      <a:pt x="1833994" y="0"/>
                    </a:lnTo>
                    <a:cubicBezTo>
                      <a:pt x="1843821" y="0"/>
                      <a:pt x="1853246" y="3904"/>
                      <a:pt x="1860194" y="10852"/>
                    </a:cubicBezTo>
                    <a:cubicBezTo>
                      <a:pt x="1867143" y="17801"/>
                      <a:pt x="1871047" y="27226"/>
                      <a:pt x="1871047" y="37052"/>
                    </a:cubicBezTo>
                    <a:lnTo>
                      <a:pt x="1871047" y="195938"/>
                    </a:lnTo>
                    <a:cubicBezTo>
                      <a:pt x="1871047" y="205765"/>
                      <a:pt x="1867143" y="215189"/>
                      <a:pt x="1860194" y="222138"/>
                    </a:cubicBezTo>
                    <a:cubicBezTo>
                      <a:pt x="1853246" y="229087"/>
                      <a:pt x="1843821" y="232990"/>
                      <a:pt x="1833994" y="232990"/>
                    </a:cubicBezTo>
                    <a:lnTo>
                      <a:pt x="37052" y="232990"/>
                    </a:lnTo>
                    <a:cubicBezTo>
                      <a:pt x="16589" y="232990"/>
                      <a:pt x="0" y="216401"/>
                      <a:pt x="0" y="195938"/>
                    </a:cubicBezTo>
                    <a:lnTo>
                      <a:pt x="0" y="37052"/>
                    </a:lnTo>
                    <a:cubicBezTo>
                      <a:pt x="0" y="16589"/>
                      <a:pt x="16589" y="0"/>
                      <a:pt x="37052" y="0"/>
                    </a:cubicBezTo>
                    <a:close/>
                  </a:path>
                </a:pathLst>
              </a:custGeom>
              <a:solidFill>
                <a:srgbClr val="FF900E"/>
              </a:solidFill>
            </p:spPr>
            <p:txBody>
              <a:bodyPr/>
              <a:lstStyle/>
              <a:p>
                <a:endParaRPr lang="en-GB"/>
              </a:p>
            </p:txBody>
          </p:sp>
          <p:sp>
            <p:nvSpPr>
              <p:cNvPr id="31" name="TextBox 31"/>
              <p:cNvSpPr txBox="1"/>
              <p:nvPr/>
            </p:nvSpPr>
            <p:spPr>
              <a:xfrm>
                <a:off x="0" y="-57150"/>
                <a:ext cx="1871047" cy="290140"/>
              </a:xfrm>
              <a:prstGeom prst="rect">
                <a:avLst/>
              </a:prstGeom>
            </p:spPr>
            <p:txBody>
              <a:bodyPr lIns="50800" tIns="50800" rIns="50800" bIns="50800" rtlCol="0" anchor="ctr"/>
              <a:lstStyle/>
              <a:p>
                <a:pPr algn="ctr">
                  <a:lnSpc>
                    <a:spcPts val="3779"/>
                  </a:lnSpc>
                </a:pPr>
                <a:r>
                  <a:rPr lang="en-US" sz="2699">
                    <a:solidFill>
                      <a:srgbClr val="000000"/>
                    </a:solidFill>
                    <a:latin typeface="Public Sans 1"/>
                    <a:ea typeface="Public Sans 1"/>
                    <a:cs typeface="Public Sans 1"/>
                    <a:sym typeface="Public Sans 1"/>
                  </a:rPr>
                  <a:t>Local authority and university partnership</a:t>
                </a:r>
              </a:p>
            </p:txBody>
          </p:sp>
        </p:grpSp>
        <p:grpSp>
          <p:nvGrpSpPr>
            <p:cNvPr id="32" name="Group 32"/>
            <p:cNvGrpSpPr/>
            <p:nvPr/>
          </p:nvGrpSpPr>
          <p:grpSpPr>
            <a:xfrm>
              <a:off x="2172101" y="896672"/>
              <a:ext cx="8284512" cy="620727"/>
              <a:chOff x="0" y="0"/>
              <a:chExt cx="1636447" cy="122613"/>
            </a:xfrm>
          </p:grpSpPr>
          <p:sp>
            <p:nvSpPr>
              <p:cNvPr id="33" name="Freeform 33"/>
              <p:cNvSpPr/>
              <p:nvPr/>
            </p:nvSpPr>
            <p:spPr>
              <a:xfrm>
                <a:off x="0" y="0"/>
                <a:ext cx="1636447" cy="122613"/>
              </a:xfrm>
              <a:custGeom>
                <a:avLst/>
                <a:gdLst/>
                <a:ahLst/>
                <a:cxnLst/>
                <a:rect l="l" t="t" r="r" b="b"/>
                <a:pathLst>
                  <a:path w="1636447" h="122613">
                    <a:moveTo>
                      <a:pt x="42364" y="0"/>
                    </a:moveTo>
                    <a:lnTo>
                      <a:pt x="1594083" y="0"/>
                    </a:lnTo>
                    <a:cubicBezTo>
                      <a:pt x="1605318" y="0"/>
                      <a:pt x="1616094" y="4463"/>
                      <a:pt x="1624039" y="12408"/>
                    </a:cubicBezTo>
                    <a:cubicBezTo>
                      <a:pt x="1631984" y="20353"/>
                      <a:pt x="1636447" y="31129"/>
                      <a:pt x="1636447" y="42364"/>
                    </a:cubicBezTo>
                    <a:lnTo>
                      <a:pt x="1636447" y="80248"/>
                    </a:lnTo>
                    <a:cubicBezTo>
                      <a:pt x="1636447" y="91484"/>
                      <a:pt x="1631984" y="102260"/>
                      <a:pt x="1624039" y="110205"/>
                    </a:cubicBezTo>
                    <a:cubicBezTo>
                      <a:pt x="1616094" y="118149"/>
                      <a:pt x="1605318" y="122613"/>
                      <a:pt x="1594083" y="122613"/>
                    </a:cubicBezTo>
                    <a:lnTo>
                      <a:pt x="42364" y="122613"/>
                    </a:lnTo>
                    <a:cubicBezTo>
                      <a:pt x="18967" y="122613"/>
                      <a:pt x="0" y="103646"/>
                      <a:pt x="0" y="80248"/>
                    </a:cubicBezTo>
                    <a:lnTo>
                      <a:pt x="0" y="42364"/>
                    </a:lnTo>
                    <a:cubicBezTo>
                      <a:pt x="0" y="18967"/>
                      <a:pt x="18967" y="0"/>
                      <a:pt x="42364" y="0"/>
                    </a:cubicBezTo>
                    <a:close/>
                  </a:path>
                </a:pathLst>
              </a:custGeom>
              <a:solidFill>
                <a:srgbClr val="FF900E"/>
              </a:solidFill>
            </p:spPr>
            <p:txBody>
              <a:bodyPr/>
              <a:lstStyle/>
              <a:p>
                <a:endParaRPr lang="en-GB"/>
              </a:p>
            </p:txBody>
          </p:sp>
          <p:sp>
            <p:nvSpPr>
              <p:cNvPr id="34" name="TextBox 34"/>
              <p:cNvSpPr txBox="1"/>
              <p:nvPr/>
            </p:nvSpPr>
            <p:spPr>
              <a:xfrm>
                <a:off x="0" y="-38100"/>
                <a:ext cx="1636447" cy="160713"/>
              </a:xfrm>
              <a:prstGeom prst="rect">
                <a:avLst/>
              </a:prstGeom>
            </p:spPr>
            <p:txBody>
              <a:bodyPr lIns="50800" tIns="50800" rIns="50800" bIns="50800" rtlCol="0" anchor="ctr"/>
              <a:lstStyle/>
              <a:p>
                <a:pPr algn="ctr">
                  <a:lnSpc>
                    <a:spcPts val="2100"/>
                  </a:lnSpc>
                </a:pPr>
                <a:endParaRPr/>
              </a:p>
            </p:txBody>
          </p:sp>
        </p:grpSp>
        <p:sp>
          <p:nvSpPr>
            <p:cNvPr id="35" name="TextBox 35"/>
            <p:cNvSpPr txBox="1"/>
            <p:nvPr/>
          </p:nvSpPr>
          <p:spPr>
            <a:xfrm>
              <a:off x="0" y="990212"/>
              <a:ext cx="12531467" cy="459316"/>
            </a:xfrm>
            <a:prstGeom prst="rect">
              <a:avLst/>
            </a:prstGeom>
          </p:spPr>
          <p:txBody>
            <a:bodyPr lIns="0" tIns="0" rIns="0" bIns="0" rtlCol="0" anchor="t">
              <a:spAutoFit/>
            </a:bodyPr>
            <a:lstStyle/>
            <a:p>
              <a:pPr algn="ctr">
                <a:lnSpc>
                  <a:spcPts val="2800"/>
                </a:lnSpc>
              </a:pPr>
              <a:r>
                <a:rPr lang="en-US" sz="2000">
                  <a:solidFill>
                    <a:srgbClr val="2B2421"/>
                  </a:solidFill>
                  <a:latin typeface="Public Sans 1"/>
                  <a:ea typeface="Public Sans 1"/>
                  <a:cs typeface="Public Sans 1"/>
                  <a:sym typeface="Public Sans 1"/>
                </a:rPr>
                <a:t>Local interactions</a:t>
              </a:r>
            </a:p>
          </p:txBody>
        </p:sp>
      </p:grpSp>
      <p:sp>
        <p:nvSpPr>
          <p:cNvPr id="36" name="TextBox 36"/>
          <p:cNvSpPr txBox="1"/>
          <p:nvPr/>
        </p:nvSpPr>
        <p:spPr>
          <a:xfrm>
            <a:off x="-332232" y="9478486"/>
            <a:ext cx="7403726" cy="358774"/>
          </a:xfrm>
          <a:prstGeom prst="rect">
            <a:avLst/>
          </a:prstGeom>
        </p:spPr>
        <p:txBody>
          <a:bodyPr lIns="0" tIns="0" rIns="0" bIns="0" rtlCol="0" anchor="t">
            <a:spAutoFit/>
          </a:bodyPr>
          <a:lstStyle/>
          <a:p>
            <a:pPr algn="ctr">
              <a:lnSpc>
                <a:spcPts val="2800"/>
              </a:lnSpc>
            </a:pPr>
            <a:r>
              <a:rPr lang="en-US" sz="2000">
                <a:solidFill>
                  <a:srgbClr val="2B2421"/>
                </a:solidFill>
                <a:latin typeface="Public Sans 1"/>
                <a:ea typeface="Public Sans 1"/>
                <a:cs typeface="Public Sans 1"/>
                <a:sym typeface="Public Sans 1"/>
              </a:rPr>
              <a:t>Workplace context</a:t>
            </a:r>
          </a:p>
        </p:txBody>
      </p:sp>
      <p:sp>
        <p:nvSpPr>
          <p:cNvPr id="37" name="TextBox 37"/>
          <p:cNvSpPr txBox="1"/>
          <p:nvPr/>
        </p:nvSpPr>
        <p:spPr>
          <a:xfrm>
            <a:off x="360768" y="1714691"/>
            <a:ext cx="7805443" cy="1563369"/>
          </a:xfrm>
          <a:prstGeom prst="rect">
            <a:avLst/>
          </a:prstGeom>
        </p:spPr>
        <p:txBody>
          <a:bodyPr lIns="0" tIns="0" rIns="0" bIns="0" rtlCol="0" anchor="t">
            <a:spAutoFit/>
          </a:bodyPr>
          <a:lstStyle/>
          <a:p>
            <a:pPr algn="l">
              <a:lnSpc>
                <a:spcPts val="3080"/>
              </a:lnSpc>
              <a:spcBef>
                <a:spcPct val="0"/>
              </a:spcBef>
            </a:pPr>
            <a:r>
              <a:rPr lang="en-US" sz="2200" b="1">
                <a:solidFill>
                  <a:srgbClr val="502F4C"/>
                </a:solidFill>
                <a:latin typeface="Public Sans 1 Bold"/>
                <a:ea typeface="Public Sans 1 Bold"/>
                <a:cs typeface="Public Sans 1 Bold"/>
                <a:sym typeface="Public Sans 1 Bold"/>
              </a:rPr>
              <a:t>The adapted Bronfenbrenner (1979) Ecological Systems Theory, shifted the perspective to reflect on the experiences of EYPs in Essex, enabling discoveries to be representable to the local EY sector.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1028700" y="1616375"/>
            <a:ext cx="4386797" cy="3218812"/>
          </a:xfrm>
          <a:custGeom>
            <a:avLst/>
            <a:gdLst/>
            <a:ahLst/>
            <a:cxnLst/>
            <a:rect l="l" t="t" r="r" b="b"/>
            <a:pathLst>
              <a:path w="4386797" h="3218812">
                <a:moveTo>
                  <a:pt x="0" y="0"/>
                </a:moveTo>
                <a:lnTo>
                  <a:pt x="4386797" y="0"/>
                </a:lnTo>
                <a:lnTo>
                  <a:pt x="4386797" y="3218812"/>
                </a:lnTo>
                <a:lnTo>
                  <a:pt x="0" y="3218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flipH="1">
            <a:off x="12674729" y="1471259"/>
            <a:ext cx="4584571" cy="3363929"/>
          </a:xfrm>
          <a:custGeom>
            <a:avLst/>
            <a:gdLst/>
            <a:ahLst/>
            <a:cxnLst/>
            <a:rect l="l" t="t" r="r" b="b"/>
            <a:pathLst>
              <a:path w="4584571" h="3363929">
                <a:moveTo>
                  <a:pt x="4584571" y="0"/>
                </a:moveTo>
                <a:lnTo>
                  <a:pt x="0" y="0"/>
                </a:lnTo>
                <a:lnTo>
                  <a:pt x="0" y="3363928"/>
                </a:lnTo>
                <a:lnTo>
                  <a:pt x="4584571" y="3363928"/>
                </a:lnTo>
                <a:lnTo>
                  <a:pt x="458457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152895" y="4346679"/>
            <a:ext cx="4617132" cy="3387821"/>
          </a:xfrm>
          <a:custGeom>
            <a:avLst/>
            <a:gdLst/>
            <a:ahLst/>
            <a:cxnLst/>
            <a:rect l="l" t="t" r="r" b="b"/>
            <a:pathLst>
              <a:path w="4617132" h="3387821">
                <a:moveTo>
                  <a:pt x="0" y="0"/>
                </a:moveTo>
                <a:lnTo>
                  <a:pt x="4617133" y="0"/>
                </a:lnTo>
                <a:lnTo>
                  <a:pt x="4617133" y="3387821"/>
                </a:lnTo>
                <a:lnTo>
                  <a:pt x="0" y="3387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378290" y="174689"/>
            <a:ext cx="17372718" cy="1313166"/>
          </a:xfrm>
          <a:prstGeom prst="rect">
            <a:avLst/>
          </a:prstGeom>
        </p:spPr>
        <p:txBody>
          <a:bodyPr lIns="0" tIns="0" rIns="0" bIns="0" rtlCol="0" anchor="t">
            <a:spAutoFit/>
          </a:bodyPr>
          <a:lstStyle/>
          <a:p>
            <a:pPr algn="l">
              <a:lnSpc>
                <a:spcPts val="5320"/>
              </a:lnSpc>
            </a:pPr>
            <a:r>
              <a:rPr lang="en-US" sz="3800">
                <a:solidFill>
                  <a:srgbClr val="502F4C"/>
                </a:solidFill>
                <a:latin typeface="Bree Serif"/>
                <a:ea typeface="Bree Serif"/>
                <a:cs typeface="Bree Serif"/>
                <a:sym typeface="Bree Serif"/>
              </a:rPr>
              <a:t>Stage 3: Dreaming and envisioning the need for a better future for the sector through professional dialogue and peer reflection</a:t>
            </a:r>
          </a:p>
        </p:txBody>
      </p:sp>
      <p:sp>
        <p:nvSpPr>
          <p:cNvPr id="6" name="TextBox 6"/>
          <p:cNvSpPr txBox="1"/>
          <p:nvPr/>
        </p:nvSpPr>
        <p:spPr>
          <a:xfrm>
            <a:off x="13371673" y="1935347"/>
            <a:ext cx="3190683" cy="1906692"/>
          </a:xfrm>
          <a:prstGeom prst="rect">
            <a:avLst/>
          </a:prstGeom>
        </p:spPr>
        <p:txBody>
          <a:bodyPr lIns="0" tIns="0" rIns="0" bIns="0" rtlCol="0" anchor="t">
            <a:spAutoFit/>
          </a:bodyPr>
          <a:lstStyle/>
          <a:p>
            <a:pPr algn="ctr">
              <a:lnSpc>
                <a:spcPts val="3056"/>
              </a:lnSpc>
              <a:spcBef>
                <a:spcPct val="0"/>
              </a:spcBef>
            </a:pPr>
            <a:r>
              <a:rPr lang="en-US" sz="2183" b="1">
                <a:solidFill>
                  <a:srgbClr val="502F4C"/>
                </a:solidFill>
                <a:latin typeface="Public Sans 1 Bold"/>
                <a:ea typeface="Public Sans 1 Bold"/>
                <a:cs typeface="Public Sans 1 Bold"/>
                <a:sym typeface="Public Sans 1 Bold"/>
              </a:rPr>
              <a:t>The role of food literacy and education needs to be more widely recognised in early years CPD.</a:t>
            </a:r>
          </a:p>
        </p:txBody>
      </p:sp>
      <p:sp>
        <p:nvSpPr>
          <p:cNvPr id="7" name="Freeform 7"/>
          <p:cNvSpPr/>
          <p:nvPr/>
        </p:nvSpPr>
        <p:spPr>
          <a:xfrm flipH="1">
            <a:off x="11876317" y="4198221"/>
            <a:ext cx="5087759" cy="3733143"/>
          </a:xfrm>
          <a:custGeom>
            <a:avLst/>
            <a:gdLst/>
            <a:ahLst/>
            <a:cxnLst/>
            <a:rect l="l" t="t" r="r" b="b"/>
            <a:pathLst>
              <a:path w="5087759" h="3733143">
                <a:moveTo>
                  <a:pt x="5087759" y="0"/>
                </a:moveTo>
                <a:lnTo>
                  <a:pt x="0" y="0"/>
                </a:lnTo>
                <a:lnTo>
                  <a:pt x="0" y="3733143"/>
                </a:lnTo>
                <a:lnTo>
                  <a:pt x="5087759" y="3733143"/>
                </a:lnTo>
                <a:lnTo>
                  <a:pt x="508775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6116078" y="2125606"/>
            <a:ext cx="6055844" cy="1953894"/>
          </a:xfrm>
          <a:prstGeom prst="rect">
            <a:avLst/>
          </a:prstGeom>
        </p:spPr>
        <p:txBody>
          <a:bodyPr lIns="0" tIns="0" rIns="0" bIns="0" rtlCol="0" anchor="t">
            <a:spAutoFit/>
          </a:bodyPr>
          <a:lstStyle/>
          <a:p>
            <a:pPr algn="ctr">
              <a:lnSpc>
                <a:spcPts val="3080"/>
              </a:lnSpc>
              <a:spcBef>
                <a:spcPct val="0"/>
              </a:spcBef>
            </a:pPr>
            <a:r>
              <a:rPr lang="en-US" sz="2200" b="1">
                <a:solidFill>
                  <a:srgbClr val="502F4C"/>
                </a:solidFill>
                <a:latin typeface="Public Sans 1 Bold"/>
                <a:ea typeface="Public Sans 1 Bold"/>
                <a:cs typeface="Public Sans 1 Bold"/>
                <a:sym typeface="Public Sans 1 Bold"/>
              </a:rPr>
              <a:t>Food literacy education can be viewed as a rhizomatic learning process for early years professionals, as they develop meanings and combine connections through their relational experiences (Cliffe and Solvason, 2016).</a:t>
            </a:r>
          </a:p>
        </p:txBody>
      </p:sp>
      <p:sp>
        <p:nvSpPr>
          <p:cNvPr id="9" name="Freeform 9"/>
          <p:cNvSpPr/>
          <p:nvPr/>
        </p:nvSpPr>
        <p:spPr>
          <a:xfrm>
            <a:off x="1416903" y="7033203"/>
            <a:ext cx="4513829" cy="3312022"/>
          </a:xfrm>
          <a:custGeom>
            <a:avLst/>
            <a:gdLst/>
            <a:ahLst/>
            <a:cxnLst/>
            <a:rect l="l" t="t" r="r" b="b"/>
            <a:pathLst>
              <a:path w="4513829" h="3312022">
                <a:moveTo>
                  <a:pt x="0" y="0"/>
                </a:moveTo>
                <a:lnTo>
                  <a:pt x="4513828" y="0"/>
                </a:lnTo>
                <a:lnTo>
                  <a:pt x="4513828" y="3312022"/>
                </a:lnTo>
                <a:lnTo>
                  <a:pt x="0" y="3312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flipH="1">
            <a:off x="12092571" y="7098099"/>
            <a:ext cx="4346032" cy="3188901"/>
          </a:xfrm>
          <a:custGeom>
            <a:avLst/>
            <a:gdLst/>
            <a:ahLst/>
            <a:cxnLst/>
            <a:rect l="l" t="t" r="r" b="b"/>
            <a:pathLst>
              <a:path w="4346032" h="3188901">
                <a:moveTo>
                  <a:pt x="4346032" y="0"/>
                </a:moveTo>
                <a:lnTo>
                  <a:pt x="0" y="0"/>
                </a:lnTo>
                <a:lnTo>
                  <a:pt x="0" y="3188901"/>
                </a:lnTo>
                <a:lnTo>
                  <a:pt x="4346032" y="3188901"/>
                </a:lnTo>
                <a:lnTo>
                  <a:pt x="434603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TextBox 11"/>
          <p:cNvSpPr txBox="1"/>
          <p:nvPr/>
        </p:nvSpPr>
        <p:spPr>
          <a:xfrm>
            <a:off x="12418537" y="7617240"/>
            <a:ext cx="3694101" cy="1479344"/>
          </a:xfrm>
          <a:prstGeom prst="rect">
            <a:avLst/>
          </a:prstGeom>
        </p:spPr>
        <p:txBody>
          <a:bodyPr lIns="0" tIns="0" rIns="0" bIns="0" rtlCol="0" anchor="t">
            <a:spAutoFit/>
          </a:bodyPr>
          <a:lstStyle/>
          <a:p>
            <a:pPr algn="ctr">
              <a:lnSpc>
                <a:spcPts val="2986"/>
              </a:lnSpc>
              <a:spcBef>
                <a:spcPct val="0"/>
              </a:spcBef>
            </a:pPr>
            <a:r>
              <a:rPr lang="en-US" sz="2133" b="1">
                <a:solidFill>
                  <a:srgbClr val="2B2421"/>
                </a:solidFill>
                <a:latin typeface="Public Sans 1 Bold"/>
                <a:ea typeface="Public Sans 1 Bold"/>
                <a:cs typeface="Public Sans 1 Bold"/>
                <a:sym typeface="Public Sans 1 Bold"/>
              </a:rPr>
              <a:t>Onboarding further professional opinions from a practice perspective will strengthen relevance.</a:t>
            </a:r>
          </a:p>
        </p:txBody>
      </p:sp>
      <p:sp>
        <p:nvSpPr>
          <p:cNvPr id="12" name="Freeform 12"/>
          <p:cNvSpPr/>
          <p:nvPr/>
        </p:nvSpPr>
        <p:spPr>
          <a:xfrm>
            <a:off x="6617354" y="6040590"/>
            <a:ext cx="4788595" cy="3055994"/>
          </a:xfrm>
          <a:custGeom>
            <a:avLst/>
            <a:gdLst/>
            <a:ahLst/>
            <a:cxnLst/>
            <a:rect l="l" t="t" r="r" b="b"/>
            <a:pathLst>
              <a:path w="4788595" h="3055994">
                <a:moveTo>
                  <a:pt x="0" y="0"/>
                </a:moveTo>
                <a:lnTo>
                  <a:pt x="4788595" y="0"/>
                </a:lnTo>
                <a:lnTo>
                  <a:pt x="4788595" y="3055994"/>
                </a:lnTo>
                <a:lnTo>
                  <a:pt x="0" y="30559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TextBox 13"/>
          <p:cNvSpPr txBox="1"/>
          <p:nvPr/>
        </p:nvSpPr>
        <p:spPr>
          <a:xfrm rot="-758672">
            <a:off x="6157122" y="6706737"/>
            <a:ext cx="1472300" cy="444287"/>
          </a:xfrm>
          <a:prstGeom prst="rect">
            <a:avLst/>
          </a:prstGeom>
        </p:spPr>
        <p:txBody>
          <a:bodyPr lIns="0" tIns="0" rIns="0" bIns="0" rtlCol="0" anchor="t">
            <a:spAutoFit/>
          </a:bodyPr>
          <a:lstStyle/>
          <a:p>
            <a:pPr algn="ctr">
              <a:lnSpc>
                <a:spcPts val="3336"/>
              </a:lnSpc>
              <a:spcBef>
                <a:spcPct val="0"/>
              </a:spcBef>
            </a:pPr>
            <a:r>
              <a:rPr lang="en-US" sz="2383" b="1">
                <a:solidFill>
                  <a:srgbClr val="2B2421"/>
                </a:solidFill>
                <a:latin typeface="Helvetica World Bold"/>
                <a:ea typeface="Helvetica World Bold"/>
                <a:cs typeface="Helvetica World Bold"/>
                <a:sym typeface="Helvetica World Bold"/>
              </a:rPr>
              <a:t>CPD</a:t>
            </a:r>
          </a:p>
        </p:txBody>
      </p:sp>
      <p:sp>
        <p:nvSpPr>
          <p:cNvPr id="14" name="TextBox 14"/>
          <p:cNvSpPr txBox="1"/>
          <p:nvPr/>
        </p:nvSpPr>
        <p:spPr>
          <a:xfrm rot="-758672">
            <a:off x="7506657" y="5278660"/>
            <a:ext cx="5131633" cy="901487"/>
          </a:xfrm>
          <a:prstGeom prst="rect">
            <a:avLst/>
          </a:prstGeom>
        </p:spPr>
        <p:txBody>
          <a:bodyPr lIns="0" tIns="0" rIns="0" bIns="0" rtlCol="0" anchor="t">
            <a:spAutoFit/>
          </a:bodyPr>
          <a:lstStyle/>
          <a:p>
            <a:pPr algn="ctr">
              <a:lnSpc>
                <a:spcPts val="3336"/>
              </a:lnSpc>
            </a:pPr>
            <a:r>
              <a:rPr lang="en-US" sz="2383" b="1">
                <a:solidFill>
                  <a:srgbClr val="2B2421"/>
                </a:solidFill>
                <a:latin typeface="Helvetica World Bold"/>
                <a:ea typeface="Helvetica World Bold"/>
                <a:cs typeface="Helvetica World Bold"/>
                <a:sym typeface="Helvetica World Bold"/>
              </a:rPr>
              <a:t>National guidance </a:t>
            </a:r>
          </a:p>
          <a:p>
            <a:pPr algn="ctr">
              <a:lnSpc>
                <a:spcPts val="3336"/>
              </a:lnSpc>
              <a:spcBef>
                <a:spcPct val="0"/>
              </a:spcBef>
            </a:pPr>
            <a:r>
              <a:rPr lang="en-US" sz="2383" b="1">
                <a:solidFill>
                  <a:srgbClr val="2B2421"/>
                </a:solidFill>
                <a:latin typeface="Helvetica World Bold"/>
                <a:ea typeface="Helvetica World Bold"/>
                <a:cs typeface="Helvetica World Bold"/>
                <a:sym typeface="Helvetica World Bold"/>
              </a:rPr>
              <a:t>and frameworks</a:t>
            </a:r>
          </a:p>
        </p:txBody>
      </p:sp>
      <p:sp>
        <p:nvSpPr>
          <p:cNvPr id="15" name="TextBox 15"/>
          <p:cNvSpPr txBox="1"/>
          <p:nvPr/>
        </p:nvSpPr>
        <p:spPr>
          <a:xfrm rot="-758672">
            <a:off x="6632871" y="5547293"/>
            <a:ext cx="1870645" cy="444287"/>
          </a:xfrm>
          <a:prstGeom prst="rect">
            <a:avLst/>
          </a:prstGeom>
        </p:spPr>
        <p:txBody>
          <a:bodyPr lIns="0" tIns="0" rIns="0" bIns="0" rtlCol="0" anchor="t">
            <a:spAutoFit/>
          </a:bodyPr>
          <a:lstStyle/>
          <a:p>
            <a:pPr algn="ctr">
              <a:lnSpc>
                <a:spcPts val="3336"/>
              </a:lnSpc>
              <a:spcBef>
                <a:spcPct val="0"/>
              </a:spcBef>
            </a:pPr>
            <a:r>
              <a:rPr lang="en-US" sz="2383" b="1">
                <a:solidFill>
                  <a:srgbClr val="2B2421"/>
                </a:solidFill>
                <a:latin typeface="Helvetica World Bold"/>
                <a:ea typeface="Helvetica World Bold"/>
                <a:cs typeface="Helvetica World Bold"/>
                <a:sym typeface="Helvetica World Bold"/>
              </a:rPr>
              <a:t>Leadership</a:t>
            </a:r>
          </a:p>
        </p:txBody>
      </p:sp>
      <p:sp>
        <p:nvSpPr>
          <p:cNvPr id="16" name="TextBox 16"/>
          <p:cNvSpPr txBox="1"/>
          <p:nvPr/>
        </p:nvSpPr>
        <p:spPr>
          <a:xfrm>
            <a:off x="1652678" y="8047350"/>
            <a:ext cx="3731307" cy="666750"/>
          </a:xfrm>
          <a:prstGeom prst="rect">
            <a:avLst/>
          </a:prstGeom>
        </p:spPr>
        <p:txBody>
          <a:bodyPr lIns="0" tIns="0" rIns="0" bIns="0" rtlCol="0" anchor="t">
            <a:spAutoFit/>
          </a:bodyPr>
          <a:lstStyle/>
          <a:p>
            <a:pPr algn="ctr">
              <a:lnSpc>
                <a:spcPts val="2695"/>
              </a:lnSpc>
              <a:spcBef>
                <a:spcPct val="0"/>
              </a:spcBef>
            </a:pPr>
            <a:r>
              <a:rPr lang="en-US" sz="2246" b="1" spc="-112">
                <a:solidFill>
                  <a:srgbClr val="502F4C"/>
                </a:solidFill>
                <a:latin typeface="Public Sans 1 Bold"/>
                <a:ea typeface="Public Sans 1 Bold"/>
                <a:cs typeface="Public Sans 1 Bold"/>
                <a:sym typeface="Public Sans 1 Bold"/>
              </a:rPr>
              <a:t>Extend nutrition education to the home environment.</a:t>
            </a:r>
          </a:p>
        </p:txBody>
      </p:sp>
      <p:sp>
        <p:nvSpPr>
          <p:cNvPr id="17" name="TextBox 17"/>
          <p:cNvSpPr txBox="1"/>
          <p:nvPr/>
        </p:nvSpPr>
        <p:spPr>
          <a:xfrm>
            <a:off x="1152895" y="2143838"/>
            <a:ext cx="3731307" cy="1489709"/>
          </a:xfrm>
          <a:prstGeom prst="rect">
            <a:avLst/>
          </a:prstGeom>
        </p:spPr>
        <p:txBody>
          <a:bodyPr lIns="0" tIns="0" rIns="0" bIns="0" rtlCol="0" anchor="t">
            <a:spAutoFit/>
          </a:bodyPr>
          <a:lstStyle/>
          <a:p>
            <a:pPr algn="ctr">
              <a:lnSpc>
                <a:spcPts val="2940"/>
              </a:lnSpc>
              <a:spcBef>
                <a:spcPct val="0"/>
              </a:spcBef>
            </a:pPr>
            <a:r>
              <a:rPr lang="en-US" sz="2100" b="1">
                <a:solidFill>
                  <a:srgbClr val="502F4C"/>
                </a:solidFill>
                <a:latin typeface="Public Sans 1 Bold"/>
                <a:ea typeface="Public Sans 1 Bold"/>
                <a:cs typeface="Public Sans 1 Bold"/>
                <a:sym typeface="Public Sans 1 Bold"/>
              </a:rPr>
              <a:t>Myself &amp; my cook have always looked out for food courses &amp; never find anything.</a:t>
            </a:r>
          </a:p>
        </p:txBody>
      </p:sp>
      <p:sp>
        <p:nvSpPr>
          <p:cNvPr id="18" name="TextBox 18"/>
          <p:cNvSpPr txBox="1"/>
          <p:nvPr/>
        </p:nvSpPr>
        <p:spPr>
          <a:xfrm>
            <a:off x="12744502" y="4664427"/>
            <a:ext cx="3694101" cy="2120899"/>
          </a:xfrm>
          <a:prstGeom prst="rect">
            <a:avLst/>
          </a:prstGeom>
        </p:spPr>
        <p:txBody>
          <a:bodyPr lIns="0" tIns="0" rIns="0" bIns="0" rtlCol="0" anchor="t">
            <a:spAutoFit/>
          </a:bodyPr>
          <a:lstStyle/>
          <a:p>
            <a:pPr algn="ctr">
              <a:lnSpc>
                <a:spcPts val="2800"/>
              </a:lnSpc>
              <a:spcBef>
                <a:spcPct val="0"/>
              </a:spcBef>
            </a:pPr>
            <a:r>
              <a:rPr lang="en-US" sz="2000" b="1">
                <a:solidFill>
                  <a:srgbClr val="502F4C"/>
                </a:solidFill>
                <a:latin typeface="Public Sans 1 Bold"/>
                <a:ea typeface="Public Sans 1 Bold"/>
                <a:cs typeface="Public Sans 1 Bold"/>
                <a:sym typeface="Public Sans 1 Bold"/>
              </a:rPr>
              <a:t>Need for an established platform which collates guidance and resources for all aspects of EY food and nutrition, including food literacy education.</a:t>
            </a:r>
          </a:p>
        </p:txBody>
      </p:sp>
      <p:sp>
        <p:nvSpPr>
          <p:cNvPr id="19" name="TextBox 19"/>
          <p:cNvSpPr txBox="1"/>
          <p:nvPr/>
        </p:nvSpPr>
        <p:spPr>
          <a:xfrm>
            <a:off x="1416903" y="5016039"/>
            <a:ext cx="3719427" cy="1416049"/>
          </a:xfrm>
          <a:prstGeom prst="rect">
            <a:avLst/>
          </a:prstGeom>
        </p:spPr>
        <p:txBody>
          <a:bodyPr lIns="0" tIns="0" rIns="0" bIns="0" rtlCol="0" anchor="t">
            <a:spAutoFit/>
          </a:bodyPr>
          <a:lstStyle/>
          <a:p>
            <a:pPr algn="ctr">
              <a:lnSpc>
                <a:spcPts val="2800"/>
              </a:lnSpc>
              <a:spcBef>
                <a:spcPct val="0"/>
              </a:spcBef>
            </a:pPr>
            <a:r>
              <a:rPr lang="en-US" sz="2000" b="1">
                <a:solidFill>
                  <a:srgbClr val="502F4C"/>
                </a:solidFill>
                <a:latin typeface="Public Sans 1 Bold"/>
                <a:ea typeface="Public Sans 1 Bold"/>
                <a:cs typeface="Public Sans 1 Bold"/>
                <a:sym typeface="Public Sans 1 Bold"/>
              </a:rPr>
              <a:t>Put off due to the length of  documents, prefer something more visual, broken down into themes.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857097"/>
            <a:ext cx="16230600" cy="1543050"/>
            <a:chOff x="0" y="0"/>
            <a:chExt cx="4274726" cy="406400"/>
          </a:xfrm>
        </p:grpSpPr>
        <p:sp>
          <p:nvSpPr>
            <p:cNvPr id="3" name="Freeform 3"/>
            <p:cNvSpPr/>
            <p:nvPr/>
          </p:nvSpPr>
          <p:spPr>
            <a:xfrm>
              <a:off x="0" y="0"/>
              <a:ext cx="4274726" cy="406400"/>
            </a:xfrm>
            <a:custGeom>
              <a:avLst/>
              <a:gdLst/>
              <a:ahLst/>
              <a:cxnLst/>
              <a:rect l="l" t="t" r="r" b="b"/>
              <a:pathLst>
                <a:path w="4274726" h="406400">
                  <a:moveTo>
                    <a:pt x="24327" y="0"/>
                  </a:moveTo>
                  <a:lnTo>
                    <a:pt x="4250399" y="0"/>
                  </a:lnTo>
                  <a:cubicBezTo>
                    <a:pt x="4263834" y="0"/>
                    <a:pt x="4274726" y="10891"/>
                    <a:pt x="4274726" y="24327"/>
                  </a:cubicBezTo>
                  <a:lnTo>
                    <a:pt x="4274726" y="382073"/>
                  </a:lnTo>
                  <a:cubicBezTo>
                    <a:pt x="4274726" y="395509"/>
                    <a:pt x="4263834" y="406400"/>
                    <a:pt x="4250399" y="406400"/>
                  </a:cubicBezTo>
                  <a:lnTo>
                    <a:pt x="24327" y="406400"/>
                  </a:lnTo>
                  <a:cubicBezTo>
                    <a:pt x="10891" y="406400"/>
                    <a:pt x="0" y="395509"/>
                    <a:pt x="0" y="382073"/>
                  </a:cubicBezTo>
                  <a:lnTo>
                    <a:pt x="0" y="24327"/>
                  </a:lnTo>
                  <a:cubicBezTo>
                    <a:pt x="0" y="10891"/>
                    <a:pt x="10891" y="0"/>
                    <a:pt x="24327" y="0"/>
                  </a:cubicBezTo>
                  <a:close/>
                </a:path>
              </a:pathLst>
            </a:custGeom>
            <a:solidFill>
              <a:srgbClr val="2A4637"/>
            </a:solidFill>
          </p:spPr>
          <p:txBody>
            <a:bodyPr/>
            <a:lstStyle/>
            <a:p>
              <a:endParaRPr lang="en-GB"/>
            </a:p>
          </p:txBody>
        </p:sp>
        <p:sp>
          <p:nvSpPr>
            <p:cNvPr id="4" name="TextBox 4"/>
            <p:cNvSpPr txBox="1"/>
            <p:nvPr/>
          </p:nvSpPr>
          <p:spPr>
            <a:xfrm>
              <a:off x="0" y="-57150"/>
              <a:ext cx="4274726" cy="463550"/>
            </a:xfrm>
            <a:prstGeom prst="rect">
              <a:avLst/>
            </a:prstGeom>
          </p:spPr>
          <p:txBody>
            <a:bodyPr lIns="50800" tIns="50800" rIns="50800" bIns="50800" rtlCol="0" anchor="ctr"/>
            <a:lstStyle/>
            <a:p>
              <a:pPr algn="ctr">
                <a:lnSpc>
                  <a:spcPts val="3336"/>
                </a:lnSpc>
              </a:pPr>
              <a:r>
                <a:rPr lang="en-US" sz="2383">
                  <a:solidFill>
                    <a:srgbClr val="FFFFFF"/>
                  </a:solidFill>
                  <a:latin typeface="Public Sans 1"/>
                  <a:ea typeface="Public Sans 1"/>
                  <a:cs typeface="Public Sans 1"/>
                  <a:sym typeface="Public Sans 1"/>
                </a:rPr>
                <a:t>Collegial leadership is strongly advocated by stakeholders as a key approach for the delivery of an initiative (Silva et al, 2022), enabling professional voices to be generated. Key characteristics of collegial leadership have been utilised to frame the multiple stakeholders’ viewpoints (Crawford, 2012; Bush, 2016). </a:t>
              </a:r>
            </a:p>
          </p:txBody>
        </p:sp>
      </p:grpSp>
      <p:sp>
        <p:nvSpPr>
          <p:cNvPr id="5" name="TextBox 5"/>
          <p:cNvSpPr txBox="1"/>
          <p:nvPr/>
        </p:nvSpPr>
        <p:spPr>
          <a:xfrm>
            <a:off x="637372" y="241112"/>
            <a:ext cx="16230600" cy="1358688"/>
          </a:xfrm>
          <a:prstGeom prst="rect">
            <a:avLst/>
          </a:prstGeom>
        </p:spPr>
        <p:txBody>
          <a:bodyPr lIns="0" tIns="0" rIns="0" bIns="0" rtlCol="0" anchor="t">
            <a:spAutoFit/>
          </a:bodyPr>
          <a:lstStyle/>
          <a:p>
            <a:pPr algn="l">
              <a:lnSpc>
                <a:spcPts val="5436"/>
              </a:lnSpc>
              <a:spcBef>
                <a:spcPct val="0"/>
              </a:spcBef>
            </a:pPr>
            <a:r>
              <a:rPr lang="en-US" sz="3883" dirty="0">
                <a:solidFill>
                  <a:srgbClr val="502F4C"/>
                </a:solidFill>
                <a:latin typeface="Bree Serif"/>
                <a:ea typeface="Bree Serif"/>
                <a:cs typeface="Bree Serif"/>
                <a:sym typeface="Bree Serif"/>
              </a:rPr>
              <a:t>Stage 4: </a:t>
            </a:r>
            <a:r>
              <a:rPr lang="en-US" sz="3883" dirty="0" err="1">
                <a:solidFill>
                  <a:srgbClr val="502F4C"/>
                </a:solidFill>
                <a:latin typeface="Bree Serif"/>
                <a:ea typeface="Bree Serif"/>
                <a:cs typeface="Bree Serif"/>
                <a:sym typeface="Bree Serif"/>
              </a:rPr>
              <a:t>Utilising</a:t>
            </a:r>
            <a:r>
              <a:rPr lang="en-US" sz="3883" dirty="0">
                <a:solidFill>
                  <a:srgbClr val="502F4C"/>
                </a:solidFill>
                <a:latin typeface="Bree Serif"/>
                <a:ea typeface="Bree Serif"/>
                <a:cs typeface="Bree Serif"/>
                <a:sym typeface="Bree Serif"/>
              </a:rPr>
              <a:t> a collegial leadership approach to design and co-construct the future through a collaborative reflection</a:t>
            </a:r>
          </a:p>
        </p:txBody>
      </p:sp>
      <p:grpSp>
        <p:nvGrpSpPr>
          <p:cNvPr id="6" name="Group 6"/>
          <p:cNvGrpSpPr/>
          <p:nvPr/>
        </p:nvGrpSpPr>
        <p:grpSpPr>
          <a:xfrm>
            <a:off x="2657068" y="3860160"/>
            <a:ext cx="6192737" cy="1283340"/>
            <a:chOff x="0" y="0"/>
            <a:chExt cx="1631009" cy="337999"/>
          </a:xfrm>
        </p:grpSpPr>
        <p:sp>
          <p:nvSpPr>
            <p:cNvPr id="7" name="Freeform 7"/>
            <p:cNvSpPr/>
            <p:nvPr/>
          </p:nvSpPr>
          <p:spPr>
            <a:xfrm>
              <a:off x="0" y="0"/>
              <a:ext cx="1631009" cy="337999"/>
            </a:xfrm>
            <a:custGeom>
              <a:avLst/>
              <a:gdLst/>
              <a:ahLst/>
              <a:cxnLst/>
              <a:rect l="l" t="t" r="r" b="b"/>
              <a:pathLst>
                <a:path w="1631009" h="337999">
                  <a:moveTo>
                    <a:pt x="63758" y="0"/>
                  </a:moveTo>
                  <a:lnTo>
                    <a:pt x="1567251" y="0"/>
                  </a:lnTo>
                  <a:cubicBezTo>
                    <a:pt x="1584160" y="0"/>
                    <a:pt x="1600378" y="6717"/>
                    <a:pt x="1612335" y="18674"/>
                  </a:cubicBezTo>
                  <a:cubicBezTo>
                    <a:pt x="1624292" y="30631"/>
                    <a:pt x="1631009" y="46848"/>
                    <a:pt x="1631009" y="63758"/>
                  </a:cubicBezTo>
                  <a:lnTo>
                    <a:pt x="1631009" y="274241"/>
                  </a:lnTo>
                  <a:cubicBezTo>
                    <a:pt x="1631009" y="291150"/>
                    <a:pt x="1624292" y="307368"/>
                    <a:pt x="1612335" y="319325"/>
                  </a:cubicBezTo>
                  <a:cubicBezTo>
                    <a:pt x="1600378" y="331282"/>
                    <a:pt x="1584160" y="337999"/>
                    <a:pt x="1567251" y="337999"/>
                  </a:cubicBezTo>
                  <a:lnTo>
                    <a:pt x="63758" y="337999"/>
                  </a:lnTo>
                  <a:cubicBezTo>
                    <a:pt x="46848" y="337999"/>
                    <a:pt x="30631" y="331282"/>
                    <a:pt x="18674" y="319325"/>
                  </a:cubicBezTo>
                  <a:cubicBezTo>
                    <a:pt x="6717" y="307368"/>
                    <a:pt x="0" y="291150"/>
                    <a:pt x="0" y="274241"/>
                  </a:cubicBezTo>
                  <a:lnTo>
                    <a:pt x="0" y="63758"/>
                  </a:lnTo>
                  <a:cubicBezTo>
                    <a:pt x="0" y="46848"/>
                    <a:pt x="6717" y="30631"/>
                    <a:pt x="18674" y="18674"/>
                  </a:cubicBezTo>
                  <a:cubicBezTo>
                    <a:pt x="30631" y="6717"/>
                    <a:pt x="46848" y="0"/>
                    <a:pt x="63758" y="0"/>
                  </a:cubicBezTo>
                  <a:close/>
                </a:path>
              </a:pathLst>
            </a:custGeom>
            <a:solidFill>
              <a:srgbClr val="FF900E"/>
            </a:solidFill>
          </p:spPr>
          <p:txBody>
            <a:bodyPr/>
            <a:lstStyle/>
            <a:p>
              <a:endParaRPr lang="en-GB"/>
            </a:p>
          </p:txBody>
        </p:sp>
        <p:sp>
          <p:nvSpPr>
            <p:cNvPr id="8" name="TextBox 8"/>
            <p:cNvSpPr txBox="1"/>
            <p:nvPr/>
          </p:nvSpPr>
          <p:spPr>
            <a:xfrm>
              <a:off x="0" y="-66675"/>
              <a:ext cx="1631009" cy="404674"/>
            </a:xfrm>
            <a:prstGeom prst="rect">
              <a:avLst/>
            </a:prstGeom>
          </p:spPr>
          <p:txBody>
            <a:bodyPr lIns="50800" tIns="50800" rIns="50800" bIns="50800" rtlCol="0" anchor="ctr"/>
            <a:lstStyle/>
            <a:p>
              <a:pPr algn="ctr">
                <a:lnSpc>
                  <a:spcPts val="5020"/>
                </a:lnSpc>
              </a:pPr>
              <a:r>
                <a:rPr lang="en-US" sz="3586">
                  <a:solidFill>
                    <a:srgbClr val="502F4C"/>
                  </a:solidFill>
                  <a:latin typeface="Bree Serif"/>
                  <a:ea typeface="Bree Serif"/>
                  <a:cs typeface="Bree Serif"/>
                  <a:sym typeface="Bree Serif"/>
                </a:rPr>
                <a:t>Interaction of leaders</a:t>
              </a:r>
            </a:p>
          </p:txBody>
        </p:sp>
      </p:grpSp>
      <p:grpSp>
        <p:nvGrpSpPr>
          <p:cNvPr id="9" name="Group 9"/>
          <p:cNvGrpSpPr/>
          <p:nvPr/>
        </p:nvGrpSpPr>
        <p:grpSpPr>
          <a:xfrm>
            <a:off x="9491023" y="3860160"/>
            <a:ext cx="6381158" cy="1283340"/>
            <a:chOff x="0" y="0"/>
            <a:chExt cx="1680634" cy="337999"/>
          </a:xfrm>
        </p:grpSpPr>
        <p:sp>
          <p:nvSpPr>
            <p:cNvPr id="10" name="Freeform 10"/>
            <p:cNvSpPr/>
            <p:nvPr/>
          </p:nvSpPr>
          <p:spPr>
            <a:xfrm>
              <a:off x="0" y="0"/>
              <a:ext cx="1680634" cy="337999"/>
            </a:xfrm>
            <a:custGeom>
              <a:avLst/>
              <a:gdLst/>
              <a:ahLst/>
              <a:cxnLst/>
              <a:rect l="l" t="t" r="r" b="b"/>
              <a:pathLst>
                <a:path w="1680634" h="337999">
                  <a:moveTo>
                    <a:pt x="61876" y="0"/>
                  </a:moveTo>
                  <a:lnTo>
                    <a:pt x="1618759" y="0"/>
                  </a:lnTo>
                  <a:cubicBezTo>
                    <a:pt x="1652932" y="0"/>
                    <a:pt x="1680634" y="27703"/>
                    <a:pt x="1680634" y="61876"/>
                  </a:cubicBezTo>
                  <a:lnTo>
                    <a:pt x="1680634" y="276123"/>
                  </a:lnTo>
                  <a:cubicBezTo>
                    <a:pt x="1680634" y="310296"/>
                    <a:pt x="1652932" y="337999"/>
                    <a:pt x="1618759" y="337999"/>
                  </a:cubicBezTo>
                  <a:lnTo>
                    <a:pt x="61876" y="337999"/>
                  </a:lnTo>
                  <a:cubicBezTo>
                    <a:pt x="27703" y="337999"/>
                    <a:pt x="0" y="310296"/>
                    <a:pt x="0" y="276123"/>
                  </a:cubicBezTo>
                  <a:lnTo>
                    <a:pt x="0" y="61876"/>
                  </a:lnTo>
                  <a:cubicBezTo>
                    <a:pt x="0" y="27703"/>
                    <a:pt x="27703" y="0"/>
                    <a:pt x="61876" y="0"/>
                  </a:cubicBezTo>
                  <a:close/>
                </a:path>
              </a:pathLst>
            </a:custGeom>
            <a:solidFill>
              <a:srgbClr val="FFCB03"/>
            </a:solidFill>
          </p:spPr>
          <p:txBody>
            <a:bodyPr/>
            <a:lstStyle/>
            <a:p>
              <a:endParaRPr lang="en-GB"/>
            </a:p>
          </p:txBody>
        </p:sp>
        <p:sp>
          <p:nvSpPr>
            <p:cNvPr id="11" name="TextBox 11"/>
            <p:cNvSpPr txBox="1"/>
            <p:nvPr/>
          </p:nvSpPr>
          <p:spPr>
            <a:xfrm>
              <a:off x="0" y="-66675"/>
              <a:ext cx="1680634" cy="404674"/>
            </a:xfrm>
            <a:prstGeom prst="rect">
              <a:avLst/>
            </a:prstGeom>
          </p:spPr>
          <p:txBody>
            <a:bodyPr lIns="50800" tIns="50800" rIns="50800" bIns="50800" rtlCol="0" anchor="ctr"/>
            <a:lstStyle/>
            <a:p>
              <a:pPr algn="ctr">
                <a:lnSpc>
                  <a:spcPts val="5020"/>
                </a:lnSpc>
              </a:pPr>
              <a:r>
                <a:rPr lang="en-US" sz="3586">
                  <a:solidFill>
                    <a:srgbClr val="502F4C"/>
                  </a:solidFill>
                  <a:latin typeface="Bree Serif"/>
                  <a:ea typeface="Bree Serif"/>
                  <a:cs typeface="Bree Serif"/>
                  <a:sym typeface="Bree Serif"/>
                </a:rPr>
                <a:t>Consensual decision making</a:t>
              </a:r>
            </a:p>
          </p:txBody>
        </p:sp>
      </p:grpSp>
      <p:sp>
        <p:nvSpPr>
          <p:cNvPr id="12" name="Freeform 12"/>
          <p:cNvSpPr/>
          <p:nvPr/>
        </p:nvSpPr>
        <p:spPr>
          <a:xfrm rot="-646340">
            <a:off x="293266" y="5284747"/>
            <a:ext cx="1948114" cy="4631741"/>
          </a:xfrm>
          <a:custGeom>
            <a:avLst/>
            <a:gdLst/>
            <a:ahLst/>
            <a:cxnLst/>
            <a:rect l="l" t="t" r="r" b="b"/>
            <a:pathLst>
              <a:path w="1948114" h="4631741">
                <a:moveTo>
                  <a:pt x="0" y="0"/>
                </a:moveTo>
                <a:lnTo>
                  <a:pt x="1948114" y="0"/>
                </a:lnTo>
                <a:lnTo>
                  <a:pt x="1948114" y="4631741"/>
                </a:lnTo>
                <a:lnTo>
                  <a:pt x="0" y="4631741"/>
                </a:lnTo>
                <a:lnTo>
                  <a:pt x="0" y="0"/>
                </a:lnTo>
                <a:close/>
              </a:path>
            </a:pathLst>
          </a:custGeom>
          <a:blipFill>
            <a:blip r:embed="rId3"/>
            <a:stretch>
              <a:fillRect/>
            </a:stretch>
          </a:blipFill>
        </p:spPr>
        <p:txBody>
          <a:bodyPr/>
          <a:lstStyle/>
          <a:p>
            <a:endParaRPr lang="en-GB"/>
          </a:p>
        </p:txBody>
      </p:sp>
      <p:sp>
        <p:nvSpPr>
          <p:cNvPr id="13" name="Freeform 13"/>
          <p:cNvSpPr/>
          <p:nvPr/>
        </p:nvSpPr>
        <p:spPr>
          <a:xfrm>
            <a:off x="15412479" y="7269027"/>
            <a:ext cx="3693641" cy="2601628"/>
          </a:xfrm>
          <a:custGeom>
            <a:avLst/>
            <a:gdLst/>
            <a:ahLst/>
            <a:cxnLst/>
            <a:rect l="l" t="t" r="r" b="b"/>
            <a:pathLst>
              <a:path w="3693641" h="2601628">
                <a:moveTo>
                  <a:pt x="0" y="0"/>
                </a:moveTo>
                <a:lnTo>
                  <a:pt x="3693642" y="0"/>
                </a:lnTo>
                <a:lnTo>
                  <a:pt x="3693642" y="2601627"/>
                </a:lnTo>
                <a:lnTo>
                  <a:pt x="0" y="2601627"/>
                </a:lnTo>
                <a:lnTo>
                  <a:pt x="0" y="0"/>
                </a:lnTo>
                <a:close/>
              </a:path>
            </a:pathLst>
          </a:custGeom>
          <a:blipFill>
            <a:blip r:embed="rId4"/>
            <a:stretch>
              <a:fillRect/>
            </a:stretch>
          </a:blipFill>
        </p:spPr>
        <p:txBody>
          <a:bodyPr/>
          <a:lstStyle/>
          <a:p>
            <a:endParaRPr lang="en-GB"/>
          </a:p>
        </p:txBody>
      </p:sp>
      <p:grpSp>
        <p:nvGrpSpPr>
          <p:cNvPr id="14" name="Group 14"/>
          <p:cNvGrpSpPr/>
          <p:nvPr/>
        </p:nvGrpSpPr>
        <p:grpSpPr>
          <a:xfrm>
            <a:off x="2657068" y="5356180"/>
            <a:ext cx="6192737" cy="3657600"/>
            <a:chOff x="0" y="0"/>
            <a:chExt cx="1631009" cy="963319"/>
          </a:xfrm>
        </p:grpSpPr>
        <p:sp>
          <p:nvSpPr>
            <p:cNvPr id="15" name="Freeform 15"/>
            <p:cNvSpPr/>
            <p:nvPr/>
          </p:nvSpPr>
          <p:spPr>
            <a:xfrm>
              <a:off x="0" y="0"/>
              <a:ext cx="1631009" cy="963319"/>
            </a:xfrm>
            <a:custGeom>
              <a:avLst/>
              <a:gdLst/>
              <a:ahLst/>
              <a:cxnLst/>
              <a:rect l="l" t="t" r="r" b="b"/>
              <a:pathLst>
                <a:path w="1631009" h="963319">
                  <a:moveTo>
                    <a:pt x="63758" y="0"/>
                  </a:moveTo>
                  <a:lnTo>
                    <a:pt x="1567251" y="0"/>
                  </a:lnTo>
                  <a:cubicBezTo>
                    <a:pt x="1584160" y="0"/>
                    <a:pt x="1600378" y="6717"/>
                    <a:pt x="1612335" y="18674"/>
                  </a:cubicBezTo>
                  <a:cubicBezTo>
                    <a:pt x="1624292" y="30631"/>
                    <a:pt x="1631009" y="46848"/>
                    <a:pt x="1631009" y="63758"/>
                  </a:cubicBezTo>
                  <a:lnTo>
                    <a:pt x="1631009" y="899560"/>
                  </a:lnTo>
                  <a:cubicBezTo>
                    <a:pt x="1631009" y="916470"/>
                    <a:pt x="1624292" y="932687"/>
                    <a:pt x="1612335" y="944644"/>
                  </a:cubicBezTo>
                  <a:cubicBezTo>
                    <a:pt x="1600378" y="956601"/>
                    <a:pt x="1584160" y="963319"/>
                    <a:pt x="1567251" y="963319"/>
                  </a:cubicBezTo>
                  <a:lnTo>
                    <a:pt x="63758" y="963319"/>
                  </a:lnTo>
                  <a:cubicBezTo>
                    <a:pt x="28546" y="963319"/>
                    <a:pt x="0" y="934773"/>
                    <a:pt x="0" y="899560"/>
                  </a:cubicBezTo>
                  <a:lnTo>
                    <a:pt x="0" y="63758"/>
                  </a:lnTo>
                  <a:cubicBezTo>
                    <a:pt x="0" y="46848"/>
                    <a:pt x="6717" y="30631"/>
                    <a:pt x="18674" y="18674"/>
                  </a:cubicBezTo>
                  <a:cubicBezTo>
                    <a:pt x="30631" y="6717"/>
                    <a:pt x="46848" y="0"/>
                    <a:pt x="63758" y="0"/>
                  </a:cubicBezTo>
                  <a:close/>
                </a:path>
              </a:pathLst>
            </a:custGeom>
            <a:solidFill>
              <a:srgbClr val="FF900E"/>
            </a:solidFill>
          </p:spPr>
          <p:txBody>
            <a:bodyPr/>
            <a:lstStyle/>
            <a:p>
              <a:endParaRPr lang="en-GB"/>
            </a:p>
          </p:txBody>
        </p:sp>
        <p:sp>
          <p:nvSpPr>
            <p:cNvPr id="16" name="TextBox 16"/>
            <p:cNvSpPr txBox="1"/>
            <p:nvPr/>
          </p:nvSpPr>
          <p:spPr>
            <a:xfrm>
              <a:off x="0" y="-57150"/>
              <a:ext cx="1631009" cy="1020469"/>
            </a:xfrm>
            <a:prstGeom prst="rect">
              <a:avLst/>
            </a:prstGeom>
          </p:spPr>
          <p:txBody>
            <a:bodyPr lIns="50800" tIns="50800" rIns="50800" bIns="50800" rtlCol="0" anchor="ctr"/>
            <a:lstStyle/>
            <a:p>
              <a:pPr algn="ctr">
                <a:lnSpc>
                  <a:spcPts val="3340"/>
                </a:lnSpc>
              </a:pPr>
              <a:r>
                <a:rPr lang="en-US" sz="2386">
                  <a:solidFill>
                    <a:srgbClr val="502F4C"/>
                  </a:solidFill>
                  <a:latin typeface="Public Sans 1"/>
                  <a:ea typeface="Public Sans 1"/>
                  <a:cs typeface="Public Sans 1"/>
                  <a:sym typeface="Public Sans 1"/>
                </a:rPr>
                <a:t>The participatory process between leaders enables the designing of the support to be collectively evaluative to enhance organisational learning (Chadd, Malik and Kapiliasharmi, 2025). </a:t>
              </a:r>
            </a:p>
          </p:txBody>
        </p:sp>
      </p:grpSp>
      <p:grpSp>
        <p:nvGrpSpPr>
          <p:cNvPr id="17" name="Group 17"/>
          <p:cNvGrpSpPr/>
          <p:nvPr/>
        </p:nvGrpSpPr>
        <p:grpSpPr>
          <a:xfrm>
            <a:off x="9491023" y="5294267"/>
            <a:ext cx="6381158" cy="3781425"/>
            <a:chOff x="0" y="0"/>
            <a:chExt cx="1680634" cy="995931"/>
          </a:xfrm>
        </p:grpSpPr>
        <p:sp>
          <p:nvSpPr>
            <p:cNvPr id="18" name="Freeform 18"/>
            <p:cNvSpPr/>
            <p:nvPr/>
          </p:nvSpPr>
          <p:spPr>
            <a:xfrm>
              <a:off x="0" y="0"/>
              <a:ext cx="1680634" cy="995931"/>
            </a:xfrm>
            <a:custGeom>
              <a:avLst/>
              <a:gdLst/>
              <a:ahLst/>
              <a:cxnLst/>
              <a:rect l="l" t="t" r="r" b="b"/>
              <a:pathLst>
                <a:path w="1680634" h="995931">
                  <a:moveTo>
                    <a:pt x="61876" y="0"/>
                  </a:moveTo>
                  <a:lnTo>
                    <a:pt x="1618759" y="0"/>
                  </a:lnTo>
                  <a:cubicBezTo>
                    <a:pt x="1652932" y="0"/>
                    <a:pt x="1680634" y="27703"/>
                    <a:pt x="1680634" y="61876"/>
                  </a:cubicBezTo>
                  <a:lnTo>
                    <a:pt x="1680634" y="934055"/>
                  </a:lnTo>
                  <a:cubicBezTo>
                    <a:pt x="1680634" y="950466"/>
                    <a:pt x="1674115" y="966204"/>
                    <a:pt x="1662511" y="977808"/>
                  </a:cubicBezTo>
                  <a:cubicBezTo>
                    <a:pt x="1650907" y="989412"/>
                    <a:pt x="1635169" y="995931"/>
                    <a:pt x="1618759" y="995931"/>
                  </a:cubicBezTo>
                  <a:lnTo>
                    <a:pt x="61876" y="995931"/>
                  </a:lnTo>
                  <a:cubicBezTo>
                    <a:pt x="27703" y="995931"/>
                    <a:pt x="0" y="968228"/>
                    <a:pt x="0" y="934055"/>
                  </a:cubicBezTo>
                  <a:lnTo>
                    <a:pt x="0" y="61876"/>
                  </a:lnTo>
                  <a:cubicBezTo>
                    <a:pt x="0" y="27703"/>
                    <a:pt x="27703" y="0"/>
                    <a:pt x="61876" y="0"/>
                  </a:cubicBezTo>
                  <a:close/>
                </a:path>
              </a:pathLst>
            </a:custGeom>
            <a:solidFill>
              <a:srgbClr val="FFCB03"/>
            </a:solidFill>
          </p:spPr>
          <p:txBody>
            <a:bodyPr/>
            <a:lstStyle/>
            <a:p>
              <a:endParaRPr lang="en-GB"/>
            </a:p>
          </p:txBody>
        </p:sp>
        <p:sp>
          <p:nvSpPr>
            <p:cNvPr id="19" name="TextBox 19"/>
            <p:cNvSpPr txBox="1"/>
            <p:nvPr/>
          </p:nvSpPr>
          <p:spPr>
            <a:xfrm>
              <a:off x="0" y="-57150"/>
              <a:ext cx="1680634" cy="1053081"/>
            </a:xfrm>
            <a:prstGeom prst="rect">
              <a:avLst/>
            </a:prstGeom>
          </p:spPr>
          <p:txBody>
            <a:bodyPr lIns="50800" tIns="50800" rIns="50800" bIns="50800" rtlCol="0" anchor="ctr"/>
            <a:lstStyle/>
            <a:p>
              <a:pPr algn="ctr">
                <a:lnSpc>
                  <a:spcPts val="3340"/>
                </a:lnSpc>
              </a:pPr>
              <a:r>
                <a:rPr lang="en-US" sz="2386">
                  <a:solidFill>
                    <a:srgbClr val="502F4C"/>
                  </a:solidFill>
                  <a:latin typeface="Public Sans 1"/>
                  <a:ea typeface="Public Sans 1"/>
                  <a:cs typeface="Public Sans 1"/>
                  <a:sym typeface="Public Sans 1"/>
                </a:rPr>
                <a:t>A reflexive approach (Chadd, Malik and Kapiliasharmi, 2025) enables all professionals to reflect on their experiences and discuss possible solutions through weekly meetings and workshops. </a:t>
              </a:r>
            </a:p>
          </p:txBody>
        </p:sp>
      </p:grpSp>
      <p:grpSp>
        <p:nvGrpSpPr>
          <p:cNvPr id="20" name="Group 20"/>
          <p:cNvGrpSpPr/>
          <p:nvPr/>
        </p:nvGrpSpPr>
        <p:grpSpPr>
          <a:xfrm rot="-6855752">
            <a:off x="1542097" y="5571827"/>
            <a:ext cx="1026291" cy="1265932"/>
            <a:chOff x="0" y="0"/>
            <a:chExt cx="1368387" cy="1687910"/>
          </a:xfrm>
        </p:grpSpPr>
        <p:grpSp>
          <p:nvGrpSpPr>
            <p:cNvPr id="21" name="Group 21"/>
            <p:cNvGrpSpPr/>
            <p:nvPr/>
          </p:nvGrpSpPr>
          <p:grpSpPr>
            <a:xfrm>
              <a:off x="892939" y="1212461"/>
              <a:ext cx="475448" cy="47544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900E"/>
                </a:solidFill>
                <a:prstDash val="solid"/>
                <a:miter/>
              </a:ln>
            </p:spPr>
            <p:txBody>
              <a:bodyPr/>
              <a:lstStyle/>
              <a:p>
                <a:endParaRPr lang="en-GB"/>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417490" y="606231"/>
              <a:ext cx="475448" cy="4754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900E"/>
                </a:solidFill>
                <a:prstDash val="solid"/>
                <a:miter/>
              </a:ln>
            </p:spPr>
            <p:txBody>
              <a:bodyPr/>
              <a:lstStyle/>
              <a:p>
                <a:endParaRPr lang="en-GB"/>
              </a:p>
            </p:txBody>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27" name="Group 27"/>
            <p:cNvGrpSpPr/>
            <p:nvPr/>
          </p:nvGrpSpPr>
          <p:grpSpPr>
            <a:xfrm>
              <a:off x="0" y="0"/>
              <a:ext cx="475448" cy="4754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900E"/>
                </a:solidFill>
                <a:prstDash val="solid"/>
                <a:miter/>
              </a:ln>
            </p:spPr>
            <p:txBody>
              <a:bodyPr/>
              <a:lstStyle/>
              <a:p>
                <a:endParaRPr lang="en-GB"/>
              </a:p>
            </p:txBody>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grpSp>
        <p:nvGrpSpPr>
          <p:cNvPr id="30" name="Group 30"/>
          <p:cNvGrpSpPr/>
          <p:nvPr/>
        </p:nvGrpSpPr>
        <p:grpSpPr>
          <a:xfrm>
            <a:off x="16052671" y="6003094"/>
            <a:ext cx="1026291" cy="1265932"/>
            <a:chOff x="0" y="0"/>
            <a:chExt cx="1368387" cy="1687910"/>
          </a:xfrm>
        </p:grpSpPr>
        <p:grpSp>
          <p:nvGrpSpPr>
            <p:cNvPr id="31" name="Group 31"/>
            <p:cNvGrpSpPr/>
            <p:nvPr/>
          </p:nvGrpSpPr>
          <p:grpSpPr>
            <a:xfrm>
              <a:off x="892939" y="1212461"/>
              <a:ext cx="475448" cy="47544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CB03"/>
                </a:solidFill>
                <a:prstDash val="solid"/>
                <a:miter/>
              </a:ln>
            </p:spPr>
            <p:txBody>
              <a:bodyPr/>
              <a:lstStyle/>
              <a:p>
                <a:endParaRPr lang="en-GB"/>
              </a:p>
            </p:txBody>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34" name="Group 34"/>
            <p:cNvGrpSpPr/>
            <p:nvPr/>
          </p:nvGrpSpPr>
          <p:grpSpPr>
            <a:xfrm>
              <a:off x="417490" y="606231"/>
              <a:ext cx="475448" cy="47544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CB03"/>
                </a:solidFill>
                <a:prstDash val="solid"/>
                <a:miter/>
              </a:ln>
            </p:spPr>
            <p:txBody>
              <a:bodyPr/>
              <a:lstStyle/>
              <a:p>
                <a:endParaRPr lang="en-GB"/>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37" name="Group 37"/>
            <p:cNvGrpSpPr/>
            <p:nvPr/>
          </p:nvGrpSpPr>
          <p:grpSpPr>
            <a:xfrm>
              <a:off x="0" y="0"/>
              <a:ext cx="475448" cy="47544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CB03"/>
                </a:solidFill>
                <a:prstDash val="solid"/>
                <a:miter/>
              </a:ln>
            </p:spPr>
            <p:txBody>
              <a:bodyPr/>
              <a:lstStyle/>
              <a:p>
                <a:endParaRPr lang="en-GB"/>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1028700" y="1434410"/>
            <a:ext cx="4080296" cy="5767203"/>
          </a:xfrm>
          <a:custGeom>
            <a:avLst/>
            <a:gdLst/>
            <a:ahLst/>
            <a:cxnLst/>
            <a:rect l="l" t="t" r="r" b="b"/>
            <a:pathLst>
              <a:path w="4080296" h="5767203">
                <a:moveTo>
                  <a:pt x="0" y="0"/>
                </a:moveTo>
                <a:lnTo>
                  <a:pt x="4080296" y="0"/>
                </a:lnTo>
                <a:lnTo>
                  <a:pt x="4080296" y="5767202"/>
                </a:lnTo>
                <a:lnTo>
                  <a:pt x="0" y="5767202"/>
                </a:lnTo>
                <a:lnTo>
                  <a:pt x="0" y="0"/>
                </a:lnTo>
                <a:close/>
              </a:path>
            </a:pathLst>
          </a:custGeom>
          <a:blipFill>
            <a:blip r:embed="rId3"/>
            <a:stretch>
              <a:fillRect/>
            </a:stretch>
          </a:blipFill>
          <a:ln w="19050" cap="sq">
            <a:solidFill>
              <a:srgbClr val="000000"/>
            </a:solidFill>
            <a:prstDash val="solid"/>
            <a:miter/>
          </a:ln>
        </p:spPr>
        <p:txBody>
          <a:bodyPr/>
          <a:lstStyle/>
          <a:p>
            <a:endParaRPr lang="en-GB"/>
          </a:p>
        </p:txBody>
      </p:sp>
      <p:grpSp>
        <p:nvGrpSpPr>
          <p:cNvPr id="3" name="Group 3"/>
          <p:cNvGrpSpPr/>
          <p:nvPr/>
        </p:nvGrpSpPr>
        <p:grpSpPr>
          <a:xfrm>
            <a:off x="0" y="7726484"/>
            <a:ext cx="18490949" cy="2560516"/>
            <a:chOff x="0" y="0"/>
            <a:chExt cx="4870044" cy="674375"/>
          </a:xfrm>
        </p:grpSpPr>
        <p:sp>
          <p:nvSpPr>
            <p:cNvPr id="4" name="Freeform 4"/>
            <p:cNvSpPr/>
            <p:nvPr/>
          </p:nvSpPr>
          <p:spPr>
            <a:xfrm>
              <a:off x="0" y="0"/>
              <a:ext cx="4870044" cy="674374"/>
            </a:xfrm>
            <a:custGeom>
              <a:avLst/>
              <a:gdLst/>
              <a:ahLst/>
              <a:cxnLst/>
              <a:rect l="l" t="t" r="r" b="b"/>
              <a:pathLst>
                <a:path w="4870044" h="674374">
                  <a:moveTo>
                    <a:pt x="0" y="0"/>
                  </a:moveTo>
                  <a:lnTo>
                    <a:pt x="4870044" y="0"/>
                  </a:lnTo>
                  <a:lnTo>
                    <a:pt x="4870044" y="674374"/>
                  </a:lnTo>
                  <a:lnTo>
                    <a:pt x="0" y="674374"/>
                  </a:lnTo>
                  <a:close/>
                </a:path>
              </a:pathLst>
            </a:custGeom>
            <a:solidFill>
              <a:srgbClr val="502F4C"/>
            </a:solidFill>
          </p:spPr>
          <p:txBody>
            <a:bodyPr/>
            <a:lstStyle/>
            <a:p>
              <a:endParaRPr lang="en-GB"/>
            </a:p>
          </p:txBody>
        </p:sp>
        <p:sp>
          <p:nvSpPr>
            <p:cNvPr id="5" name="TextBox 5"/>
            <p:cNvSpPr txBox="1"/>
            <p:nvPr/>
          </p:nvSpPr>
          <p:spPr>
            <a:xfrm>
              <a:off x="0" y="-9525"/>
              <a:ext cx="4870044" cy="683900"/>
            </a:xfrm>
            <a:prstGeom prst="rect">
              <a:avLst/>
            </a:prstGeom>
          </p:spPr>
          <p:txBody>
            <a:bodyPr lIns="50800" tIns="50800" rIns="50800" bIns="50800" rtlCol="0" anchor="ctr"/>
            <a:lstStyle/>
            <a:p>
              <a:pPr algn="ctr">
                <a:lnSpc>
                  <a:spcPts val="2455"/>
                </a:lnSpc>
              </a:pPr>
              <a:endParaRPr/>
            </a:p>
          </p:txBody>
        </p:sp>
      </p:grpSp>
      <p:sp>
        <p:nvSpPr>
          <p:cNvPr id="6" name="Freeform 6"/>
          <p:cNvSpPr/>
          <p:nvPr/>
        </p:nvSpPr>
        <p:spPr>
          <a:xfrm>
            <a:off x="676186" y="7493666"/>
            <a:ext cx="2969561" cy="2969561"/>
          </a:xfrm>
          <a:custGeom>
            <a:avLst/>
            <a:gdLst/>
            <a:ahLst/>
            <a:cxnLst/>
            <a:rect l="l" t="t" r="r" b="b"/>
            <a:pathLst>
              <a:path w="2969561" h="2969561">
                <a:moveTo>
                  <a:pt x="0" y="0"/>
                </a:moveTo>
                <a:lnTo>
                  <a:pt x="2969561" y="0"/>
                </a:lnTo>
                <a:lnTo>
                  <a:pt x="2969561" y="2969561"/>
                </a:lnTo>
                <a:lnTo>
                  <a:pt x="0" y="2969561"/>
                </a:lnTo>
                <a:lnTo>
                  <a:pt x="0" y="0"/>
                </a:lnTo>
                <a:close/>
              </a:path>
            </a:pathLst>
          </a:custGeom>
          <a:blipFill>
            <a:blip r:embed="rId4"/>
            <a:stretch>
              <a:fillRect/>
            </a:stretch>
          </a:blipFill>
        </p:spPr>
        <p:txBody>
          <a:bodyPr/>
          <a:lstStyle/>
          <a:p>
            <a:endParaRPr lang="en-GB"/>
          </a:p>
        </p:txBody>
      </p:sp>
      <p:sp>
        <p:nvSpPr>
          <p:cNvPr id="7" name="Freeform 7"/>
          <p:cNvSpPr/>
          <p:nvPr/>
        </p:nvSpPr>
        <p:spPr>
          <a:xfrm>
            <a:off x="7879852" y="7493666"/>
            <a:ext cx="3026153" cy="3026153"/>
          </a:xfrm>
          <a:custGeom>
            <a:avLst/>
            <a:gdLst/>
            <a:ahLst/>
            <a:cxnLst/>
            <a:rect l="l" t="t" r="r" b="b"/>
            <a:pathLst>
              <a:path w="3026153" h="3026153">
                <a:moveTo>
                  <a:pt x="0" y="0"/>
                </a:moveTo>
                <a:lnTo>
                  <a:pt x="3026153" y="0"/>
                </a:lnTo>
                <a:lnTo>
                  <a:pt x="3026153" y="3026152"/>
                </a:lnTo>
                <a:lnTo>
                  <a:pt x="0" y="3026152"/>
                </a:lnTo>
                <a:lnTo>
                  <a:pt x="0" y="0"/>
                </a:lnTo>
                <a:close/>
              </a:path>
            </a:pathLst>
          </a:custGeom>
          <a:blipFill>
            <a:blip r:embed="rId5"/>
            <a:stretch>
              <a:fillRect/>
            </a:stretch>
          </a:blipFill>
        </p:spPr>
        <p:txBody>
          <a:bodyPr/>
          <a:lstStyle/>
          <a:p>
            <a:endParaRPr lang="en-GB"/>
          </a:p>
        </p:txBody>
      </p:sp>
      <p:sp>
        <p:nvSpPr>
          <p:cNvPr id="8" name="Freeform 8"/>
          <p:cNvSpPr/>
          <p:nvPr/>
        </p:nvSpPr>
        <p:spPr>
          <a:xfrm>
            <a:off x="14686639" y="7437074"/>
            <a:ext cx="3026153" cy="3026153"/>
          </a:xfrm>
          <a:custGeom>
            <a:avLst/>
            <a:gdLst/>
            <a:ahLst/>
            <a:cxnLst/>
            <a:rect l="l" t="t" r="r" b="b"/>
            <a:pathLst>
              <a:path w="3026153" h="3026153">
                <a:moveTo>
                  <a:pt x="0" y="0"/>
                </a:moveTo>
                <a:lnTo>
                  <a:pt x="3026153" y="0"/>
                </a:lnTo>
                <a:lnTo>
                  <a:pt x="3026153" y="3026153"/>
                </a:lnTo>
                <a:lnTo>
                  <a:pt x="0" y="3026153"/>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10657076" y="3536802"/>
            <a:ext cx="6926552" cy="3956864"/>
            <a:chOff x="0" y="0"/>
            <a:chExt cx="9235403" cy="5275819"/>
          </a:xfrm>
        </p:grpSpPr>
        <p:grpSp>
          <p:nvGrpSpPr>
            <p:cNvPr id="10" name="Group 10"/>
            <p:cNvGrpSpPr/>
            <p:nvPr/>
          </p:nvGrpSpPr>
          <p:grpSpPr>
            <a:xfrm>
              <a:off x="2323199" y="465321"/>
              <a:ext cx="5503521" cy="4527528"/>
              <a:chOff x="0" y="0"/>
              <a:chExt cx="988014" cy="812800"/>
            </a:xfrm>
          </p:grpSpPr>
          <p:sp>
            <p:nvSpPr>
              <p:cNvPr id="11" name="Freeform 11"/>
              <p:cNvSpPr/>
              <p:nvPr/>
            </p:nvSpPr>
            <p:spPr>
              <a:xfrm>
                <a:off x="0" y="0"/>
                <a:ext cx="988014" cy="812800"/>
              </a:xfrm>
              <a:custGeom>
                <a:avLst/>
                <a:gdLst/>
                <a:ahLst/>
                <a:cxnLst/>
                <a:rect l="l" t="t" r="r" b="b"/>
                <a:pathLst>
                  <a:path w="988014" h="812800">
                    <a:moveTo>
                      <a:pt x="494007" y="0"/>
                    </a:moveTo>
                    <a:cubicBezTo>
                      <a:pt x="221175" y="0"/>
                      <a:pt x="0" y="181951"/>
                      <a:pt x="0" y="406400"/>
                    </a:cubicBezTo>
                    <a:cubicBezTo>
                      <a:pt x="0" y="630849"/>
                      <a:pt x="221175" y="812800"/>
                      <a:pt x="494007" y="812800"/>
                    </a:cubicBezTo>
                    <a:cubicBezTo>
                      <a:pt x="766840" y="812800"/>
                      <a:pt x="988014" y="630849"/>
                      <a:pt x="988014" y="406400"/>
                    </a:cubicBezTo>
                    <a:cubicBezTo>
                      <a:pt x="988014" y="181951"/>
                      <a:pt x="766840" y="0"/>
                      <a:pt x="494007" y="0"/>
                    </a:cubicBezTo>
                    <a:close/>
                  </a:path>
                </a:pathLst>
              </a:custGeom>
              <a:solidFill>
                <a:srgbClr val="FFCB03"/>
              </a:solidFill>
            </p:spPr>
            <p:txBody>
              <a:bodyPr/>
              <a:lstStyle/>
              <a:p>
                <a:endParaRPr lang="en-GB"/>
              </a:p>
            </p:txBody>
          </p:sp>
          <p:sp>
            <p:nvSpPr>
              <p:cNvPr id="12" name="TextBox 12"/>
              <p:cNvSpPr txBox="1"/>
              <p:nvPr/>
            </p:nvSpPr>
            <p:spPr>
              <a:xfrm>
                <a:off x="92626" y="19050"/>
                <a:ext cx="802762" cy="717550"/>
              </a:xfrm>
              <a:prstGeom prst="rect">
                <a:avLst/>
              </a:prstGeom>
            </p:spPr>
            <p:txBody>
              <a:bodyPr lIns="42848" tIns="42848" rIns="42848" bIns="42848" rtlCol="0" anchor="ctr"/>
              <a:lstStyle/>
              <a:p>
                <a:pPr algn="ctr">
                  <a:lnSpc>
                    <a:spcPts val="3639"/>
                  </a:lnSpc>
                </a:pPr>
                <a:endParaRPr/>
              </a:p>
            </p:txBody>
          </p:sp>
        </p:grpSp>
        <p:grpSp>
          <p:nvGrpSpPr>
            <p:cNvPr id="13" name="Group 13"/>
            <p:cNvGrpSpPr/>
            <p:nvPr/>
          </p:nvGrpSpPr>
          <p:grpSpPr>
            <a:xfrm>
              <a:off x="525549" y="182350"/>
              <a:ext cx="1766267" cy="1697823"/>
              <a:chOff x="0" y="0"/>
              <a:chExt cx="845566" cy="812800"/>
            </a:xfrm>
          </p:grpSpPr>
          <p:sp>
            <p:nvSpPr>
              <p:cNvPr id="14" name="Freeform 14"/>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15" name="TextBox 15"/>
              <p:cNvSpPr txBox="1"/>
              <p:nvPr/>
            </p:nvSpPr>
            <p:spPr>
              <a:xfrm>
                <a:off x="79272" y="19050"/>
                <a:ext cx="687023" cy="717550"/>
              </a:xfrm>
              <a:prstGeom prst="rect">
                <a:avLst/>
              </a:prstGeom>
            </p:spPr>
            <p:txBody>
              <a:bodyPr lIns="42848" tIns="42848" rIns="42848" bIns="42848" rtlCol="0" anchor="ctr"/>
              <a:lstStyle/>
              <a:p>
                <a:pPr algn="ctr">
                  <a:lnSpc>
                    <a:spcPts val="3639"/>
                  </a:lnSpc>
                </a:pPr>
                <a:endParaRPr/>
              </a:p>
            </p:txBody>
          </p:sp>
        </p:grpSp>
        <p:grpSp>
          <p:nvGrpSpPr>
            <p:cNvPr id="16" name="Group 16"/>
            <p:cNvGrpSpPr/>
            <p:nvPr/>
          </p:nvGrpSpPr>
          <p:grpSpPr>
            <a:xfrm>
              <a:off x="4191826" y="0"/>
              <a:ext cx="1766267" cy="1697823"/>
              <a:chOff x="0" y="0"/>
              <a:chExt cx="845566" cy="812800"/>
            </a:xfrm>
          </p:grpSpPr>
          <p:sp>
            <p:nvSpPr>
              <p:cNvPr id="17" name="Freeform 17"/>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18" name="TextBox 18"/>
              <p:cNvSpPr txBox="1"/>
              <p:nvPr/>
            </p:nvSpPr>
            <p:spPr>
              <a:xfrm>
                <a:off x="79272" y="19050"/>
                <a:ext cx="687023" cy="717550"/>
              </a:xfrm>
              <a:prstGeom prst="rect">
                <a:avLst/>
              </a:prstGeom>
            </p:spPr>
            <p:txBody>
              <a:bodyPr lIns="42848" tIns="42848" rIns="42848" bIns="42848" rtlCol="0" anchor="ctr"/>
              <a:lstStyle/>
              <a:p>
                <a:pPr algn="ctr">
                  <a:lnSpc>
                    <a:spcPts val="3639"/>
                  </a:lnSpc>
                </a:pPr>
                <a:endParaRPr/>
              </a:p>
            </p:txBody>
          </p:sp>
        </p:grpSp>
        <p:grpSp>
          <p:nvGrpSpPr>
            <p:cNvPr id="19" name="Group 19"/>
            <p:cNvGrpSpPr/>
            <p:nvPr/>
          </p:nvGrpSpPr>
          <p:grpSpPr>
            <a:xfrm>
              <a:off x="6943587" y="1880173"/>
              <a:ext cx="1766267" cy="1697823"/>
              <a:chOff x="0" y="0"/>
              <a:chExt cx="845566" cy="812800"/>
            </a:xfrm>
          </p:grpSpPr>
          <p:sp>
            <p:nvSpPr>
              <p:cNvPr id="20" name="Freeform 20"/>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21" name="TextBox 21"/>
              <p:cNvSpPr txBox="1"/>
              <p:nvPr/>
            </p:nvSpPr>
            <p:spPr>
              <a:xfrm>
                <a:off x="79272" y="19050"/>
                <a:ext cx="687023" cy="717550"/>
              </a:xfrm>
              <a:prstGeom prst="rect">
                <a:avLst/>
              </a:prstGeom>
            </p:spPr>
            <p:txBody>
              <a:bodyPr lIns="42848" tIns="42848" rIns="42848" bIns="42848" rtlCol="0" anchor="ctr"/>
              <a:lstStyle/>
              <a:p>
                <a:pPr algn="ctr">
                  <a:lnSpc>
                    <a:spcPts val="3639"/>
                  </a:lnSpc>
                </a:pPr>
                <a:endParaRPr/>
              </a:p>
            </p:txBody>
          </p:sp>
        </p:grpSp>
        <p:grpSp>
          <p:nvGrpSpPr>
            <p:cNvPr id="22" name="Group 22"/>
            <p:cNvGrpSpPr/>
            <p:nvPr/>
          </p:nvGrpSpPr>
          <p:grpSpPr>
            <a:xfrm>
              <a:off x="4191826" y="3577996"/>
              <a:ext cx="1766267" cy="1697823"/>
              <a:chOff x="0" y="0"/>
              <a:chExt cx="845566" cy="812800"/>
            </a:xfrm>
          </p:grpSpPr>
          <p:sp>
            <p:nvSpPr>
              <p:cNvPr id="23" name="Freeform 23"/>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24" name="TextBox 24"/>
              <p:cNvSpPr txBox="1"/>
              <p:nvPr/>
            </p:nvSpPr>
            <p:spPr>
              <a:xfrm>
                <a:off x="79272" y="19050"/>
                <a:ext cx="687023" cy="717550"/>
              </a:xfrm>
              <a:prstGeom prst="rect">
                <a:avLst/>
              </a:prstGeom>
            </p:spPr>
            <p:txBody>
              <a:bodyPr lIns="42848" tIns="42848" rIns="42848" bIns="42848" rtlCol="0" anchor="ctr"/>
              <a:lstStyle/>
              <a:p>
                <a:pPr algn="ctr">
                  <a:lnSpc>
                    <a:spcPts val="3639"/>
                  </a:lnSpc>
                </a:pPr>
                <a:endParaRPr/>
              </a:p>
            </p:txBody>
          </p:sp>
        </p:grpSp>
        <p:grpSp>
          <p:nvGrpSpPr>
            <p:cNvPr id="25" name="Group 25"/>
            <p:cNvGrpSpPr/>
            <p:nvPr/>
          </p:nvGrpSpPr>
          <p:grpSpPr>
            <a:xfrm>
              <a:off x="1440066" y="2036426"/>
              <a:ext cx="1766267" cy="1697823"/>
              <a:chOff x="0" y="0"/>
              <a:chExt cx="845566" cy="812800"/>
            </a:xfrm>
          </p:grpSpPr>
          <p:sp>
            <p:nvSpPr>
              <p:cNvPr id="26" name="Freeform 26"/>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27" name="TextBox 27"/>
              <p:cNvSpPr txBox="1"/>
              <p:nvPr/>
            </p:nvSpPr>
            <p:spPr>
              <a:xfrm>
                <a:off x="79272" y="19050"/>
                <a:ext cx="687023" cy="717550"/>
              </a:xfrm>
              <a:prstGeom prst="rect">
                <a:avLst/>
              </a:prstGeom>
            </p:spPr>
            <p:txBody>
              <a:bodyPr lIns="42848" tIns="42848" rIns="42848" bIns="42848" rtlCol="0" anchor="ctr"/>
              <a:lstStyle/>
              <a:p>
                <a:pPr algn="ctr">
                  <a:lnSpc>
                    <a:spcPts val="3639"/>
                  </a:lnSpc>
                </a:pPr>
                <a:endParaRPr/>
              </a:p>
            </p:txBody>
          </p:sp>
        </p:grpSp>
        <p:sp>
          <p:nvSpPr>
            <p:cNvPr id="28" name="AutoShape 28"/>
            <p:cNvSpPr/>
            <p:nvPr/>
          </p:nvSpPr>
          <p:spPr>
            <a:xfrm flipV="1">
              <a:off x="2491086" y="518359"/>
              <a:ext cx="1430493" cy="320346"/>
            </a:xfrm>
            <a:prstGeom prst="line">
              <a:avLst/>
            </a:prstGeom>
            <a:ln w="31064" cap="flat">
              <a:solidFill>
                <a:srgbClr val="7EC945"/>
              </a:solidFill>
              <a:prstDash val="solid"/>
              <a:headEnd type="none" w="sm" len="sm"/>
              <a:tailEnd type="triangle" w="lg" len="med"/>
            </a:ln>
          </p:spPr>
          <p:txBody>
            <a:bodyPr/>
            <a:lstStyle/>
            <a:p>
              <a:endParaRPr lang="en-GB"/>
            </a:p>
          </p:txBody>
        </p:sp>
        <p:sp>
          <p:nvSpPr>
            <p:cNvPr id="29" name="AutoShape 29"/>
            <p:cNvSpPr/>
            <p:nvPr/>
          </p:nvSpPr>
          <p:spPr>
            <a:xfrm>
              <a:off x="6141882" y="1026958"/>
              <a:ext cx="1038598" cy="998352"/>
            </a:xfrm>
            <a:prstGeom prst="line">
              <a:avLst/>
            </a:prstGeom>
            <a:ln w="31064" cap="flat">
              <a:solidFill>
                <a:srgbClr val="7EC945"/>
              </a:solidFill>
              <a:prstDash val="solid"/>
              <a:headEnd type="none" w="sm" len="sm"/>
              <a:tailEnd type="triangle" w="lg" len="med"/>
            </a:ln>
          </p:spPr>
          <p:txBody>
            <a:bodyPr/>
            <a:lstStyle/>
            <a:p>
              <a:endParaRPr lang="en-GB"/>
            </a:p>
          </p:txBody>
        </p:sp>
        <p:sp>
          <p:nvSpPr>
            <p:cNvPr id="30" name="AutoShape 30"/>
            <p:cNvSpPr/>
            <p:nvPr/>
          </p:nvSpPr>
          <p:spPr>
            <a:xfrm flipH="1">
              <a:off x="6151394" y="3592954"/>
              <a:ext cx="1194822" cy="821165"/>
            </a:xfrm>
            <a:prstGeom prst="line">
              <a:avLst/>
            </a:prstGeom>
            <a:ln w="31064" cap="flat">
              <a:solidFill>
                <a:srgbClr val="7EC945"/>
              </a:solidFill>
              <a:prstDash val="solid"/>
              <a:headEnd type="none" w="sm" len="sm"/>
              <a:tailEnd type="triangle" w="lg" len="med"/>
            </a:ln>
          </p:spPr>
          <p:txBody>
            <a:bodyPr/>
            <a:lstStyle/>
            <a:p>
              <a:endParaRPr lang="en-GB"/>
            </a:p>
          </p:txBody>
        </p:sp>
        <p:sp>
          <p:nvSpPr>
            <p:cNvPr id="31" name="AutoShape 31"/>
            <p:cNvSpPr/>
            <p:nvPr/>
          </p:nvSpPr>
          <p:spPr>
            <a:xfrm flipH="1" flipV="1">
              <a:off x="3025880" y="3530572"/>
              <a:ext cx="1155855" cy="871176"/>
            </a:xfrm>
            <a:prstGeom prst="line">
              <a:avLst/>
            </a:prstGeom>
            <a:ln w="31064" cap="flat">
              <a:solidFill>
                <a:srgbClr val="7EC945"/>
              </a:solidFill>
              <a:prstDash val="solid"/>
              <a:headEnd type="none" w="sm" len="sm"/>
              <a:tailEnd type="triangle" w="lg" len="med"/>
            </a:ln>
          </p:spPr>
          <p:txBody>
            <a:bodyPr/>
            <a:lstStyle/>
            <a:p>
              <a:endParaRPr lang="en-GB"/>
            </a:p>
          </p:txBody>
        </p:sp>
        <p:sp>
          <p:nvSpPr>
            <p:cNvPr id="32" name="AutoShape 32"/>
            <p:cNvSpPr/>
            <p:nvPr/>
          </p:nvSpPr>
          <p:spPr>
            <a:xfrm flipV="1">
              <a:off x="2913359" y="1070552"/>
              <a:ext cx="1093098" cy="943059"/>
            </a:xfrm>
            <a:prstGeom prst="line">
              <a:avLst/>
            </a:prstGeom>
            <a:ln w="31064" cap="flat">
              <a:solidFill>
                <a:srgbClr val="7EC945"/>
              </a:solidFill>
              <a:prstDash val="solid"/>
              <a:headEnd type="none" w="sm" len="sm"/>
              <a:tailEnd type="triangle" w="lg" len="med"/>
            </a:ln>
          </p:spPr>
          <p:txBody>
            <a:bodyPr/>
            <a:lstStyle/>
            <a:p>
              <a:endParaRPr lang="en-GB"/>
            </a:p>
          </p:txBody>
        </p:sp>
        <p:sp>
          <p:nvSpPr>
            <p:cNvPr id="33" name="TextBox 33"/>
            <p:cNvSpPr txBox="1"/>
            <p:nvPr/>
          </p:nvSpPr>
          <p:spPr>
            <a:xfrm>
              <a:off x="3289840" y="1914446"/>
              <a:ext cx="3584191" cy="1259391"/>
            </a:xfrm>
            <a:prstGeom prst="rect">
              <a:avLst/>
            </a:prstGeom>
          </p:spPr>
          <p:txBody>
            <a:bodyPr lIns="0" tIns="0" rIns="0" bIns="0" rtlCol="0" anchor="t">
              <a:spAutoFit/>
            </a:bodyPr>
            <a:lstStyle/>
            <a:p>
              <a:pPr algn="ctr">
                <a:lnSpc>
                  <a:spcPts val="1906"/>
                </a:lnSpc>
              </a:pPr>
              <a:r>
                <a:rPr lang="en-US" sz="1361">
                  <a:solidFill>
                    <a:srgbClr val="2B2421"/>
                  </a:solidFill>
                  <a:latin typeface="Bree Serif"/>
                  <a:ea typeface="Bree Serif"/>
                  <a:cs typeface="Bree Serif"/>
                  <a:sym typeface="Bree Serif"/>
                </a:rPr>
                <a:t>Enquiry question: </a:t>
              </a:r>
            </a:p>
            <a:p>
              <a:pPr algn="ctr">
                <a:lnSpc>
                  <a:spcPts val="1906"/>
                </a:lnSpc>
              </a:pPr>
              <a:r>
                <a:rPr lang="en-US" sz="1361">
                  <a:solidFill>
                    <a:srgbClr val="2B2421"/>
                  </a:solidFill>
                  <a:latin typeface="Bree Serif"/>
                  <a:ea typeface="Bree Serif"/>
                  <a:cs typeface="Bree Serif"/>
                  <a:sym typeface="Bree Serif"/>
                </a:rPr>
                <a:t>In what ways are Early Years Professionals in Essex supported to lead food literacy education?</a:t>
              </a:r>
            </a:p>
          </p:txBody>
        </p:sp>
        <p:sp>
          <p:nvSpPr>
            <p:cNvPr id="34" name="TextBox 34"/>
            <p:cNvSpPr txBox="1"/>
            <p:nvPr/>
          </p:nvSpPr>
          <p:spPr>
            <a:xfrm>
              <a:off x="0" y="182266"/>
              <a:ext cx="2817364" cy="308838"/>
            </a:xfrm>
            <a:prstGeom prst="rect">
              <a:avLst/>
            </a:prstGeom>
          </p:spPr>
          <p:txBody>
            <a:bodyPr lIns="0" tIns="0" rIns="0" bIns="0" rtlCol="0" anchor="t">
              <a:spAutoFit/>
            </a:bodyPr>
            <a:lstStyle/>
            <a:p>
              <a:pPr algn="ctr">
                <a:lnSpc>
                  <a:spcPts val="1906"/>
                </a:lnSpc>
              </a:pPr>
              <a:r>
                <a:rPr lang="en-US" sz="1361">
                  <a:solidFill>
                    <a:srgbClr val="2B2421"/>
                  </a:solidFill>
                  <a:latin typeface="Bree Serif"/>
                  <a:ea typeface="Bree Serif"/>
                  <a:cs typeface="Bree Serif"/>
                  <a:sym typeface="Bree Serif"/>
                </a:rPr>
                <a:t>Define</a:t>
              </a:r>
            </a:p>
          </p:txBody>
        </p:sp>
        <p:sp>
          <p:nvSpPr>
            <p:cNvPr id="35" name="TextBox 35"/>
            <p:cNvSpPr txBox="1"/>
            <p:nvPr/>
          </p:nvSpPr>
          <p:spPr>
            <a:xfrm>
              <a:off x="3666278" y="129228"/>
              <a:ext cx="2817364" cy="308838"/>
            </a:xfrm>
            <a:prstGeom prst="rect">
              <a:avLst/>
            </a:prstGeom>
          </p:spPr>
          <p:txBody>
            <a:bodyPr lIns="0" tIns="0" rIns="0" bIns="0" rtlCol="0" anchor="t">
              <a:spAutoFit/>
            </a:bodyPr>
            <a:lstStyle/>
            <a:p>
              <a:pPr algn="ctr">
                <a:lnSpc>
                  <a:spcPts val="1906"/>
                </a:lnSpc>
              </a:pPr>
              <a:r>
                <a:rPr lang="en-US" sz="1361">
                  <a:solidFill>
                    <a:srgbClr val="2B2421"/>
                  </a:solidFill>
                  <a:latin typeface="Bree Serif"/>
                  <a:ea typeface="Bree Serif"/>
                  <a:cs typeface="Bree Serif"/>
                  <a:sym typeface="Bree Serif"/>
                </a:rPr>
                <a:t>Discover</a:t>
              </a:r>
            </a:p>
          </p:txBody>
        </p:sp>
        <p:sp>
          <p:nvSpPr>
            <p:cNvPr id="36" name="TextBox 36"/>
            <p:cNvSpPr txBox="1"/>
            <p:nvPr/>
          </p:nvSpPr>
          <p:spPr>
            <a:xfrm>
              <a:off x="6418038" y="1958039"/>
              <a:ext cx="2817364" cy="308838"/>
            </a:xfrm>
            <a:prstGeom prst="rect">
              <a:avLst/>
            </a:prstGeom>
          </p:spPr>
          <p:txBody>
            <a:bodyPr lIns="0" tIns="0" rIns="0" bIns="0" rtlCol="0" anchor="t">
              <a:spAutoFit/>
            </a:bodyPr>
            <a:lstStyle/>
            <a:p>
              <a:pPr algn="ctr">
                <a:lnSpc>
                  <a:spcPts val="1906"/>
                </a:lnSpc>
              </a:pPr>
              <a:r>
                <a:rPr lang="en-US" sz="1361">
                  <a:solidFill>
                    <a:srgbClr val="2B2421"/>
                  </a:solidFill>
                  <a:latin typeface="Bree Serif"/>
                  <a:ea typeface="Bree Serif"/>
                  <a:cs typeface="Bree Serif"/>
                  <a:sym typeface="Bree Serif"/>
                </a:rPr>
                <a:t>Dream</a:t>
              </a:r>
            </a:p>
          </p:txBody>
        </p:sp>
        <p:sp>
          <p:nvSpPr>
            <p:cNvPr id="37" name="TextBox 37"/>
            <p:cNvSpPr txBox="1"/>
            <p:nvPr/>
          </p:nvSpPr>
          <p:spPr>
            <a:xfrm>
              <a:off x="3666278" y="3696149"/>
              <a:ext cx="2817364" cy="308838"/>
            </a:xfrm>
            <a:prstGeom prst="rect">
              <a:avLst/>
            </a:prstGeom>
          </p:spPr>
          <p:txBody>
            <a:bodyPr lIns="0" tIns="0" rIns="0" bIns="0" rtlCol="0" anchor="t">
              <a:spAutoFit/>
            </a:bodyPr>
            <a:lstStyle/>
            <a:p>
              <a:pPr algn="ctr">
                <a:lnSpc>
                  <a:spcPts val="1906"/>
                </a:lnSpc>
              </a:pPr>
              <a:r>
                <a:rPr lang="en-US" sz="1361">
                  <a:solidFill>
                    <a:srgbClr val="2B2421"/>
                  </a:solidFill>
                  <a:latin typeface="Bree Serif"/>
                  <a:ea typeface="Bree Serif"/>
                  <a:cs typeface="Bree Serif"/>
                  <a:sym typeface="Bree Serif"/>
                </a:rPr>
                <a:t>Design</a:t>
              </a:r>
            </a:p>
          </p:txBody>
        </p:sp>
        <p:sp>
          <p:nvSpPr>
            <p:cNvPr id="38" name="TextBox 38"/>
            <p:cNvSpPr txBox="1"/>
            <p:nvPr/>
          </p:nvSpPr>
          <p:spPr>
            <a:xfrm>
              <a:off x="914517" y="2107035"/>
              <a:ext cx="2817364" cy="308838"/>
            </a:xfrm>
            <a:prstGeom prst="rect">
              <a:avLst/>
            </a:prstGeom>
          </p:spPr>
          <p:txBody>
            <a:bodyPr lIns="0" tIns="0" rIns="0" bIns="0" rtlCol="0" anchor="t">
              <a:spAutoFit/>
            </a:bodyPr>
            <a:lstStyle/>
            <a:p>
              <a:pPr algn="ctr">
                <a:lnSpc>
                  <a:spcPts val="1906"/>
                </a:lnSpc>
              </a:pPr>
              <a:r>
                <a:rPr lang="en-US" sz="1361">
                  <a:solidFill>
                    <a:srgbClr val="2B2421"/>
                  </a:solidFill>
                  <a:latin typeface="Bree Serif"/>
                  <a:ea typeface="Bree Serif"/>
                  <a:cs typeface="Bree Serif"/>
                  <a:sym typeface="Bree Serif"/>
                </a:rPr>
                <a:t>Deliver</a:t>
              </a:r>
            </a:p>
          </p:txBody>
        </p:sp>
        <p:sp>
          <p:nvSpPr>
            <p:cNvPr id="39" name="TextBox 39"/>
            <p:cNvSpPr txBox="1"/>
            <p:nvPr/>
          </p:nvSpPr>
          <p:spPr>
            <a:xfrm>
              <a:off x="695621" y="554577"/>
              <a:ext cx="1453132" cy="1066166"/>
            </a:xfrm>
            <a:prstGeom prst="rect">
              <a:avLst/>
            </a:prstGeom>
          </p:spPr>
          <p:txBody>
            <a:bodyPr lIns="0" tIns="0" rIns="0" bIns="0" rtlCol="0" anchor="t">
              <a:spAutoFit/>
            </a:bodyPr>
            <a:lstStyle/>
            <a:p>
              <a:pPr algn="ctr">
                <a:lnSpc>
                  <a:spcPts val="945"/>
                </a:lnSpc>
              </a:pPr>
              <a:r>
                <a:rPr lang="en-US" sz="675">
                  <a:solidFill>
                    <a:srgbClr val="2B2421"/>
                  </a:solidFill>
                  <a:latin typeface="Public Sans 1"/>
                  <a:ea typeface="Public Sans 1"/>
                  <a:cs typeface="Public Sans 1"/>
                  <a:sym typeface="Public Sans 1"/>
                </a:rPr>
                <a:t> the enquiry using scholarly conventions and reflections and defining the use of professional enquiry through a personal lens.</a:t>
              </a:r>
            </a:p>
            <a:p>
              <a:pPr algn="ctr">
                <a:lnSpc>
                  <a:spcPts val="830"/>
                </a:lnSpc>
              </a:pPr>
              <a:endParaRPr lang="en-US" sz="675">
                <a:solidFill>
                  <a:srgbClr val="2B2421"/>
                </a:solidFill>
                <a:latin typeface="Public Sans 1"/>
                <a:ea typeface="Public Sans 1"/>
                <a:cs typeface="Public Sans 1"/>
                <a:sym typeface="Public Sans 1"/>
              </a:endParaRPr>
            </a:p>
          </p:txBody>
        </p:sp>
        <p:sp>
          <p:nvSpPr>
            <p:cNvPr id="40" name="TextBox 40"/>
            <p:cNvSpPr txBox="1"/>
            <p:nvPr/>
          </p:nvSpPr>
          <p:spPr>
            <a:xfrm>
              <a:off x="4355370" y="446271"/>
              <a:ext cx="1453132" cy="1037123"/>
            </a:xfrm>
            <a:prstGeom prst="rect">
              <a:avLst/>
            </a:prstGeom>
          </p:spPr>
          <p:txBody>
            <a:bodyPr lIns="0" tIns="0" rIns="0" bIns="0" rtlCol="0" anchor="t">
              <a:spAutoFit/>
            </a:bodyPr>
            <a:lstStyle/>
            <a:p>
              <a:pPr algn="ctr">
                <a:lnSpc>
                  <a:spcPts val="1061"/>
                </a:lnSpc>
              </a:pPr>
              <a:r>
                <a:rPr lang="en-US" sz="758">
                  <a:solidFill>
                    <a:srgbClr val="2B2421"/>
                  </a:solidFill>
                  <a:latin typeface="Public Sans 1"/>
                  <a:ea typeface="Public Sans 1"/>
                  <a:cs typeface="Public Sans 1"/>
                  <a:sym typeface="Public Sans 1"/>
                </a:rPr>
                <a:t>examples of excellence and achievements through literary texts and reflection through collective lenses.</a:t>
              </a:r>
            </a:p>
            <a:p>
              <a:pPr algn="ctr">
                <a:lnSpc>
                  <a:spcPts val="1061"/>
                </a:lnSpc>
              </a:pPr>
              <a:endParaRPr lang="en-US" sz="758">
                <a:solidFill>
                  <a:srgbClr val="2B2421"/>
                </a:solidFill>
                <a:latin typeface="Public Sans 1"/>
                <a:ea typeface="Public Sans 1"/>
                <a:cs typeface="Public Sans 1"/>
                <a:sym typeface="Public Sans 1"/>
              </a:endParaRPr>
            </a:p>
          </p:txBody>
        </p:sp>
        <p:sp>
          <p:nvSpPr>
            <p:cNvPr id="41" name="TextBox 41"/>
            <p:cNvSpPr txBox="1"/>
            <p:nvPr/>
          </p:nvSpPr>
          <p:spPr>
            <a:xfrm>
              <a:off x="7100154" y="2306365"/>
              <a:ext cx="1453132" cy="1385038"/>
            </a:xfrm>
            <a:prstGeom prst="rect">
              <a:avLst/>
            </a:prstGeom>
          </p:spPr>
          <p:txBody>
            <a:bodyPr lIns="0" tIns="0" rIns="0" bIns="0" rtlCol="0" anchor="t">
              <a:spAutoFit/>
            </a:bodyPr>
            <a:lstStyle/>
            <a:p>
              <a:pPr algn="ctr">
                <a:lnSpc>
                  <a:spcPts val="1061"/>
                </a:lnSpc>
              </a:pPr>
              <a:r>
                <a:rPr lang="en-US" sz="758">
                  <a:solidFill>
                    <a:srgbClr val="2B2421"/>
                  </a:solidFill>
                  <a:latin typeface="Public Sans 1"/>
                  <a:ea typeface="Public Sans 1"/>
                  <a:cs typeface="Public Sans 1"/>
                  <a:sym typeface="Public Sans 1"/>
                </a:rPr>
                <a:t>and envision the need for a better future for the sector through professional dialogue and collective reflection.</a:t>
              </a:r>
            </a:p>
            <a:p>
              <a:pPr algn="ctr">
                <a:lnSpc>
                  <a:spcPts val="1061"/>
                </a:lnSpc>
              </a:pPr>
              <a:endParaRPr lang="en-US" sz="758">
                <a:solidFill>
                  <a:srgbClr val="2B2421"/>
                </a:solidFill>
                <a:latin typeface="Public Sans 1"/>
                <a:ea typeface="Public Sans 1"/>
                <a:cs typeface="Public Sans 1"/>
                <a:sym typeface="Public Sans 1"/>
              </a:endParaRPr>
            </a:p>
            <a:p>
              <a:pPr algn="ctr">
                <a:lnSpc>
                  <a:spcPts val="1061"/>
                </a:lnSpc>
              </a:pPr>
              <a:endParaRPr lang="en-US" sz="758">
                <a:solidFill>
                  <a:srgbClr val="2B2421"/>
                </a:solidFill>
                <a:latin typeface="Public Sans 1"/>
                <a:ea typeface="Public Sans 1"/>
                <a:cs typeface="Public Sans 1"/>
                <a:sym typeface="Public Sans 1"/>
              </a:endParaRPr>
            </a:p>
          </p:txBody>
        </p:sp>
        <p:sp>
          <p:nvSpPr>
            <p:cNvPr id="42" name="TextBox 42"/>
            <p:cNvSpPr txBox="1"/>
            <p:nvPr/>
          </p:nvSpPr>
          <p:spPr>
            <a:xfrm>
              <a:off x="4355370" y="4003667"/>
              <a:ext cx="1453132" cy="933162"/>
            </a:xfrm>
            <a:prstGeom prst="rect">
              <a:avLst/>
            </a:prstGeom>
          </p:spPr>
          <p:txBody>
            <a:bodyPr lIns="0" tIns="0" rIns="0" bIns="0" rtlCol="0" anchor="t">
              <a:spAutoFit/>
            </a:bodyPr>
            <a:lstStyle/>
            <a:p>
              <a:pPr algn="ctr">
                <a:lnSpc>
                  <a:spcPts val="1129"/>
                </a:lnSpc>
              </a:pPr>
              <a:r>
                <a:rPr lang="en-US" sz="806">
                  <a:solidFill>
                    <a:srgbClr val="2B2421"/>
                  </a:solidFill>
                  <a:latin typeface="Public Sans 1"/>
                  <a:ea typeface="Public Sans 1"/>
                  <a:cs typeface="Public Sans 1"/>
                  <a:sym typeface="Public Sans 1"/>
                </a:rPr>
                <a:t> and co-construct the future through a collective reflection and collegial leadership.</a:t>
              </a:r>
            </a:p>
          </p:txBody>
        </p:sp>
        <p:sp>
          <p:nvSpPr>
            <p:cNvPr id="43" name="TextBox 43"/>
            <p:cNvSpPr txBox="1"/>
            <p:nvPr/>
          </p:nvSpPr>
          <p:spPr>
            <a:xfrm>
              <a:off x="1572748" y="2453093"/>
              <a:ext cx="1453132" cy="738495"/>
            </a:xfrm>
            <a:prstGeom prst="rect">
              <a:avLst/>
            </a:prstGeom>
          </p:spPr>
          <p:txBody>
            <a:bodyPr lIns="0" tIns="0" rIns="0" bIns="0" rtlCol="0" anchor="t">
              <a:spAutoFit/>
            </a:bodyPr>
            <a:lstStyle/>
            <a:p>
              <a:pPr algn="ctr">
                <a:lnSpc>
                  <a:spcPts val="1472"/>
                </a:lnSpc>
              </a:pPr>
              <a:r>
                <a:rPr lang="en-US" sz="1051">
                  <a:solidFill>
                    <a:srgbClr val="2B2421"/>
                  </a:solidFill>
                  <a:latin typeface="Public Sans 1"/>
                  <a:ea typeface="Public Sans 1"/>
                  <a:cs typeface="Public Sans 1"/>
                  <a:sym typeface="Public Sans 1"/>
                </a:rPr>
                <a:t> the support and reflect on the outcomes </a:t>
              </a:r>
            </a:p>
          </p:txBody>
        </p:sp>
      </p:grpSp>
      <p:grpSp>
        <p:nvGrpSpPr>
          <p:cNvPr id="44" name="Group 44"/>
          <p:cNvGrpSpPr/>
          <p:nvPr/>
        </p:nvGrpSpPr>
        <p:grpSpPr>
          <a:xfrm>
            <a:off x="11133542" y="1335987"/>
            <a:ext cx="5955097" cy="1893527"/>
            <a:chOff x="0" y="0"/>
            <a:chExt cx="1568421" cy="498707"/>
          </a:xfrm>
        </p:grpSpPr>
        <p:sp>
          <p:nvSpPr>
            <p:cNvPr id="45" name="Freeform 45"/>
            <p:cNvSpPr/>
            <p:nvPr/>
          </p:nvSpPr>
          <p:spPr>
            <a:xfrm>
              <a:off x="0" y="0"/>
              <a:ext cx="1568421" cy="498707"/>
            </a:xfrm>
            <a:custGeom>
              <a:avLst/>
              <a:gdLst/>
              <a:ahLst/>
              <a:cxnLst/>
              <a:rect l="l" t="t" r="r" b="b"/>
              <a:pathLst>
                <a:path w="1568421" h="498707">
                  <a:moveTo>
                    <a:pt x="66303" y="0"/>
                  </a:moveTo>
                  <a:lnTo>
                    <a:pt x="1502118" y="0"/>
                  </a:lnTo>
                  <a:cubicBezTo>
                    <a:pt x="1538736" y="0"/>
                    <a:pt x="1568421" y="29685"/>
                    <a:pt x="1568421" y="66303"/>
                  </a:cubicBezTo>
                  <a:lnTo>
                    <a:pt x="1568421" y="432404"/>
                  </a:lnTo>
                  <a:cubicBezTo>
                    <a:pt x="1568421" y="449989"/>
                    <a:pt x="1561435" y="466853"/>
                    <a:pt x="1549001" y="479287"/>
                  </a:cubicBezTo>
                  <a:cubicBezTo>
                    <a:pt x="1536567" y="491721"/>
                    <a:pt x="1519703" y="498707"/>
                    <a:pt x="1502118" y="498707"/>
                  </a:cubicBezTo>
                  <a:lnTo>
                    <a:pt x="66303" y="498707"/>
                  </a:lnTo>
                  <a:cubicBezTo>
                    <a:pt x="48718" y="498707"/>
                    <a:pt x="31854" y="491721"/>
                    <a:pt x="19420" y="479287"/>
                  </a:cubicBezTo>
                  <a:cubicBezTo>
                    <a:pt x="6985" y="466853"/>
                    <a:pt x="0" y="449989"/>
                    <a:pt x="0" y="432404"/>
                  </a:cubicBezTo>
                  <a:lnTo>
                    <a:pt x="0" y="66303"/>
                  </a:lnTo>
                  <a:cubicBezTo>
                    <a:pt x="0" y="48718"/>
                    <a:pt x="6985" y="31854"/>
                    <a:pt x="19420" y="19420"/>
                  </a:cubicBezTo>
                  <a:cubicBezTo>
                    <a:pt x="31854" y="6985"/>
                    <a:pt x="48718" y="0"/>
                    <a:pt x="66303" y="0"/>
                  </a:cubicBezTo>
                  <a:close/>
                </a:path>
              </a:pathLst>
            </a:custGeom>
            <a:solidFill>
              <a:srgbClr val="FF900E"/>
            </a:solidFill>
          </p:spPr>
          <p:txBody>
            <a:bodyPr/>
            <a:lstStyle/>
            <a:p>
              <a:endParaRPr lang="en-GB"/>
            </a:p>
          </p:txBody>
        </p:sp>
        <p:sp>
          <p:nvSpPr>
            <p:cNvPr id="46" name="TextBox 46"/>
            <p:cNvSpPr txBox="1"/>
            <p:nvPr/>
          </p:nvSpPr>
          <p:spPr>
            <a:xfrm>
              <a:off x="0" y="-57150"/>
              <a:ext cx="1568421" cy="555857"/>
            </a:xfrm>
            <a:prstGeom prst="rect">
              <a:avLst/>
            </a:prstGeom>
          </p:spPr>
          <p:txBody>
            <a:bodyPr lIns="50800" tIns="50800" rIns="50800" bIns="50800" rtlCol="0" anchor="ctr"/>
            <a:lstStyle/>
            <a:p>
              <a:pPr algn="ctr">
                <a:lnSpc>
                  <a:spcPts val="3480"/>
                </a:lnSpc>
              </a:pPr>
              <a:r>
                <a:rPr lang="en-US" sz="2486">
                  <a:solidFill>
                    <a:srgbClr val="502F4C"/>
                  </a:solidFill>
                  <a:latin typeface="Public Sans 1"/>
                  <a:ea typeface="Public Sans 1"/>
                  <a:cs typeface="Public Sans 1"/>
                  <a:sym typeface="Public Sans 1"/>
                </a:rPr>
                <a:t>A strength of using the AI model is its cyclical structure which allows for the redefining of the enquiry (Arrington, 2022).</a:t>
              </a:r>
            </a:p>
          </p:txBody>
        </p:sp>
      </p:grpSp>
      <p:sp>
        <p:nvSpPr>
          <p:cNvPr id="47" name="TextBox 47"/>
          <p:cNvSpPr txBox="1"/>
          <p:nvPr/>
        </p:nvSpPr>
        <p:spPr>
          <a:xfrm>
            <a:off x="5395452" y="1377260"/>
            <a:ext cx="4968801" cy="5766490"/>
          </a:xfrm>
          <a:prstGeom prst="rect">
            <a:avLst/>
          </a:prstGeom>
        </p:spPr>
        <p:txBody>
          <a:bodyPr lIns="0" tIns="0" rIns="0" bIns="0" rtlCol="0" anchor="t">
            <a:spAutoFit/>
          </a:bodyPr>
          <a:lstStyle/>
          <a:p>
            <a:pPr algn="l">
              <a:lnSpc>
                <a:spcPts val="3317"/>
              </a:lnSpc>
              <a:spcBef>
                <a:spcPct val="0"/>
              </a:spcBef>
            </a:pPr>
            <a:r>
              <a:rPr lang="en-US" sz="2369" b="1">
                <a:solidFill>
                  <a:srgbClr val="502F4C"/>
                </a:solidFill>
                <a:latin typeface="Public Sans 1 Bold"/>
                <a:ea typeface="Public Sans 1 Bold"/>
                <a:cs typeface="Public Sans 1 Bold"/>
                <a:sym typeface="Public Sans 1 Bold"/>
              </a:rPr>
              <a:t>The support was delivered through a partnership across organisations and the community of early years professionals in Essex. </a:t>
            </a:r>
          </a:p>
          <a:p>
            <a:pPr algn="l">
              <a:lnSpc>
                <a:spcPts val="3317"/>
              </a:lnSpc>
              <a:spcBef>
                <a:spcPct val="0"/>
              </a:spcBef>
            </a:pPr>
            <a:endParaRPr lang="en-US" sz="2369" b="1">
              <a:solidFill>
                <a:srgbClr val="502F4C"/>
              </a:solidFill>
              <a:latin typeface="Public Sans 1 Bold"/>
              <a:ea typeface="Public Sans 1 Bold"/>
              <a:cs typeface="Public Sans 1 Bold"/>
              <a:sym typeface="Public Sans 1 Bold"/>
            </a:endParaRPr>
          </a:p>
          <a:p>
            <a:pPr algn="l">
              <a:lnSpc>
                <a:spcPts val="3317"/>
              </a:lnSpc>
              <a:spcBef>
                <a:spcPct val="0"/>
              </a:spcBef>
            </a:pPr>
            <a:r>
              <a:rPr lang="en-US" sz="2369" i="1">
                <a:solidFill>
                  <a:srgbClr val="502F4C"/>
                </a:solidFill>
                <a:latin typeface="Public Sans 1 Italics"/>
                <a:ea typeface="Public Sans 1 Italics"/>
                <a:cs typeface="Public Sans 1 Italics"/>
                <a:sym typeface="Public Sans 1 Italics"/>
              </a:rPr>
              <a:t>Dewey (1916) stated how education is not just the telling individuals, it is the active construction of knowledge through processing. </a:t>
            </a:r>
          </a:p>
          <a:p>
            <a:pPr algn="l">
              <a:lnSpc>
                <a:spcPts val="3317"/>
              </a:lnSpc>
              <a:spcBef>
                <a:spcPct val="0"/>
              </a:spcBef>
            </a:pPr>
            <a:endParaRPr lang="en-US" sz="2369" i="1">
              <a:solidFill>
                <a:srgbClr val="502F4C"/>
              </a:solidFill>
              <a:latin typeface="Public Sans 1 Italics"/>
              <a:ea typeface="Public Sans 1 Italics"/>
              <a:cs typeface="Public Sans 1 Italics"/>
              <a:sym typeface="Public Sans 1 Italics"/>
            </a:endParaRPr>
          </a:p>
          <a:p>
            <a:pPr algn="l">
              <a:lnSpc>
                <a:spcPts val="3317"/>
              </a:lnSpc>
              <a:spcBef>
                <a:spcPct val="0"/>
              </a:spcBef>
            </a:pPr>
            <a:r>
              <a:rPr lang="en-US" sz="2369" b="1">
                <a:solidFill>
                  <a:srgbClr val="502F4C"/>
                </a:solidFill>
                <a:latin typeface="Public Sans 1 Bold"/>
                <a:ea typeface="Public Sans 1 Bold"/>
                <a:cs typeface="Public Sans 1 Bold"/>
                <a:sym typeface="Public Sans 1 Bold"/>
              </a:rPr>
              <a:t>Delivering this support was performed through the active collaboration and creating interactive learning processes.</a:t>
            </a:r>
          </a:p>
        </p:txBody>
      </p:sp>
      <p:sp>
        <p:nvSpPr>
          <p:cNvPr id="48" name="TextBox 48"/>
          <p:cNvSpPr txBox="1"/>
          <p:nvPr/>
        </p:nvSpPr>
        <p:spPr>
          <a:xfrm>
            <a:off x="-440011" y="370787"/>
            <a:ext cx="16639726" cy="669925"/>
          </a:xfrm>
          <a:prstGeom prst="rect">
            <a:avLst/>
          </a:prstGeom>
        </p:spPr>
        <p:txBody>
          <a:bodyPr lIns="0" tIns="0" rIns="0" bIns="0" rtlCol="0" anchor="t">
            <a:spAutoFit/>
          </a:bodyPr>
          <a:lstStyle/>
          <a:p>
            <a:pPr algn="ctr">
              <a:lnSpc>
                <a:spcPts val="5599"/>
              </a:lnSpc>
              <a:spcBef>
                <a:spcPct val="0"/>
              </a:spcBef>
            </a:pPr>
            <a:r>
              <a:rPr lang="en-US" sz="3999">
                <a:solidFill>
                  <a:srgbClr val="502F4C"/>
                </a:solidFill>
                <a:latin typeface="Bree Serif"/>
                <a:ea typeface="Bree Serif"/>
                <a:cs typeface="Bree Serif"/>
                <a:sym typeface="Bree Serif"/>
              </a:rPr>
              <a:t>Stage 5: Delivering the support and reflecting on the outcomes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TextBox 2"/>
          <p:cNvSpPr txBox="1"/>
          <p:nvPr/>
        </p:nvSpPr>
        <p:spPr>
          <a:xfrm>
            <a:off x="-4251443" y="233679"/>
            <a:ext cx="16639726" cy="795021"/>
          </a:xfrm>
          <a:prstGeom prst="rect">
            <a:avLst/>
          </a:prstGeom>
        </p:spPr>
        <p:txBody>
          <a:bodyPr lIns="0" tIns="0" rIns="0" bIns="0" rtlCol="0" anchor="t">
            <a:spAutoFit/>
          </a:bodyPr>
          <a:lstStyle/>
          <a:p>
            <a:pPr algn="ctr">
              <a:lnSpc>
                <a:spcPts val="6579"/>
              </a:lnSpc>
              <a:spcBef>
                <a:spcPct val="0"/>
              </a:spcBef>
            </a:pPr>
            <a:r>
              <a:rPr lang="en-US" sz="4699">
                <a:solidFill>
                  <a:srgbClr val="502F4C"/>
                </a:solidFill>
                <a:latin typeface="Bree Serif"/>
                <a:ea typeface="Bree Serif"/>
                <a:cs typeface="Bree Serif"/>
                <a:sym typeface="Bree Serif"/>
              </a:rPr>
              <a:t>Discussing key findings</a:t>
            </a:r>
          </a:p>
        </p:txBody>
      </p:sp>
      <p:grpSp>
        <p:nvGrpSpPr>
          <p:cNvPr id="3" name="Group 3"/>
          <p:cNvGrpSpPr/>
          <p:nvPr/>
        </p:nvGrpSpPr>
        <p:grpSpPr>
          <a:xfrm>
            <a:off x="1232049" y="5584678"/>
            <a:ext cx="8127626" cy="1736598"/>
            <a:chOff x="0" y="0"/>
            <a:chExt cx="2140609" cy="457376"/>
          </a:xfrm>
        </p:grpSpPr>
        <p:sp>
          <p:nvSpPr>
            <p:cNvPr id="4" name="Freeform 4"/>
            <p:cNvSpPr/>
            <p:nvPr/>
          </p:nvSpPr>
          <p:spPr>
            <a:xfrm>
              <a:off x="0" y="0"/>
              <a:ext cx="2140609" cy="457376"/>
            </a:xfrm>
            <a:custGeom>
              <a:avLst/>
              <a:gdLst/>
              <a:ahLst/>
              <a:cxnLst/>
              <a:rect l="l" t="t" r="r" b="b"/>
              <a:pathLst>
                <a:path w="2140609" h="457376">
                  <a:moveTo>
                    <a:pt x="48580" y="0"/>
                  </a:moveTo>
                  <a:lnTo>
                    <a:pt x="2092029" y="0"/>
                  </a:lnTo>
                  <a:cubicBezTo>
                    <a:pt x="2118859" y="0"/>
                    <a:pt x="2140609" y="21750"/>
                    <a:pt x="2140609" y="48580"/>
                  </a:cubicBezTo>
                  <a:lnTo>
                    <a:pt x="2140609" y="408796"/>
                  </a:lnTo>
                  <a:cubicBezTo>
                    <a:pt x="2140609" y="435626"/>
                    <a:pt x="2118859" y="457376"/>
                    <a:pt x="2092029" y="457376"/>
                  </a:cubicBezTo>
                  <a:lnTo>
                    <a:pt x="48580" y="457376"/>
                  </a:lnTo>
                  <a:cubicBezTo>
                    <a:pt x="21750" y="457376"/>
                    <a:pt x="0" y="435626"/>
                    <a:pt x="0" y="408796"/>
                  </a:cubicBezTo>
                  <a:lnTo>
                    <a:pt x="0" y="48580"/>
                  </a:lnTo>
                  <a:cubicBezTo>
                    <a:pt x="0" y="21750"/>
                    <a:pt x="21750" y="0"/>
                    <a:pt x="48580" y="0"/>
                  </a:cubicBezTo>
                  <a:close/>
                </a:path>
              </a:pathLst>
            </a:custGeom>
            <a:solidFill>
              <a:srgbClr val="E594D0"/>
            </a:solidFill>
          </p:spPr>
          <p:txBody>
            <a:bodyPr/>
            <a:lstStyle/>
            <a:p>
              <a:endParaRPr lang="en-GB"/>
            </a:p>
          </p:txBody>
        </p:sp>
        <p:sp>
          <p:nvSpPr>
            <p:cNvPr id="5" name="TextBox 5"/>
            <p:cNvSpPr txBox="1"/>
            <p:nvPr/>
          </p:nvSpPr>
          <p:spPr>
            <a:xfrm>
              <a:off x="0" y="-57150"/>
              <a:ext cx="2140609" cy="514526"/>
            </a:xfrm>
            <a:prstGeom prst="rect">
              <a:avLst/>
            </a:prstGeom>
          </p:spPr>
          <p:txBody>
            <a:bodyPr lIns="50800" tIns="50800" rIns="50800" bIns="50800" rtlCol="0" anchor="ctr"/>
            <a:lstStyle/>
            <a:p>
              <a:pPr algn="ctr">
                <a:lnSpc>
                  <a:spcPts val="4200"/>
                </a:lnSpc>
              </a:pPr>
              <a:r>
                <a:rPr lang="en-US" sz="3000">
                  <a:solidFill>
                    <a:srgbClr val="502F4C"/>
                  </a:solidFill>
                  <a:latin typeface="Bree Serif"/>
                  <a:ea typeface="Bree Serif"/>
                  <a:cs typeface="Bree Serif"/>
                  <a:sym typeface="Bree Serif"/>
                </a:rPr>
                <a:t>Who provides support to Early Years Professionals in Essex to lead food literacy education?</a:t>
              </a:r>
            </a:p>
          </p:txBody>
        </p:sp>
      </p:grpSp>
      <p:grpSp>
        <p:nvGrpSpPr>
          <p:cNvPr id="6" name="Group 6"/>
          <p:cNvGrpSpPr/>
          <p:nvPr/>
        </p:nvGrpSpPr>
        <p:grpSpPr>
          <a:xfrm>
            <a:off x="9606770" y="5526608"/>
            <a:ext cx="7607969" cy="1736598"/>
            <a:chOff x="0" y="0"/>
            <a:chExt cx="2003745" cy="457376"/>
          </a:xfrm>
        </p:grpSpPr>
        <p:sp>
          <p:nvSpPr>
            <p:cNvPr id="7" name="Freeform 7"/>
            <p:cNvSpPr/>
            <p:nvPr/>
          </p:nvSpPr>
          <p:spPr>
            <a:xfrm>
              <a:off x="0" y="0"/>
              <a:ext cx="2003745" cy="457376"/>
            </a:xfrm>
            <a:custGeom>
              <a:avLst/>
              <a:gdLst/>
              <a:ahLst/>
              <a:cxnLst/>
              <a:rect l="l" t="t" r="r" b="b"/>
              <a:pathLst>
                <a:path w="2003745" h="457376">
                  <a:moveTo>
                    <a:pt x="51898" y="0"/>
                  </a:moveTo>
                  <a:lnTo>
                    <a:pt x="1951847" y="0"/>
                  </a:lnTo>
                  <a:cubicBezTo>
                    <a:pt x="1980509" y="0"/>
                    <a:pt x="2003745" y="23236"/>
                    <a:pt x="2003745" y="51898"/>
                  </a:cubicBezTo>
                  <a:lnTo>
                    <a:pt x="2003745" y="405478"/>
                  </a:lnTo>
                  <a:cubicBezTo>
                    <a:pt x="2003745" y="419242"/>
                    <a:pt x="1998277" y="432442"/>
                    <a:pt x="1988544" y="442175"/>
                  </a:cubicBezTo>
                  <a:cubicBezTo>
                    <a:pt x="1978811" y="451908"/>
                    <a:pt x="1965611" y="457376"/>
                    <a:pt x="1951847" y="457376"/>
                  </a:cubicBezTo>
                  <a:lnTo>
                    <a:pt x="51898" y="457376"/>
                  </a:lnTo>
                  <a:cubicBezTo>
                    <a:pt x="23236" y="457376"/>
                    <a:pt x="0" y="434140"/>
                    <a:pt x="0" y="405478"/>
                  </a:cubicBezTo>
                  <a:lnTo>
                    <a:pt x="0" y="51898"/>
                  </a:lnTo>
                  <a:cubicBezTo>
                    <a:pt x="0" y="23236"/>
                    <a:pt x="23236" y="0"/>
                    <a:pt x="51898" y="0"/>
                  </a:cubicBezTo>
                  <a:close/>
                </a:path>
              </a:pathLst>
            </a:custGeom>
            <a:solidFill>
              <a:srgbClr val="FFCB03"/>
            </a:solidFill>
          </p:spPr>
          <p:txBody>
            <a:bodyPr/>
            <a:lstStyle/>
            <a:p>
              <a:endParaRPr lang="en-GB"/>
            </a:p>
          </p:txBody>
        </p:sp>
        <p:sp>
          <p:nvSpPr>
            <p:cNvPr id="8" name="TextBox 8"/>
            <p:cNvSpPr txBox="1"/>
            <p:nvPr/>
          </p:nvSpPr>
          <p:spPr>
            <a:xfrm>
              <a:off x="0" y="-57150"/>
              <a:ext cx="2003745" cy="514526"/>
            </a:xfrm>
            <a:prstGeom prst="rect">
              <a:avLst/>
            </a:prstGeom>
          </p:spPr>
          <p:txBody>
            <a:bodyPr lIns="50800" tIns="50800" rIns="50800" bIns="50800" rtlCol="0" anchor="ctr"/>
            <a:lstStyle/>
            <a:p>
              <a:pPr algn="ctr">
                <a:lnSpc>
                  <a:spcPts val="4200"/>
                </a:lnSpc>
              </a:pPr>
              <a:r>
                <a:rPr lang="en-US" sz="3000">
                  <a:solidFill>
                    <a:srgbClr val="502F4C"/>
                  </a:solidFill>
                  <a:latin typeface="Bree Serif"/>
                  <a:ea typeface="Bree Serif"/>
                  <a:cs typeface="Bree Serif"/>
                  <a:sym typeface="Bree Serif"/>
                </a:rPr>
                <a:t>How is support provided to Early Years Professionals in Essex to lead food literacy education?</a:t>
              </a:r>
            </a:p>
          </p:txBody>
        </p:sp>
      </p:grpSp>
      <p:grpSp>
        <p:nvGrpSpPr>
          <p:cNvPr id="9" name="Group 9"/>
          <p:cNvGrpSpPr/>
          <p:nvPr/>
        </p:nvGrpSpPr>
        <p:grpSpPr>
          <a:xfrm>
            <a:off x="1028700" y="1269158"/>
            <a:ext cx="16186039" cy="1283340"/>
            <a:chOff x="0" y="0"/>
            <a:chExt cx="4262990" cy="337999"/>
          </a:xfrm>
        </p:grpSpPr>
        <p:sp>
          <p:nvSpPr>
            <p:cNvPr id="10" name="Freeform 10"/>
            <p:cNvSpPr/>
            <p:nvPr/>
          </p:nvSpPr>
          <p:spPr>
            <a:xfrm>
              <a:off x="0" y="0"/>
              <a:ext cx="4262989" cy="337999"/>
            </a:xfrm>
            <a:custGeom>
              <a:avLst/>
              <a:gdLst/>
              <a:ahLst/>
              <a:cxnLst/>
              <a:rect l="l" t="t" r="r" b="b"/>
              <a:pathLst>
                <a:path w="4262989" h="337999">
                  <a:moveTo>
                    <a:pt x="24394" y="0"/>
                  </a:moveTo>
                  <a:lnTo>
                    <a:pt x="4238596" y="0"/>
                  </a:lnTo>
                  <a:cubicBezTo>
                    <a:pt x="4252068" y="0"/>
                    <a:pt x="4262989" y="10921"/>
                    <a:pt x="4262989" y="24394"/>
                  </a:cubicBezTo>
                  <a:lnTo>
                    <a:pt x="4262989" y="313605"/>
                  </a:lnTo>
                  <a:cubicBezTo>
                    <a:pt x="4262989" y="327078"/>
                    <a:pt x="4252068" y="337999"/>
                    <a:pt x="4238596" y="337999"/>
                  </a:cubicBezTo>
                  <a:lnTo>
                    <a:pt x="24394" y="337999"/>
                  </a:lnTo>
                  <a:cubicBezTo>
                    <a:pt x="10921" y="337999"/>
                    <a:pt x="0" y="327078"/>
                    <a:pt x="0" y="313605"/>
                  </a:cubicBezTo>
                  <a:lnTo>
                    <a:pt x="0" y="24394"/>
                  </a:lnTo>
                  <a:cubicBezTo>
                    <a:pt x="0" y="10921"/>
                    <a:pt x="10921" y="0"/>
                    <a:pt x="24394" y="0"/>
                  </a:cubicBezTo>
                  <a:close/>
                </a:path>
              </a:pathLst>
            </a:custGeom>
            <a:solidFill>
              <a:srgbClr val="7EC945"/>
            </a:solidFill>
          </p:spPr>
          <p:txBody>
            <a:bodyPr/>
            <a:lstStyle/>
            <a:p>
              <a:endParaRPr lang="en-GB"/>
            </a:p>
          </p:txBody>
        </p:sp>
        <p:sp>
          <p:nvSpPr>
            <p:cNvPr id="11" name="TextBox 11"/>
            <p:cNvSpPr txBox="1"/>
            <p:nvPr/>
          </p:nvSpPr>
          <p:spPr>
            <a:xfrm>
              <a:off x="0" y="-57150"/>
              <a:ext cx="4262990" cy="395149"/>
            </a:xfrm>
            <a:prstGeom prst="rect">
              <a:avLst/>
            </a:prstGeom>
          </p:spPr>
          <p:txBody>
            <a:bodyPr lIns="50800" tIns="50800" rIns="50800" bIns="50800" rtlCol="0" anchor="ctr"/>
            <a:lstStyle/>
            <a:p>
              <a:pPr algn="ctr">
                <a:lnSpc>
                  <a:spcPts val="4200"/>
                </a:lnSpc>
              </a:pPr>
              <a:r>
                <a:rPr lang="en-US" sz="3000">
                  <a:solidFill>
                    <a:srgbClr val="502F4C"/>
                  </a:solidFill>
                  <a:latin typeface="Bree Serif"/>
                  <a:ea typeface="Bree Serif"/>
                  <a:cs typeface="Bree Serif"/>
                  <a:sym typeface="Bree Serif"/>
                </a:rPr>
                <a:t>In what ways are Early Years Professionals in Essex supported to lead food literacy education?</a:t>
              </a:r>
            </a:p>
          </p:txBody>
        </p:sp>
      </p:grpSp>
      <p:grpSp>
        <p:nvGrpSpPr>
          <p:cNvPr id="12" name="Group 12"/>
          <p:cNvGrpSpPr/>
          <p:nvPr/>
        </p:nvGrpSpPr>
        <p:grpSpPr>
          <a:xfrm>
            <a:off x="1232049" y="7443577"/>
            <a:ext cx="8127626" cy="2233823"/>
            <a:chOff x="0" y="0"/>
            <a:chExt cx="2140609" cy="588332"/>
          </a:xfrm>
        </p:grpSpPr>
        <p:sp>
          <p:nvSpPr>
            <p:cNvPr id="13" name="Freeform 13"/>
            <p:cNvSpPr/>
            <p:nvPr/>
          </p:nvSpPr>
          <p:spPr>
            <a:xfrm>
              <a:off x="0" y="0"/>
              <a:ext cx="2140609" cy="588332"/>
            </a:xfrm>
            <a:custGeom>
              <a:avLst/>
              <a:gdLst/>
              <a:ahLst/>
              <a:cxnLst/>
              <a:rect l="l" t="t" r="r" b="b"/>
              <a:pathLst>
                <a:path w="2140609" h="588332">
                  <a:moveTo>
                    <a:pt x="48580" y="0"/>
                  </a:moveTo>
                  <a:lnTo>
                    <a:pt x="2092029" y="0"/>
                  </a:lnTo>
                  <a:cubicBezTo>
                    <a:pt x="2118859" y="0"/>
                    <a:pt x="2140609" y="21750"/>
                    <a:pt x="2140609" y="48580"/>
                  </a:cubicBezTo>
                  <a:lnTo>
                    <a:pt x="2140609" y="539752"/>
                  </a:lnTo>
                  <a:cubicBezTo>
                    <a:pt x="2140609" y="566582"/>
                    <a:pt x="2118859" y="588332"/>
                    <a:pt x="2092029" y="588332"/>
                  </a:cubicBezTo>
                  <a:lnTo>
                    <a:pt x="48580" y="588332"/>
                  </a:lnTo>
                  <a:cubicBezTo>
                    <a:pt x="21750" y="588332"/>
                    <a:pt x="0" y="566582"/>
                    <a:pt x="0" y="539752"/>
                  </a:cubicBezTo>
                  <a:lnTo>
                    <a:pt x="0" y="48580"/>
                  </a:lnTo>
                  <a:cubicBezTo>
                    <a:pt x="0" y="21750"/>
                    <a:pt x="21750" y="0"/>
                    <a:pt x="48580" y="0"/>
                  </a:cubicBezTo>
                  <a:close/>
                </a:path>
              </a:pathLst>
            </a:custGeom>
            <a:solidFill>
              <a:srgbClr val="E594D0"/>
            </a:solidFill>
          </p:spPr>
          <p:txBody>
            <a:bodyPr/>
            <a:lstStyle/>
            <a:p>
              <a:endParaRPr lang="en-GB"/>
            </a:p>
          </p:txBody>
        </p:sp>
        <p:sp>
          <p:nvSpPr>
            <p:cNvPr id="14" name="TextBox 14"/>
            <p:cNvSpPr txBox="1"/>
            <p:nvPr/>
          </p:nvSpPr>
          <p:spPr>
            <a:xfrm>
              <a:off x="0" y="-57150"/>
              <a:ext cx="2140609" cy="645482"/>
            </a:xfrm>
            <a:prstGeom prst="rect">
              <a:avLst/>
            </a:prstGeom>
          </p:spPr>
          <p:txBody>
            <a:bodyPr lIns="50800" tIns="50800" rIns="50800" bIns="50800" rtlCol="0" anchor="ctr"/>
            <a:lstStyle/>
            <a:p>
              <a:pPr algn="ctr">
                <a:lnSpc>
                  <a:spcPts val="3340"/>
                </a:lnSpc>
              </a:pPr>
              <a:r>
                <a:rPr lang="en-US" sz="2386">
                  <a:solidFill>
                    <a:srgbClr val="502F4C"/>
                  </a:solidFill>
                  <a:latin typeface="Public Sans 1"/>
                  <a:ea typeface="Public Sans 1"/>
                  <a:cs typeface="Public Sans 1"/>
                  <a:sym typeface="Public Sans 1"/>
                </a:rPr>
                <a:t>Relational community engagement evidences how support for early years professionals across Essex and arises through three system levels: micro, meso and macro (Redvers et al, 2024). </a:t>
              </a:r>
            </a:p>
          </p:txBody>
        </p:sp>
      </p:grpSp>
      <p:grpSp>
        <p:nvGrpSpPr>
          <p:cNvPr id="15" name="Group 15"/>
          <p:cNvGrpSpPr/>
          <p:nvPr/>
        </p:nvGrpSpPr>
        <p:grpSpPr>
          <a:xfrm>
            <a:off x="9606770" y="7443577"/>
            <a:ext cx="7652530" cy="2233823"/>
            <a:chOff x="0" y="0"/>
            <a:chExt cx="2015481" cy="588332"/>
          </a:xfrm>
        </p:grpSpPr>
        <p:sp>
          <p:nvSpPr>
            <p:cNvPr id="16" name="Freeform 16"/>
            <p:cNvSpPr/>
            <p:nvPr/>
          </p:nvSpPr>
          <p:spPr>
            <a:xfrm>
              <a:off x="0" y="0"/>
              <a:ext cx="2015481" cy="588332"/>
            </a:xfrm>
            <a:custGeom>
              <a:avLst/>
              <a:gdLst/>
              <a:ahLst/>
              <a:cxnLst/>
              <a:rect l="l" t="t" r="r" b="b"/>
              <a:pathLst>
                <a:path w="2015481" h="588332">
                  <a:moveTo>
                    <a:pt x="51596" y="0"/>
                  </a:moveTo>
                  <a:lnTo>
                    <a:pt x="1963886" y="0"/>
                  </a:lnTo>
                  <a:cubicBezTo>
                    <a:pt x="1992381" y="0"/>
                    <a:pt x="2015481" y="23100"/>
                    <a:pt x="2015481" y="51596"/>
                  </a:cubicBezTo>
                  <a:lnTo>
                    <a:pt x="2015481" y="536736"/>
                  </a:lnTo>
                  <a:cubicBezTo>
                    <a:pt x="2015481" y="550420"/>
                    <a:pt x="2010045" y="563544"/>
                    <a:pt x="2000369" y="573220"/>
                  </a:cubicBezTo>
                  <a:cubicBezTo>
                    <a:pt x="1990693" y="582896"/>
                    <a:pt x="1977570" y="588332"/>
                    <a:pt x="1963886" y="588332"/>
                  </a:cubicBezTo>
                  <a:lnTo>
                    <a:pt x="51596" y="588332"/>
                  </a:lnTo>
                  <a:cubicBezTo>
                    <a:pt x="23100" y="588332"/>
                    <a:pt x="0" y="565232"/>
                    <a:pt x="0" y="536736"/>
                  </a:cubicBezTo>
                  <a:lnTo>
                    <a:pt x="0" y="51596"/>
                  </a:lnTo>
                  <a:cubicBezTo>
                    <a:pt x="0" y="23100"/>
                    <a:pt x="23100" y="0"/>
                    <a:pt x="51596" y="0"/>
                  </a:cubicBezTo>
                  <a:close/>
                </a:path>
              </a:pathLst>
            </a:custGeom>
            <a:solidFill>
              <a:srgbClr val="FFCB03"/>
            </a:solidFill>
          </p:spPr>
          <p:txBody>
            <a:bodyPr/>
            <a:lstStyle/>
            <a:p>
              <a:endParaRPr lang="en-GB"/>
            </a:p>
          </p:txBody>
        </p:sp>
        <p:sp>
          <p:nvSpPr>
            <p:cNvPr id="17" name="TextBox 17"/>
            <p:cNvSpPr txBox="1"/>
            <p:nvPr/>
          </p:nvSpPr>
          <p:spPr>
            <a:xfrm>
              <a:off x="0" y="-57150"/>
              <a:ext cx="2015481" cy="645482"/>
            </a:xfrm>
            <a:prstGeom prst="rect">
              <a:avLst/>
            </a:prstGeom>
          </p:spPr>
          <p:txBody>
            <a:bodyPr lIns="50800" tIns="50800" rIns="50800" bIns="50800" rtlCol="0" anchor="ctr"/>
            <a:lstStyle/>
            <a:p>
              <a:pPr algn="ctr">
                <a:lnSpc>
                  <a:spcPts val="3340"/>
                </a:lnSpc>
              </a:pPr>
              <a:r>
                <a:rPr lang="en-US" sz="2386">
                  <a:solidFill>
                    <a:srgbClr val="502F4C"/>
                  </a:solidFill>
                  <a:latin typeface="Public Sans 1"/>
                  <a:ea typeface="Public Sans 1"/>
                  <a:cs typeface="Public Sans 1"/>
                  <a:sym typeface="Public Sans 1"/>
                </a:rPr>
                <a:t>Support for early years professionals is seen as an assemblage of stakeholders, resources and leadership strategies which come together to improve the informed knowledge and capacity to lead food literacy education (Nail, 2017). </a:t>
              </a:r>
            </a:p>
          </p:txBody>
        </p:sp>
      </p:grpSp>
      <p:grpSp>
        <p:nvGrpSpPr>
          <p:cNvPr id="18" name="Group 18"/>
          <p:cNvGrpSpPr/>
          <p:nvPr/>
        </p:nvGrpSpPr>
        <p:grpSpPr>
          <a:xfrm>
            <a:off x="1232049" y="2790623"/>
            <a:ext cx="15982689" cy="1395623"/>
            <a:chOff x="0" y="0"/>
            <a:chExt cx="4209433" cy="367572"/>
          </a:xfrm>
        </p:grpSpPr>
        <p:sp>
          <p:nvSpPr>
            <p:cNvPr id="19" name="Freeform 19"/>
            <p:cNvSpPr/>
            <p:nvPr/>
          </p:nvSpPr>
          <p:spPr>
            <a:xfrm>
              <a:off x="0" y="0"/>
              <a:ext cx="4209433" cy="367572"/>
            </a:xfrm>
            <a:custGeom>
              <a:avLst/>
              <a:gdLst/>
              <a:ahLst/>
              <a:cxnLst/>
              <a:rect l="l" t="t" r="r" b="b"/>
              <a:pathLst>
                <a:path w="4209433" h="367572">
                  <a:moveTo>
                    <a:pt x="24704" y="0"/>
                  </a:moveTo>
                  <a:lnTo>
                    <a:pt x="4184729" y="0"/>
                  </a:lnTo>
                  <a:cubicBezTo>
                    <a:pt x="4191281" y="0"/>
                    <a:pt x="4197564" y="2603"/>
                    <a:pt x="4202197" y="7236"/>
                  </a:cubicBezTo>
                  <a:cubicBezTo>
                    <a:pt x="4206830" y="11869"/>
                    <a:pt x="4209433" y="18152"/>
                    <a:pt x="4209433" y="24704"/>
                  </a:cubicBezTo>
                  <a:lnTo>
                    <a:pt x="4209433" y="342867"/>
                  </a:lnTo>
                  <a:cubicBezTo>
                    <a:pt x="4209433" y="356511"/>
                    <a:pt x="4198372" y="367572"/>
                    <a:pt x="4184729" y="367572"/>
                  </a:cubicBezTo>
                  <a:lnTo>
                    <a:pt x="24704" y="367572"/>
                  </a:lnTo>
                  <a:cubicBezTo>
                    <a:pt x="18152" y="367572"/>
                    <a:pt x="11869" y="364969"/>
                    <a:pt x="7236" y="360336"/>
                  </a:cubicBezTo>
                  <a:cubicBezTo>
                    <a:pt x="2603" y="355703"/>
                    <a:pt x="0" y="349419"/>
                    <a:pt x="0" y="342867"/>
                  </a:cubicBezTo>
                  <a:lnTo>
                    <a:pt x="0" y="24704"/>
                  </a:lnTo>
                  <a:cubicBezTo>
                    <a:pt x="0" y="18152"/>
                    <a:pt x="2603" y="11869"/>
                    <a:pt x="7236" y="7236"/>
                  </a:cubicBezTo>
                  <a:cubicBezTo>
                    <a:pt x="11869" y="2603"/>
                    <a:pt x="18152" y="0"/>
                    <a:pt x="24704" y="0"/>
                  </a:cubicBezTo>
                  <a:close/>
                </a:path>
              </a:pathLst>
            </a:custGeom>
            <a:solidFill>
              <a:srgbClr val="7EC945"/>
            </a:solidFill>
          </p:spPr>
          <p:txBody>
            <a:bodyPr/>
            <a:lstStyle/>
            <a:p>
              <a:endParaRPr lang="en-GB"/>
            </a:p>
          </p:txBody>
        </p:sp>
        <p:sp>
          <p:nvSpPr>
            <p:cNvPr id="20" name="TextBox 20"/>
            <p:cNvSpPr txBox="1"/>
            <p:nvPr/>
          </p:nvSpPr>
          <p:spPr>
            <a:xfrm>
              <a:off x="0" y="-57150"/>
              <a:ext cx="4209433" cy="424722"/>
            </a:xfrm>
            <a:prstGeom prst="rect">
              <a:avLst/>
            </a:prstGeom>
          </p:spPr>
          <p:txBody>
            <a:bodyPr lIns="50800" tIns="50800" rIns="50800" bIns="50800" rtlCol="0" anchor="ctr"/>
            <a:lstStyle/>
            <a:p>
              <a:pPr algn="ctr">
                <a:lnSpc>
                  <a:spcPts val="3340"/>
                </a:lnSpc>
              </a:pPr>
              <a:r>
                <a:rPr lang="en-US" sz="2386" b="1">
                  <a:solidFill>
                    <a:srgbClr val="502F4C"/>
                  </a:solidFill>
                  <a:latin typeface="Public Sans 1 Bold"/>
                  <a:ea typeface="Public Sans 1 Bold"/>
                  <a:cs typeface="Public Sans 1 Bold"/>
                  <a:sym typeface="Public Sans 1 Bold"/>
                </a:rPr>
                <a:t>Community engagement is the overarching approach that supports early years professionals in Essex which encompasses the relationships between stakeholder and the development of interventions, programs and support (Redvers et al, 2024). </a:t>
              </a:r>
            </a:p>
          </p:txBody>
        </p:sp>
      </p:grpSp>
      <p:sp>
        <p:nvSpPr>
          <p:cNvPr id="21" name="AutoShape 21"/>
          <p:cNvSpPr/>
          <p:nvPr/>
        </p:nvSpPr>
        <p:spPr>
          <a:xfrm>
            <a:off x="4797369" y="4186246"/>
            <a:ext cx="97423" cy="1158793"/>
          </a:xfrm>
          <a:prstGeom prst="line">
            <a:avLst/>
          </a:prstGeom>
          <a:ln w="47625" cap="flat">
            <a:solidFill>
              <a:srgbClr val="7EC945"/>
            </a:solidFill>
            <a:prstDash val="solid"/>
            <a:headEnd type="none" w="sm" len="sm"/>
            <a:tailEnd type="triangle" w="lg" len="med"/>
          </a:ln>
        </p:spPr>
        <p:txBody>
          <a:bodyPr/>
          <a:lstStyle/>
          <a:p>
            <a:endParaRPr lang="en-GB"/>
          </a:p>
        </p:txBody>
      </p:sp>
      <p:sp>
        <p:nvSpPr>
          <p:cNvPr id="22" name="AutoShape 22"/>
          <p:cNvSpPr/>
          <p:nvPr/>
        </p:nvSpPr>
        <p:spPr>
          <a:xfrm>
            <a:off x="13097696" y="3982712"/>
            <a:ext cx="68632" cy="1362327"/>
          </a:xfrm>
          <a:prstGeom prst="line">
            <a:avLst/>
          </a:prstGeom>
          <a:ln w="47625" cap="flat">
            <a:solidFill>
              <a:srgbClr val="7EC945"/>
            </a:solidFill>
            <a:prstDash val="solid"/>
            <a:headEnd type="none" w="sm" len="sm"/>
            <a:tailEnd type="triangle" w="lg" len="med"/>
          </a:ln>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TextBox 2"/>
          <p:cNvSpPr txBox="1"/>
          <p:nvPr/>
        </p:nvSpPr>
        <p:spPr>
          <a:xfrm>
            <a:off x="-3312807" y="289070"/>
            <a:ext cx="16639726" cy="896621"/>
          </a:xfrm>
          <a:prstGeom prst="rect">
            <a:avLst/>
          </a:prstGeom>
        </p:spPr>
        <p:txBody>
          <a:bodyPr lIns="0" tIns="0" rIns="0" bIns="0" rtlCol="0" anchor="t">
            <a:spAutoFit/>
          </a:bodyPr>
          <a:lstStyle/>
          <a:p>
            <a:pPr algn="ctr">
              <a:lnSpc>
                <a:spcPts val="7279"/>
              </a:lnSpc>
              <a:spcBef>
                <a:spcPct val="0"/>
              </a:spcBef>
            </a:pPr>
            <a:r>
              <a:rPr lang="en-US" sz="5199">
                <a:solidFill>
                  <a:srgbClr val="502F4C"/>
                </a:solidFill>
                <a:latin typeface="Bree Serif"/>
                <a:ea typeface="Bree Serif"/>
                <a:cs typeface="Bree Serif"/>
                <a:sym typeface="Bree Serif"/>
              </a:rPr>
              <a:t>Conclusion and implications</a:t>
            </a:r>
          </a:p>
        </p:txBody>
      </p:sp>
      <p:grpSp>
        <p:nvGrpSpPr>
          <p:cNvPr id="3" name="Group 3"/>
          <p:cNvGrpSpPr/>
          <p:nvPr/>
        </p:nvGrpSpPr>
        <p:grpSpPr>
          <a:xfrm>
            <a:off x="7450338" y="1866961"/>
            <a:ext cx="9808962" cy="3127405"/>
            <a:chOff x="0" y="0"/>
            <a:chExt cx="13078616" cy="4169874"/>
          </a:xfrm>
        </p:grpSpPr>
        <p:grpSp>
          <p:nvGrpSpPr>
            <p:cNvPr id="4" name="Group 4"/>
            <p:cNvGrpSpPr/>
            <p:nvPr/>
          </p:nvGrpSpPr>
          <p:grpSpPr>
            <a:xfrm>
              <a:off x="0" y="0"/>
              <a:ext cx="13078616" cy="4169874"/>
              <a:chOff x="0" y="0"/>
              <a:chExt cx="2621636" cy="835860"/>
            </a:xfrm>
          </p:grpSpPr>
          <p:sp>
            <p:nvSpPr>
              <p:cNvPr id="5" name="Freeform 5"/>
              <p:cNvSpPr/>
              <p:nvPr/>
            </p:nvSpPr>
            <p:spPr>
              <a:xfrm>
                <a:off x="0" y="0"/>
                <a:ext cx="2621636" cy="835860"/>
              </a:xfrm>
              <a:custGeom>
                <a:avLst/>
                <a:gdLst/>
                <a:ahLst/>
                <a:cxnLst/>
                <a:rect l="l" t="t" r="r" b="b"/>
                <a:pathLst>
                  <a:path w="2621636" h="835860">
                    <a:moveTo>
                      <a:pt x="41330" y="0"/>
                    </a:moveTo>
                    <a:lnTo>
                      <a:pt x="2580306" y="0"/>
                    </a:lnTo>
                    <a:cubicBezTo>
                      <a:pt x="2591268" y="0"/>
                      <a:pt x="2601780" y="4354"/>
                      <a:pt x="2609531" y="12105"/>
                    </a:cubicBezTo>
                    <a:cubicBezTo>
                      <a:pt x="2617282" y="19856"/>
                      <a:pt x="2621636" y="30369"/>
                      <a:pt x="2621636" y="41330"/>
                    </a:cubicBezTo>
                    <a:lnTo>
                      <a:pt x="2621636" y="794530"/>
                    </a:lnTo>
                    <a:cubicBezTo>
                      <a:pt x="2621636" y="817356"/>
                      <a:pt x="2603132" y="835860"/>
                      <a:pt x="2580306" y="835860"/>
                    </a:cubicBezTo>
                    <a:lnTo>
                      <a:pt x="41330" y="835860"/>
                    </a:lnTo>
                    <a:cubicBezTo>
                      <a:pt x="30369" y="835860"/>
                      <a:pt x="19856" y="831506"/>
                      <a:pt x="12105" y="823755"/>
                    </a:cubicBezTo>
                    <a:cubicBezTo>
                      <a:pt x="4354" y="816004"/>
                      <a:pt x="0" y="805491"/>
                      <a:pt x="0" y="794530"/>
                    </a:cubicBezTo>
                    <a:lnTo>
                      <a:pt x="0" y="41330"/>
                    </a:lnTo>
                    <a:cubicBezTo>
                      <a:pt x="0" y="30369"/>
                      <a:pt x="4354" y="19856"/>
                      <a:pt x="12105" y="12105"/>
                    </a:cubicBezTo>
                    <a:cubicBezTo>
                      <a:pt x="19856" y="4354"/>
                      <a:pt x="30369" y="0"/>
                      <a:pt x="41330" y="0"/>
                    </a:cubicBezTo>
                    <a:close/>
                  </a:path>
                </a:pathLst>
              </a:custGeom>
              <a:solidFill>
                <a:srgbClr val="FF900E"/>
              </a:solidFill>
            </p:spPr>
            <p:txBody>
              <a:bodyPr/>
              <a:lstStyle/>
              <a:p>
                <a:endParaRPr lang="en-GB"/>
              </a:p>
            </p:txBody>
          </p:sp>
          <p:sp>
            <p:nvSpPr>
              <p:cNvPr id="6" name="TextBox 6"/>
              <p:cNvSpPr txBox="1"/>
              <p:nvPr/>
            </p:nvSpPr>
            <p:spPr>
              <a:xfrm>
                <a:off x="0" y="-57150"/>
                <a:ext cx="2621636" cy="893010"/>
              </a:xfrm>
              <a:prstGeom prst="rect">
                <a:avLst/>
              </a:prstGeom>
            </p:spPr>
            <p:txBody>
              <a:bodyPr lIns="50862" tIns="50862" rIns="50862" bIns="50862" rtlCol="0" anchor="ctr"/>
              <a:lstStyle/>
              <a:p>
                <a:pPr algn="ctr">
                  <a:lnSpc>
                    <a:spcPts val="2800"/>
                  </a:lnSpc>
                </a:pPr>
                <a:endParaRPr/>
              </a:p>
            </p:txBody>
          </p:sp>
        </p:grpSp>
        <p:sp>
          <p:nvSpPr>
            <p:cNvPr id="7" name="TextBox 7"/>
            <p:cNvSpPr txBox="1"/>
            <p:nvPr/>
          </p:nvSpPr>
          <p:spPr>
            <a:xfrm>
              <a:off x="644307" y="615447"/>
              <a:ext cx="11790003" cy="3087968"/>
            </a:xfrm>
            <a:prstGeom prst="rect">
              <a:avLst/>
            </a:prstGeom>
          </p:spPr>
          <p:txBody>
            <a:bodyPr lIns="0" tIns="0" rIns="0" bIns="0" rtlCol="0" anchor="t">
              <a:spAutoFit/>
            </a:bodyPr>
            <a:lstStyle/>
            <a:p>
              <a:pPr algn="just">
                <a:lnSpc>
                  <a:spcPts val="3729"/>
                </a:lnSpc>
                <a:spcBef>
                  <a:spcPct val="0"/>
                </a:spcBef>
              </a:pPr>
              <a:r>
                <a:rPr lang="en-US" sz="2663" b="1">
                  <a:solidFill>
                    <a:srgbClr val="502F4C"/>
                  </a:solidFill>
                  <a:latin typeface="Public Sans 2 Bold"/>
                  <a:ea typeface="Public Sans 2 Bold"/>
                  <a:cs typeface="Public Sans 2 Bold"/>
                  <a:sym typeface="Public Sans 2 Bold"/>
                </a:rPr>
                <a:t>The delivered support for early years professionals in Essex to lead food literacy education is provided at multi level in a non-structured, rhizomatic way (Deleuze and Guattari, 2008; Mc Donnell Gillic, Kennedy and Kearney, 2025). </a:t>
              </a:r>
            </a:p>
          </p:txBody>
        </p:sp>
      </p:grpSp>
      <p:grpSp>
        <p:nvGrpSpPr>
          <p:cNvPr id="8" name="Group 8"/>
          <p:cNvGrpSpPr/>
          <p:nvPr/>
        </p:nvGrpSpPr>
        <p:grpSpPr>
          <a:xfrm>
            <a:off x="1028700" y="6142361"/>
            <a:ext cx="11397313" cy="3115939"/>
            <a:chOff x="0" y="0"/>
            <a:chExt cx="15196418" cy="4154585"/>
          </a:xfrm>
        </p:grpSpPr>
        <p:grpSp>
          <p:nvGrpSpPr>
            <p:cNvPr id="9" name="Group 9"/>
            <p:cNvGrpSpPr/>
            <p:nvPr/>
          </p:nvGrpSpPr>
          <p:grpSpPr>
            <a:xfrm>
              <a:off x="0" y="0"/>
              <a:ext cx="15196418" cy="4154585"/>
              <a:chOff x="0" y="0"/>
              <a:chExt cx="3001762" cy="820659"/>
            </a:xfrm>
          </p:grpSpPr>
          <p:sp>
            <p:nvSpPr>
              <p:cNvPr id="10" name="Freeform 10"/>
              <p:cNvSpPr/>
              <p:nvPr/>
            </p:nvSpPr>
            <p:spPr>
              <a:xfrm>
                <a:off x="0" y="0"/>
                <a:ext cx="3001762" cy="820659"/>
              </a:xfrm>
              <a:custGeom>
                <a:avLst/>
                <a:gdLst/>
                <a:ahLst/>
                <a:cxnLst/>
                <a:rect l="l" t="t" r="r" b="b"/>
                <a:pathLst>
                  <a:path w="3001762" h="820659">
                    <a:moveTo>
                      <a:pt x="34643" y="0"/>
                    </a:moveTo>
                    <a:lnTo>
                      <a:pt x="2967119" y="0"/>
                    </a:lnTo>
                    <a:cubicBezTo>
                      <a:pt x="2976306" y="0"/>
                      <a:pt x="2985118" y="3650"/>
                      <a:pt x="2991615" y="10147"/>
                    </a:cubicBezTo>
                    <a:cubicBezTo>
                      <a:pt x="2998112" y="16644"/>
                      <a:pt x="3001762" y="25455"/>
                      <a:pt x="3001762" y="34643"/>
                    </a:cubicBezTo>
                    <a:lnTo>
                      <a:pt x="3001762" y="786016"/>
                    </a:lnTo>
                    <a:cubicBezTo>
                      <a:pt x="3001762" y="805149"/>
                      <a:pt x="2986251" y="820659"/>
                      <a:pt x="2967119" y="820659"/>
                    </a:cubicBezTo>
                    <a:lnTo>
                      <a:pt x="34643" y="820659"/>
                    </a:lnTo>
                    <a:cubicBezTo>
                      <a:pt x="25455" y="820659"/>
                      <a:pt x="16644" y="817009"/>
                      <a:pt x="10147" y="810512"/>
                    </a:cubicBezTo>
                    <a:cubicBezTo>
                      <a:pt x="3650" y="804015"/>
                      <a:pt x="0" y="795204"/>
                      <a:pt x="0" y="786016"/>
                    </a:cubicBezTo>
                    <a:lnTo>
                      <a:pt x="0" y="34643"/>
                    </a:lnTo>
                    <a:cubicBezTo>
                      <a:pt x="0" y="15510"/>
                      <a:pt x="15510" y="0"/>
                      <a:pt x="34643" y="0"/>
                    </a:cubicBezTo>
                    <a:close/>
                  </a:path>
                </a:pathLst>
              </a:custGeom>
              <a:solidFill>
                <a:srgbClr val="7EC945"/>
              </a:solidFill>
            </p:spPr>
            <p:txBody>
              <a:bodyPr/>
              <a:lstStyle/>
              <a:p>
                <a:endParaRPr lang="en-GB"/>
              </a:p>
            </p:txBody>
          </p:sp>
          <p:sp>
            <p:nvSpPr>
              <p:cNvPr id="11" name="TextBox 11"/>
              <p:cNvSpPr txBox="1"/>
              <p:nvPr/>
            </p:nvSpPr>
            <p:spPr>
              <a:xfrm>
                <a:off x="0" y="-57150"/>
                <a:ext cx="3001762" cy="877809"/>
              </a:xfrm>
              <a:prstGeom prst="rect">
                <a:avLst/>
              </a:prstGeom>
            </p:spPr>
            <p:txBody>
              <a:bodyPr lIns="50800" tIns="50800" rIns="50800" bIns="50800" rtlCol="0" anchor="ctr"/>
              <a:lstStyle/>
              <a:p>
                <a:pPr algn="ctr">
                  <a:lnSpc>
                    <a:spcPts val="2800"/>
                  </a:lnSpc>
                </a:pPr>
                <a:endParaRPr/>
              </a:p>
            </p:txBody>
          </p:sp>
        </p:grpSp>
        <p:sp>
          <p:nvSpPr>
            <p:cNvPr id="12" name="TextBox 12"/>
            <p:cNvSpPr txBox="1"/>
            <p:nvPr/>
          </p:nvSpPr>
          <p:spPr>
            <a:xfrm>
              <a:off x="1032682" y="407031"/>
              <a:ext cx="13131054" cy="3273849"/>
            </a:xfrm>
            <a:prstGeom prst="rect">
              <a:avLst/>
            </a:prstGeom>
          </p:spPr>
          <p:txBody>
            <a:bodyPr lIns="0" tIns="0" rIns="0" bIns="0" rtlCol="0" anchor="t">
              <a:spAutoFit/>
            </a:bodyPr>
            <a:lstStyle/>
            <a:p>
              <a:pPr algn="l">
                <a:lnSpc>
                  <a:spcPts val="3919"/>
                </a:lnSpc>
                <a:spcBef>
                  <a:spcPct val="0"/>
                </a:spcBef>
              </a:pPr>
              <a:r>
                <a:rPr lang="en-US" sz="2799" b="1">
                  <a:solidFill>
                    <a:srgbClr val="502F4C"/>
                  </a:solidFill>
                  <a:latin typeface="Public Sans 1 Bold"/>
                  <a:ea typeface="Public Sans 1 Bold"/>
                  <a:cs typeface="Public Sans 1 Bold"/>
                  <a:sym typeface="Public Sans 1 Bold"/>
                </a:rPr>
                <a:t>Empowering and supporting early years professionals in Essex so they feel confident to lead food literacy education, positions us one step closer to lowering health inequalities for our youngest generation of children (Warren, Williams and Knai, 2022 and Ares et al, 2023). </a:t>
              </a:r>
            </a:p>
          </p:txBody>
        </p:sp>
      </p:grpSp>
      <p:sp>
        <p:nvSpPr>
          <p:cNvPr id="13" name="Freeform 13"/>
          <p:cNvSpPr/>
          <p:nvPr/>
        </p:nvSpPr>
        <p:spPr>
          <a:xfrm rot="1041442">
            <a:off x="11451956" y="4846196"/>
            <a:ext cx="1948114" cy="4631741"/>
          </a:xfrm>
          <a:custGeom>
            <a:avLst/>
            <a:gdLst/>
            <a:ahLst/>
            <a:cxnLst/>
            <a:rect l="l" t="t" r="r" b="b"/>
            <a:pathLst>
              <a:path w="1948114" h="4631741">
                <a:moveTo>
                  <a:pt x="0" y="0"/>
                </a:moveTo>
                <a:lnTo>
                  <a:pt x="1948115" y="0"/>
                </a:lnTo>
                <a:lnTo>
                  <a:pt x="1948115" y="4631741"/>
                </a:lnTo>
                <a:lnTo>
                  <a:pt x="0" y="4631741"/>
                </a:lnTo>
                <a:lnTo>
                  <a:pt x="0" y="0"/>
                </a:lnTo>
                <a:close/>
              </a:path>
            </a:pathLst>
          </a:custGeom>
          <a:blipFill>
            <a:blip r:embed="rId3"/>
            <a:stretch>
              <a:fillRect/>
            </a:stretch>
          </a:blipFill>
        </p:spPr>
        <p:txBody>
          <a:bodyPr/>
          <a:lstStyle/>
          <a:p>
            <a:endParaRPr lang="en-GB"/>
          </a:p>
        </p:txBody>
      </p:sp>
      <p:sp>
        <p:nvSpPr>
          <p:cNvPr id="14" name="Freeform 14"/>
          <p:cNvSpPr/>
          <p:nvPr/>
        </p:nvSpPr>
        <p:spPr>
          <a:xfrm>
            <a:off x="11702754" y="7700331"/>
            <a:ext cx="3248331" cy="2287972"/>
          </a:xfrm>
          <a:custGeom>
            <a:avLst/>
            <a:gdLst/>
            <a:ahLst/>
            <a:cxnLst/>
            <a:rect l="l" t="t" r="r" b="b"/>
            <a:pathLst>
              <a:path w="3248331" h="2287972">
                <a:moveTo>
                  <a:pt x="0" y="0"/>
                </a:moveTo>
                <a:lnTo>
                  <a:pt x="3248331" y="0"/>
                </a:lnTo>
                <a:lnTo>
                  <a:pt x="3248331" y="2287971"/>
                </a:lnTo>
                <a:lnTo>
                  <a:pt x="0" y="2287971"/>
                </a:lnTo>
                <a:lnTo>
                  <a:pt x="0" y="0"/>
                </a:lnTo>
                <a:close/>
              </a:path>
            </a:pathLst>
          </a:custGeom>
          <a:blipFill>
            <a:blip r:embed="rId4"/>
            <a:stretch>
              <a:fillRect/>
            </a:stretch>
          </a:blipFill>
        </p:spPr>
        <p:txBody>
          <a:bodyPr/>
          <a:lstStyle/>
          <a:p>
            <a:endParaRPr lang="en-GB"/>
          </a:p>
        </p:txBody>
      </p:sp>
      <p:sp>
        <p:nvSpPr>
          <p:cNvPr id="15" name="Freeform 15"/>
          <p:cNvSpPr/>
          <p:nvPr/>
        </p:nvSpPr>
        <p:spPr>
          <a:xfrm>
            <a:off x="5546671" y="3056473"/>
            <a:ext cx="3262357" cy="2601628"/>
          </a:xfrm>
          <a:custGeom>
            <a:avLst/>
            <a:gdLst/>
            <a:ahLst/>
            <a:cxnLst/>
            <a:rect l="l" t="t" r="r" b="b"/>
            <a:pathLst>
              <a:path w="3262357" h="2601628">
                <a:moveTo>
                  <a:pt x="0" y="0"/>
                </a:moveTo>
                <a:lnTo>
                  <a:pt x="3262357" y="0"/>
                </a:lnTo>
                <a:lnTo>
                  <a:pt x="3262357" y="2601628"/>
                </a:lnTo>
                <a:lnTo>
                  <a:pt x="0" y="2601628"/>
                </a:lnTo>
                <a:lnTo>
                  <a:pt x="0" y="0"/>
                </a:lnTo>
                <a:close/>
              </a:path>
            </a:pathLst>
          </a:custGeom>
          <a:blipFill>
            <a:blip r:embed="rId5"/>
            <a:stretch>
              <a:fillRect l="-13220"/>
            </a:stretch>
          </a:blipFill>
        </p:spPr>
        <p:txBody>
          <a:bodyPr/>
          <a:lstStyle/>
          <a:p>
            <a:endParaRPr lang="en-GB"/>
          </a:p>
        </p:txBody>
      </p:sp>
      <p:sp>
        <p:nvSpPr>
          <p:cNvPr id="16" name="Freeform 16"/>
          <p:cNvSpPr/>
          <p:nvPr/>
        </p:nvSpPr>
        <p:spPr>
          <a:xfrm>
            <a:off x="4619265" y="3664026"/>
            <a:ext cx="2831073" cy="1994075"/>
          </a:xfrm>
          <a:custGeom>
            <a:avLst/>
            <a:gdLst/>
            <a:ahLst/>
            <a:cxnLst/>
            <a:rect l="l" t="t" r="r" b="b"/>
            <a:pathLst>
              <a:path w="2831073" h="1994075">
                <a:moveTo>
                  <a:pt x="0" y="0"/>
                </a:moveTo>
                <a:lnTo>
                  <a:pt x="2831073" y="0"/>
                </a:lnTo>
                <a:lnTo>
                  <a:pt x="2831073" y="1994075"/>
                </a:lnTo>
                <a:lnTo>
                  <a:pt x="0" y="1994075"/>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TextBox 2"/>
          <p:cNvSpPr txBox="1"/>
          <p:nvPr/>
        </p:nvSpPr>
        <p:spPr>
          <a:xfrm>
            <a:off x="1701706" y="4382645"/>
            <a:ext cx="14047211" cy="4705350"/>
          </a:xfrm>
          <a:prstGeom prst="rect">
            <a:avLst/>
          </a:prstGeom>
        </p:spPr>
        <p:txBody>
          <a:bodyPr lIns="0" tIns="0" rIns="0" bIns="0" rtlCol="0" anchor="t">
            <a:spAutoFit/>
          </a:bodyPr>
          <a:lstStyle/>
          <a:p>
            <a:pPr algn="l">
              <a:lnSpc>
                <a:spcPts val="4199"/>
              </a:lnSpc>
            </a:pPr>
            <a:r>
              <a:rPr lang="en-US" sz="2999">
                <a:solidFill>
                  <a:srgbClr val="502F4C"/>
                </a:solidFill>
                <a:latin typeface="Public Sans 1"/>
                <a:ea typeface="Public Sans 1"/>
                <a:cs typeface="Public Sans 1"/>
                <a:sym typeface="Public Sans 1"/>
              </a:rPr>
              <a:t>mitzi.harris1@aru.ac.uk</a:t>
            </a:r>
          </a:p>
          <a:p>
            <a:pPr algn="l">
              <a:lnSpc>
                <a:spcPts val="4199"/>
              </a:lnSpc>
            </a:pPr>
            <a:r>
              <a:rPr lang="en-US" sz="2999">
                <a:solidFill>
                  <a:srgbClr val="502F4C"/>
                </a:solidFill>
                <a:latin typeface="Public Sans 1"/>
                <a:ea typeface="Public Sans 1"/>
                <a:cs typeface="Public Sans 1"/>
                <a:sym typeface="Public Sans 1"/>
              </a:rPr>
              <a:t>nof@aru.ac.uk</a:t>
            </a:r>
          </a:p>
          <a:p>
            <a:pPr algn="l">
              <a:lnSpc>
                <a:spcPts val="4199"/>
              </a:lnSpc>
            </a:pPr>
            <a:r>
              <a:rPr lang="en-US" sz="2999">
                <a:solidFill>
                  <a:srgbClr val="502F4C"/>
                </a:solidFill>
                <a:latin typeface="Public Sans 1"/>
                <a:ea typeface="Public Sans 1"/>
                <a:cs typeface="Public Sans 1"/>
                <a:sym typeface="Public Sans 1"/>
              </a:rPr>
              <a:t>thenofaward@essex.gov.uk</a:t>
            </a:r>
          </a:p>
          <a:p>
            <a:pPr algn="l">
              <a:lnSpc>
                <a:spcPts val="4199"/>
              </a:lnSpc>
            </a:pPr>
            <a:r>
              <a:rPr lang="en-US" sz="2999">
                <a:solidFill>
                  <a:srgbClr val="502F4C"/>
                </a:solidFill>
                <a:latin typeface="Public Sans 1"/>
                <a:ea typeface="Public Sans 1"/>
                <a:cs typeface="Public Sans 1"/>
                <a:sym typeface="Public Sans 1"/>
              </a:rPr>
              <a:t>https://nourishingourfuture.co.uk/</a:t>
            </a:r>
          </a:p>
          <a:p>
            <a:pPr algn="l">
              <a:lnSpc>
                <a:spcPts val="4199"/>
              </a:lnSpc>
            </a:pPr>
            <a:endParaRPr lang="en-US" sz="2999">
              <a:solidFill>
                <a:srgbClr val="502F4C"/>
              </a:solidFill>
              <a:latin typeface="Public Sans 1"/>
              <a:ea typeface="Public Sans 1"/>
              <a:cs typeface="Public Sans 1"/>
              <a:sym typeface="Public Sans 1"/>
            </a:endParaRPr>
          </a:p>
          <a:p>
            <a:pPr algn="l">
              <a:lnSpc>
                <a:spcPts val="4199"/>
              </a:lnSpc>
            </a:pPr>
            <a:endParaRPr lang="en-US" sz="2999">
              <a:solidFill>
                <a:srgbClr val="502F4C"/>
              </a:solidFill>
              <a:latin typeface="Public Sans 1"/>
              <a:ea typeface="Public Sans 1"/>
              <a:cs typeface="Public Sans 1"/>
              <a:sym typeface="Public Sans 1"/>
            </a:endParaRPr>
          </a:p>
          <a:p>
            <a:pPr algn="l">
              <a:lnSpc>
                <a:spcPts val="4199"/>
              </a:lnSpc>
            </a:pPr>
            <a:endParaRPr lang="en-US" sz="2999">
              <a:solidFill>
                <a:srgbClr val="502F4C"/>
              </a:solidFill>
              <a:latin typeface="Public Sans 1"/>
              <a:ea typeface="Public Sans 1"/>
              <a:cs typeface="Public Sans 1"/>
              <a:sym typeface="Public Sans 1"/>
            </a:endParaRPr>
          </a:p>
          <a:p>
            <a:pPr algn="l">
              <a:lnSpc>
                <a:spcPts val="4199"/>
              </a:lnSpc>
            </a:pPr>
            <a:endParaRPr lang="en-US" sz="2999">
              <a:solidFill>
                <a:srgbClr val="502F4C"/>
              </a:solidFill>
              <a:latin typeface="Public Sans 1"/>
              <a:ea typeface="Public Sans 1"/>
              <a:cs typeface="Public Sans 1"/>
              <a:sym typeface="Public Sans 1"/>
            </a:endParaRPr>
          </a:p>
          <a:p>
            <a:pPr algn="l">
              <a:lnSpc>
                <a:spcPts val="4199"/>
              </a:lnSpc>
            </a:pPr>
            <a:endParaRPr lang="en-US" sz="2999">
              <a:solidFill>
                <a:srgbClr val="502F4C"/>
              </a:solidFill>
              <a:latin typeface="Public Sans 1"/>
              <a:ea typeface="Public Sans 1"/>
              <a:cs typeface="Public Sans 1"/>
              <a:sym typeface="Public Sans 1"/>
            </a:endParaRPr>
          </a:p>
        </p:txBody>
      </p:sp>
      <p:sp>
        <p:nvSpPr>
          <p:cNvPr id="3" name="Freeform 3"/>
          <p:cNvSpPr/>
          <p:nvPr/>
        </p:nvSpPr>
        <p:spPr>
          <a:xfrm>
            <a:off x="373847" y="7829188"/>
            <a:ext cx="6916306" cy="2457812"/>
          </a:xfrm>
          <a:custGeom>
            <a:avLst/>
            <a:gdLst/>
            <a:ahLst/>
            <a:cxnLst/>
            <a:rect l="l" t="t" r="r" b="b"/>
            <a:pathLst>
              <a:path w="6916306" h="2457812">
                <a:moveTo>
                  <a:pt x="0" y="0"/>
                </a:moveTo>
                <a:lnTo>
                  <a:pt x="6916306" y="0"/>
                </a:lnTo>
                <a:lnTo>
                  <a:pt x="6916306" y="2457812"/>
                </a:lnTo>
                <a:lnTo>
                  <a:pt x="0" y="2457812"/>
                </a:lnTo>
                <a:lnTo>
                  <a:pt x="0" y="0"/>
                </a:lnTo>
                <a:close/>
              </a:path>
            </a:pathLst>
          </a:custGeom>
          <a:blipFill>
            <a:blip r:embed="rId2"/>
            <a:stretch>
              <a:fillRect/>
            </a:stretch>
          </a:blipFill>
        </p:spPr>
        <p:txBody>
          <a:bodyPr/>
          <a:lstStyle/>
          <a:p>
            <a:endParaRPr lang="en-GB"/>
          </a:p>
        </p:txBody>
      </p:sp>
      <p:sp>
        <p:nvSpPr>
          <p:cNvPr id="4" name="Freeform 4"/>
          <p:cNvSpPr/>
          <p:nvPr/>
        </p:nvSpPr>
        <p:spPr>
          <a:xfrm>
            <a:off x="9878204" y="163410"/>
            <a:ext cx="7381096" cy="9960179"/>
          </a:xfrm>
          <a:custGeom>
            <a:avLst/>
            <a:gdLst/>
            <a:ahLst/>
            <a:cxnLst/>
            <a:rect l="l" t="t" r="r" b="b"/>
            <a:pathLst>
              <a:path w="7381096" h="9960179">
                <a:moveTo>
                  <a:pt x="0" y="0"/>
                </a:moveTo>
                <a:lnTo>
                  <a:pt x="7381096" y="0"/>
                </a:lnTo>
                <a:lnTo>
                  <a:pt x="7381096" y="9960180"/>
                </a:lnTo>
                <a:lnTo>
                  <a:pt x="0" y="9960180"/>
                </a:lnTo>
                <a:lnTo>
                  <a:pt x="0" y="0"/>
                </a:lnTo>
                <a:close/>
              </a:path>
            </a:pathLst>
          </a:custGeom>
          <a:blipFill>
            <a:blip r:embed="rId3"/>
            <a:stretch>
              <a:fillRect t="-2371" b="-2371"/>
            </a:stretch>
          </a:blipFill>
          <a:ln w="28575" cap="sq">
            <a:solidFill>
              <a:srgbClr val="000000"/>
            </a:solidFill>
            <a:prstDash val="solid"/>
            <a:miter/>
          </a:ln>
        </p:spPr>
        <p:txBody>
          <a:bodyPr/>
          <a:lstStyle/>
          <a:p>
            <a:endParaRPr lang="en-GB"/>
          </a:p>
        </p:txBody>
      </p:sp>
      <p:sp>
        <p:nvSpPr>
          <p:cNvPr id="5" name="TextBox 5"/>
          <p:cNvSpPr txBox="1"/>
          <p:nvPr/>
        </p:nvSpPr>
        <p:spPr>
          <a:xfrm>
            <a:off x="1701706" y="2898581"/>
            <a:ext cx="7845393" cy="1220248"/>
          </a:xfrm>
          <a:prstGeom prst="rect">
            <a:avLst/>
          </a:prstGeom>
        </p:spPr>
        <p:txBody>
          <a:bodyPr lIns="0" tIns="0" rIns="0" bIns="0" rtlCol="0" anchor="t">
            <a:spAutoFit/>
          </a:bodyPr>
          <a:lstStyle/>
          <a:p>
            <a:pPr algn="l">
              <a:lnSpc>
                <a:spcPts val="9659"/>
              </a:lnSpc>
              <a:spcBef>
                <a:spcPct val="0"/>
              </a:spcBef>
            </a:pPr>
            <a:r>
              <a:rPr lang="en-US" sz="8049" spc="-402">
                <a:solidFill>
                  <a:srgbClr val="502F4C"/>
                </a:solidFill>
                <a:latin typeface="Bree Serif"/>
                <a:ea typeface="Bree Serif"/>
                <a:cs typeface="Bree Serif"/>
                <a:sym typeface="Bree Serif"/>
              </a:rPr>
              <a:t>Contacts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TextBox 2"/>
          <p:cNvSpPr txBox="1"/>
          <p:nvPr/>
        </p:nvSpPr>
        <p:spPr>
          <a:xfrm>
            <a:off x="114300" y="190500"/>
            <a:ext cx="18059400" cy="10658880"/>
          </a:xfrm>
          <a:prstGeom prst="rect">
            <a:avLst/>
          </a:prstGeom>
        </p:spPr>
        <p:txBody>
          <a:bodyPr wrap="square" lIns="0" tIns="0" rIns="0" bIns="0" rtlCol="0" anchor="t">
            <a:spAutoFit/>
          </a:bodyPr>
          <a:lstStyle/>
          <a:p>
            <a:pPr algn="l">
              <a:lnSpc>
                <a:spcPts val="1680"/>
              </a:lnSpc>
            </a:pPr>
            <a:r>
              <a:rPr lang="en-GB" sz="1400" b="1" u="sng" dirty="0"/>
              <a:t>References</a:t>
            </a:r>
            <a:endParaRPr sz="1400" b="1" u="sng" dirty="0"/>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Ares, G., Rosso, S., Mueller, C., Phillipe, K., Pickard, A., Nicklaus, A., Kleef, A., Varela, P. (2023) ‘Development of food literacy in children and adolescents: implications for the design of strategies to promote healthier and more sustainable diets.’ </a:t>
            </a:r>
            <a:r>
              <a:rPr lang="en-US" sz="1050" i="1" dirty="0">
                <a:solidFill>
                  <a:srgbClr val="502F4C"/>
                </a:solidFill>
                <a:latin typeface="Public Sans 1 Italics"/>
                <a:ea typeface="Public Sans 1 Italics"/>
                <a:cs typeface="Public Sans 1 Italics"/>
                <a:sym typeface="Public Sans 1 Italics"/>
              </a:rPr>
              <a:t>Nutrition Reviews,</a:t>
            </a:r>
            <a:r>
              <a:rPr lang="en-US" sz="1050" dirty="0">
                <a:solidFill>
                  <a:srgbClr val="502F4C"/>
                </a:solidFill>
                <a:latin typeface="Public Sans 1"/>
                <a:ea typeface="Public Sans 1"/>
                <a:cs typeface="Public Sans 1"/>
                <a:sym typeface="Public Sans 1"/>
              </a:rPr>
              <a:t> 82(4). Available at: </a:t>
            </a:r>
            <a:r>
              <a:rPr lang="en-US" sz="1050" u="sng" dirty="0">
                <a:solidFill>
                  <a:srgbClr val="502F4C"/>
                </a:solidFill>
                <a:latin typeface="Public Sans 1"/>
                <a:ea typeface="Public Sans 1"/>
                <a:cs typeface="Public Sans 1"/>
                <a:sym typeface="Public Sans 1"/>
                <a:hlinkClick r:id="rId2" tooltip="https://doi.org/10.1093/nutrit/nuad072"/>
              </a:rPr>
              <a:t>https://doi.org/10.1093/nutrit/nuad072</a:t>
            </a:r>
            <a:r>
              <a:rPr lang="en-US" sz="1050" dirty="0">
                <a:solidFill>
                  <a:srgbClr val="502F4C"/>
                </a:solidFill>
                <a:latin typeface="Public Sans 1"/>
                <a:ea typeface="Public Sans 1"/>
                <a:cs typeface="Public Sans 1"/>
                <a:sym typeface="Public Sans 1"/>
              </a:rPr>
              <a:t>. (Accessed 30 September 2025)</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Arrington, L.A. (2022) ‘The 5D Cycle for Health Equity: Combining Black Feminism, Radical Imagination, and Appreciative Inquiry to Transform Perinatal Quality Improvement’</a:t>
            </a:r>
            <a:r>
              <a:rPr lang="en-US" sz="1050" i="1" dirty="0">
                <a:solidFill>
                  <a:srgbClr val="502F4C"/>
                </a:solidFill>
                <a:latin typeface="Public Sans 1 Italics"/>
                <a:ea typeface="Public Sans 1 Italics"/>
                <a:cs typeface="Public Sans 1 Italics"/>
                <a:sym typeface="Public Sans 1 Italics"/>
              </a:rPr>
              <a:t>, Journal of Midwifery &amp; Women’s Health,</a:t>
            </a:r>
            <a:r>
              <a:rPr lang="en-US" sz="1050" dirty="0">
                <a:solidFill>
                  <a:srgbClr val="502F4C"/>
                </a:solidFill>
                <a:latin typeface="Public Sans 1"/>
                <a:ea typeface="Public Sans 1"/>
                <a:cs typeface="Public Sans 1"/>
                <a:sym typeface="Public Sans 1"/>
              </a:rPr>
              <a:t> 67(6). Available at: </a:t>
            </a:r>
            <a:r>
              <a:rPr lang="en-US" sz="1050" u="sng" dirty="0">
                <a:solidFill>
                  <a:srgbClr val="502F4C"/>
                </a:solidFill>
                <a:latin typeface="Public Sans 1"/>
                <a:ea typeface="Public Sans 1"/>
                <a:cs typeface="Public Sans 1"/>
                <a:sym typeface="Public Sans 1"/>
                <a:hlinkClick r:id="rId3" tooltip="https://doi.org/10.1111/jmwh.13418"/>
              </a:rPr>
              <a:t>https://doi.org/10.1111/jmwh.13418</a:t>
            </a:r>
            <a:r>
              <a:rPr lang="en-US" sz="1050" dirty="0">
                <a:solidFill>
                  <a:srgbClr val="502F4C"/>
                </a:solidFill>
                <a:latin typeface="Public Sans 1"/>
                <a:ea typeface="Public Sans 1"/>
                <a:cs typeface="Public Sans 1"/>
                <a:sym typeface="Public Sans 1"/>
              </a:rPr>
              <a:t> (Accessed 13 November 2025)</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Brookfield, S. (2017) </a:t>
            </a:r>
            <a:r>
              <a:rPr lang="en-US" sz="1050" i="1" dirty="0">
                <a:solidFill>
                  <a:srgbClr val="502F4C"/>
                </a:solidFill>
                <a:latin typeface="Public Sans 1 Italics"/>
                <a:ea typeface="Public Sans 1 Italics"/>
                <a:cs typeface="Public Sans 1 Italics"/>
                <a:sym typeface="Public Sans 1 Italics"/>
              </a:rPr>
              <a:t>Becoming a Critically Reflective Teacher.</a:t>
            </a:r>
            <a:r>
              <a:rPr lang="en-US" sz="1050" dirty="0">
                <a:solidFill>
                  <a:srgbClr val="502F4C"/>
                </a:solidFill>
                <a:latin typeface="Public Sans 1"/>
                <a:ea typeface="Public Sans 1"/>
                <a:cs typeface="Public Sans 1"/>
                <a:sym typeface="Public Sans 1"/>
              </a:rPr>
              <a:t> 2 edn. Jossey-Bass.</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Bronfenbrenner, U. (1979) </a:t>
            </a:r>
            <a:r>
              <a:rPr lang="en-US" sz="1050" i="1" dirty="0">
                <a:solidFill>
                  <a:srgbClr val="502F4C"/>
                </a:solidFill>
                <a:latin typeface="Public Sans 1 Italics"/>
                <a:ea typeface="Public Sans 1 Italics"/>
                <a:cs typeface="Public Sans 1 Italics"/>
                <a:sym typeface="Public Sans 1 Italics"/>
              </a:rPr>
              <a:t>The ecology of human development.</a:t>
            </a:r>
            <a:r>
              <a:rPr lang="en-US" sz="1050" dirty="0">
                <a:solidFill>
                  <a:srgbClr val="502F4C"/>
                </a:solidFill>
                <a:latin typeface="Public Sans 1"/>
                <a:ea typeface="Public Sans 1"/>
                <a:cs typeface="Public Sans 1"/>
                <a:sym typeface="Public Sans 1"/>
              </a:rPr>
              <a:t> Cambridge, MA: Harvard University Press.</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Bush, T. (2016) ‘Collegiality and professional learning communities.’ </a:t>
            </a:r>
            <a:r>
              <a:rPr lang="en-US" sz="1050" i="1" dirty="0">
                <a:solidFill>
                  <a:srgbClr val="502F4C"/>
                </a:solidFill>
                <a:latin typeface="Public Sans 1 Italics"/>
                <a:ea typeface="Public Sans 1 Italics"/>
                <a:cs typeface="Public Sans 1 Italics"/>
                <a:sym typeface="Public Sans 1 Italics"/>
              </a:rPr>
              <a:t>Educational Management Administration &amp; Leadership,</a:t>
            </a:r>
            <a:r>
              <a:rPr lang="en-US" sz="1050" dirty="0">
                <a:solidFill>
                  <a:srgbClr val="502F4C"/>
                </a:solidFill>
                <a:latin typeface="Public Sans 1"/>
                <a:ea typeface="Public Sans 1"/>
                <a:cs typeface="Public Sans 1"/>
                <a:sym typeface="Public Sans 1"/>
              </a:rPr>
              <a:t> 44(6), 871–874. https://doi.org/10.1177/1741143216663993(Accessed 1 November 2025)</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Chadd, K., Malik, M. and Anuj </a:t>
            </a:r>
            <a:r>
              <a:rPr lang="en-US" sz="1050" dirty="0" err="1">
                <a:solidFill>
                  <a:srgbClr val="502F4C"/>
                </a:solidFill>
                <a:latin typeface="Public Sans 1"/>
                <a:ea typeface="Public Sans 1"/>
                <a:cs typeface="Public Sans 1"/>
                <a:sym typeface="Public Sans 1"/>
              </a:rPr>
              <a:t>Kapilashrami</a:t>
            </a:r>
            <a:r>
              <a:rPr lang="en-US" sz="1050" dirty="0">
                <a:solidFill>
                  <a:srgbClr val="502F4C"/>
                </a:solidFill>
                <a:latin typeface="Public Sans 1"/>
                <a:ea typeface="Public Sans 1"/>
                <a:cs typeface="Public Sans 1"/>
                <a:sym typeface="Public Sans 1"/>
              </a:rPr>
              <a:t> (2025) ‘</a:t>
            </a:r>
            <a:r>
              <a:rPr lang="en-US" sz="1050" dirty="0" err="1">
                <a:solidFill>
                  <a:srgbClr val="502F4C"/>
                </a:solidFill>
                <a:latin typeface="Public Sans 1"/>
                <a:ea typeface="Public Sans 1"/>
                <a:cs typeface="Public Sans 1"/>
                <a:sym typeface="Public Sans 1"/>
              </a:rPr>
              <a:t>Operationalising</a:t>
            </a:r>
            <a:r>
              <a:rPr lang="en-US" sz="1050" dirty="0">
                <a:solidFill>
                  <a:srgbClr val="502F4C"/>
                </a:solidFill>
                <a:latin typeface="Public Sans 1"/>
                <a:ea typeface="Public Sans 1"/>
                <a:cs typeface="Public Sans 1"/>
                <a:sym typeface="Public Sans 1"/>
              </a:rPr>
              <a:t> participatory action research to evaluate early years’ population health services’,</a:t>
            </a:r>
            <a:r>
              <a:rPr lang="en-US" sz="1050" i="1" dirty="0">
                <a:solidFill>
                  <a:srgbClr val="502F4C"/>
                </a:solidFill>
                <a:latin typeface="Public Sans 1 Italics"/>
                <a:ea typeface="Public Sans 1 Italics"/>
                <a:cs typeface="Public Sans 1 Italics"/>
                <a:sym typeface="Public Sans 1 Italics"/>
              </a:rPr>
              <a:t> BMC Public Health</a:t>
            </a:r>
            <a:r>
              <a:rPr lang="en-US" sz="1050" dirty="0">
                <a:solidFill>
                  <a:srgbClr val="502F4C"/>
                </a:solidFill>
                <a:latin typeface="Public Sans 1"/>
                <a:ea typeface="Public Sans 1"/>
                <a:cs typeface="Public Sans 1"/>
                <a:sym typeface="Public Sans 1"/>
              </a:rPr>
              <a:t>, 25(1). Available at: </a:t>
            </a:r>
            <a:r>
              <a:rPr lang="en-US" sz="1050" u="sng" dirty="0">
                <a:solidFill>
                  <a:srgbClr val="502F4C"/>
                </a:solidFill>
                <a:latin typeface="Public Sans 1"/>
                <a:ea typeface="Public Sans 1"/>
                <a:cs typeface="Public Sans 1"/>
                <a:sym typeface="Public Sans 1"/>
                <a:hlinkClick r:id="rId4" tooltip="https://doi.org/10.1186/s12889-025-22183-8"/>
              </a:rPr>
              <a:t>https://doi.org/10.1186/s12889-025-22183-8</a:t>
            </a:r>
            <a:r>
              <a:rPr lang="en-US" sz="1050" dirty="0">
                <a:solidFill>
                  <a:srgbClr val="502F4C"/>
                </a:solidFill>
                <a:latin typeface="Public Sans 1"/>
                <a:ea typeface="Public Sans 1"/>
                <a:cs typeface="Public Sans 1"/>
                <a:sym typeface="Public Sans 1"/>
              </a:rPr>
              <a:t>. (Accessed 10 November 2025)</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Crawford, M. (2012) Solo and distributed leadership: Definitions and dilemmas. </a:t>
            </a:r>
            <a:r>
              <a:rPr lang="en-US" sz="1050" i="1" dirty="0">
                <a:solidFill>
                  <a:srgbClr val="502F4C"/>
                </a:solidFill>
                <a:latin typeface="Public Sans 1 Italics"/>
                <a:ea typeface="Public Sans 1 Italics"/>
                <a:cs typeface="Public Sans 1 Italics"/>
                <a:sym typeface="Public Sans 1 Italics"/>
              </a:rPr>
              <a:t>Educational Management Administration &amp; Leadership</a:t>
            </a:r>
            <a:r>
              <a:rPr lang="en-US" sz="1050" dirty="0">
                <a:solidFill>
                  <a:srgbClr val="502F4C"/>
                </a:solidFill>
                <a:latin typeface="Public Sans 1"/>
                <a:ea typeface="Public Sans 1"/>
                <a:cs typeface="Public Sans 1"/>
                <a:sym typeface="Public Sans 1"/>
              </a:rPr>
              <a:t>, 40(5), 610–620. https://doi.org/10.1177/ 1741143212451175 (Accessed 1 November 2025) </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Cliffe, J., and Solvason, C. (2016)</a:t>
            </a:r>
            <a:r>
              <a:rPr lang="en-US" sz="1050" i="1" dirty="0">
                <a:solidFill>
                  <a:srgbClr val="502F4C"/>
                </a:solidFill>
                <a:latin typeface="Public Sans 1 Italics"/>
                <a:ea typeface="Public Sans 1 Italics"/>
                <a:cs typeface="Public Sans 1 Italics"/>
                <a:sym typeface="Public Sans 1 Italics"/>
              </a:rPr>
              <a:t> Using Rhizomatic Thinking in Early Childhood Pedagogy to Avoid Making Other into Same.</a:t>
            </a:r>
            <a:r>
              <a:rPr lang="en-US" sz="1050" dirty="0">
                <a:solidFill>
                  <a:srgbClr val="502F4C"/>
                </a:solidFill>
                <a:latin typeface="Public Sans 1"/>
                <a:ea typeface="Public Sans 1"/>
                <a:cs typeface="Public Sans 1"/>
                <a:sym typeface="Public Sans 1"/>
              </a:rPr>
              <a:t> Available at: </a:t>
            </a:r>
            <a:r>
              <a:rPr lang="en-US" sz="1050" u="sng" dirty="0">
                <a:solidFill>
                  <a:srgbClr val="502F4C"/>
                </a:solidFill>
                <a:latin typeface="Public Sans 1"/>
                <a:ea typeface="Public Sans 1"/>
                <a:cs typeface="Public Sans 1"/>
                <a:sym typeface="Public Sans 1"/>
                <a:hlinkClick r:id="rId5" tooltip="https://eprints.worc.ac.uk/4581/1/Reflections-Cliffe-and-Solvason.pdf"/>
              </a:rPr>
              <a:t>https://eprints.worc.ac.uk/4581/1/Reflections-Cliffe-and-Solvason.pdf</a:t>
            </a:r>
            <a:r>
              <a:rPr lang="en-US" sz="1050" dirty="0">
                <a:solidFill>
                  <a:srgbClr val="502F4C"/>
                </a:solidFill>
                <a:latin typeface="Public Sans 1"/>
                <a:ea typeface="Public Sans 1"/>
                <a:cs typeface="Public Sans 1"/>
                <a:sym typeface="Public Sans 1"/>
              </a:rPr>
              <a:t> (Accessed 1 October 2025)</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Deleuze, G., &amp; </a:t>
            </a:r>
            <a:r>
              <a:rPr lang="en-US" sz="1050" dirty="0" err="1">
                <a:solidFill>
                  <a:srgbClr val="502F4C"/>
                </a:solidFill>
                <a:latin typeface="Public Sans 1"/>
                <a:ea typeface="Public Sans 1"/>
                <a:cs typeface="Public Sans 1"/>
                <a:sym typeface="Public Sans 1"/>
              </a:rPr>
              <a:t>Guattari</a:t>
            </a:r>
            <a:r>
              <a:rPr lang="en-US" sz="1050" dirty="0">
                <a:solidFill>
                  <a:srgbClr val="502F4C"/>
                </a:solidFill>
                <a:latin typeface="Public Sans 1"/>
                <a:ea typeface="Public Sans 1"/>
                <a:cs typeface="Public Sans 1"/>
                <a:sym typeface="Public Sans 1"/>
              </a:rPr>
              <a:t>, F. (1994) </a:t>
            </a:r>
            <a:r>
              <a:rPr lang="en-US" sz="1050" i="1" dirty="0">
                <a:solidFill>
                  <a:srgbClr val="502F4C"/>
                </a:solidFill>
                <a:latin typeface="Public Sans 1 Italics"/>
                <a:ea typeface="Public Sans 1 Italics"/>
                <a:cs typeface="Public Sans 1 Italics"/>
                <a:sym typeface="Public Sans 1 Italics"/>
              </a:rPr>
              <a:t>What is philosophy?</a:t>
            </a:r>
            <a:r>
              <a:rPr lang="en-US" sz="1050" dirty="0">
                <a:solidFill>
                  <a:srgbClr val="502F4C"/>
                </a:solidFill>
                <a:latin typeface="Public Sans 1"/>
                <a:ea typeface="Public Sans 1"/>
                <a:cs typeface="Public Sans 1"/>
                <a:sym typeface="Public Sans 1"/>
              </a:rPr>
              <a:t>. London: Verso.</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Dewey, J. (1916) Democracy and education: An introduction to the philosophy of education. Macmillan Publishing</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Drew, V., Priestley, M. &amp; Michael, M.K. (2016) ‘Curriculum Development Through Critical Collaborative Professional Enquiry.’ </a:t>
            </a:r>
            <a:r>
              <a:rPr lang="en-US" sz="1050" i="1" dirty="0">
                <a:solidFill>
                  <a:srgbClr val="502F4C"/>
                </a:solidFill>
                <a:latin typeface="Public Sans 1 Italics"/>
                <a:ea typeface="Public Sans 1 Italics"/>
                <a:cs typeface="Public Sans 1 Italics"/>
                <a:sym typeface="Public Sans 1 Italics"/>
              </a:rPr>
              <a:t>Journal of Professional Capital and Community, </a:t>
            </a:r>
            <a:r>
              <a:rPr lang="en-US" sz="1050" dirty="0">
                <a:solidFill>
                  <a:srgbClr val="502F4C"/>
                </a:solidFill>
                <a:latin typeface="Public Sans 1"/>
                <a:ea typeface="Public Sans 1"/>
                <a:cs typeface="Public Sans 1"/>
                <a:sym typeface="Public Sans 1"/>
              </a:rPr>
              <a:t>1 (1), 92-106. Available at: </a:t>
            </a:r>
            <a:r>
              <a:rPr lang="en-US" sz="1050" u="sng" dirty="0">
                <a:solidFill>
                  <a:srgbClr val="502F4C"/>
                </a:solidFill>
                <a:latin typeface="Public Sans 1"/>
                <a:ea typeface="Public Sans 1"/>
                <a:cs typeface="Public Sans 1"/>
                <a:sym typeface="Public Sans 1"/>
                <a:hlinkClick r:id="rId6" tooltip="https://doi.org/10.1108/JPCC-09-2015-0006"/>
              </a:rPr>
              <a:t>https://doi.org/10.1108/JPCC-09-2015-0006</a:t>
            </a:r>
            <a:r>
              <a:rPr lang="en-US" sz="1050" dirty="0">
                <a:solidFill>
                  <a:srgbClr val="502F4C"/>
                </a:solidFill>
                <a:latin typeface="Public Sans 1"/>
                <a:ea typeface="Public Sans 1"/>
                <a:cs typeface="Public Sans 1"/>
                <a:sym typeface="Public Sans 1"/>
              </a:rPr>
              <a:t>(Accessed 12 November 2025)</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Hayes, J. (2021) </a:t>
            </a:r>
            <a:r>
              <a:rPr lang="en-US" sz="1050" i="1" dirty="0">
                <a:solidFill>
                  <a:srgbClr val="502F4C"/>
                </a:solidFill>
                <a:latin typeface="Public Sans 1 Italics"/>
                <a:ea typeface="Public Sans 1 Italics"/>
                <a:cs typeface="Public Sans 1 Italics"/>
                <a:sym typeface="Public Sans 1 Italics"/>
              </a:rPr>
              <a:t>The Theory and Practice of Change Management.</a:t>
            </a:r>
            <a:r>
              <a:rPr lang="en-US" sz="1050" dirty="0">
                <a:solidFill>
                  <a:srgbClr val="502F4C"/>
                </a:solidFill>
                <a:latin typeface="Public Sans 1"/>
                <a:ea typeface="Public Sans 1"/>
                <a:cs typeface="Public Sans 1"/>
                <a:sym typeface="Public Sans 1"/>
              </a:rPr>
              <a:t> 6 edn. Red Globe Press.</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a:solidFill>
                  <a:srgbClr val="502F4C"/>
                </a:solidFill>
                <a:latin typeface="Public Sans 1"/>
                <a:ea typeface="Public Sans 1"/>
                <a:cs typeface="Public Sans 1"/>
                <a:sym typeface="Public Sans 1"/>
              </a:rPr>
              <a:t>Lafrance, T. (2018) ‘Exploring the intrinsic benefits of nursing preceptorship: A personal perspective’, </a:t>
            </a:r>
            <a:r>
              <a:rPr lang="en-US" sz="1050" i="1" dirty="0">
                <a:solidFill>
                  <a:srgbClr val="502F4C"/>
                </a:solidFill>
                <a:latin typeface="Public Sans 1 Italics"/>
                <a:ea typeface="Public Sans 1 Italics"/>
                <a:cs typeface="Public Sans 1 Italics"/>
                <a:sym typeface="Public Sans 1 Italics"/>
              </a:rPr>
              <a:t>Nurse Education in Practice</a:t>
            </a:r>
            <a:r>
              <a:rPr lang="en-US" sz="1050" dirty="0">
                <a:solidFill>
                  <a:srgbClr val="502F4C"/>
                </a:solidFill>
                <a:latin typeface="Public Sans 1"/>
                <a:ea typeface="Public Sans 1"/>
                <a:cs typeface="Public Sans 1"/>
                <a:sym typeface="Public Sans 1"/>
              </a:rPr>
              <a:t>, 33(1), pp. 1–3. Available at: </a:t>
            </a:r>
            <a:r>
              <a:rPr lang="en-US" sz="1050" u="sng" dirty="0">
                <a:solidFill>
                  <a:srgbClr val="502F4C"/>
                </a:solidFill>
                <a:latin typeface="Public Sans 1"/>
                <a:ea typeface="Public Sans 1"/>
                <a:cs typeface="Public Sans 1"/>
                <a:sym typeface="Public Sans 1"/>
                <a:hlinkClick r:id="rId7" tooltip="https://doi.org/10.1016/j.nepr.2018.08.018"/>
              </a:rPr>
              <a:t>https://doi.org/10.1016/j.nepr.2018.08.018</a:t>
            </a:r>
            <a:r>
              <a:rPr lang="en-US" sz="1050" dirty="0">
                <a:solidFill>
                  <a:srgbClr val="502F4C"/>
                </a:solidFill>
                <a:latin typeface="Public Sans 1"/>
                <a:ea typeface="Public Sans 1"/>
                <a:cs typeface="Public Sans 1"/>
                <a:sym typeface="Public Sans 1"/>
              </a:rPr>
              <a:t> (Accessed 12 November 2025)</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pPr>
            <a:r>
              <a:rPr lang="en-US" sz="1050" dirty="0" err="1">
                <a:solidFill>
                  <a:srgbClr val="502F4C"/>
                </a:solidFill>
                <a:latin typeface="Public Sans 1"/>
                <a:ea typeface="Public Sans 1"/>
                <a:cs typeface="Public Sans 1"/>
                <a:sym typeface="Public Sans 1"/>
              </a:rPr>
              <a:t>Gillic</a:t>
            </a:r>
            <a:r>
              <a:rPr lang="en-US" sz="1050" dirty="0">
                <a:solidFill>
                  <a:srgbClr val="502F4C"/>
                </a:solidFill>
                <a:latin typeface="Public Sans 1"/>
                <a:ea typeface="Public Sans 1"/>
                <a:cs typeface="Public Sans 1"/>
                <a:sym typeface="Public Sans 1"/>
              </a:rPr>
              <a:t>, A.M.D., Kennedy, A. and Kearney, J.M. (2025). Food literacy in preschool-aged children - influencing factors, </a:t>
            </a:r>
            <a:r>
              <a:rPr lang="en-US" sz="1050" dirty="0" err="1">
                <a:solidFill>
                  <a:srgbClr val="502F4C"/>
                </a:solidFill>
                <a:latin typeface="Public Sans 1"/>
                <a:ea typeface="Public Sans 1"/>
                <a:cs typeface="Public Sans 1"/>
                <a:sym typeface="Public Sans 1"/>
              </a:rPr>
              <a:t>programmes</a:t>
            </a:r>
            <a:r>
              <a:rPr lang="en-US" sz="1050" dirty="0">
                <a:solidFill>
                  <a:srgbClr val="502F4C"/>
                </a:solidFill>
                <a:latin typeface="Public Sans 1"/>
                <a:ea typeface="Public Sans 1"/>
                <a:cs typeface="Public Sans 1"/>
                <a:sym typeface="Public Sans 1"/>
              </a:rPr>
              <a:t>, and outcomes: A scoping review. </a:t>
            </a:r>
            <a:r>
              <a:rPr lang="en-US" sz="1050" i="1" dirty="0">
                <a:solidFill>
                  <a:srgbClr val="502F4C"/>
                </a:solidFill>
                <a:latin typeface="Public Sans 1 Italics"/>
                <a:ea typeface="Public Sans 1 Italics"/>
                <a:cs typeface="Public Sans 1 Italics"/>
                <a:sym typeface="Public Sans 1 Italics"/>
              </a:rPr>
              <a:t>Eating Behaviors, </a:t>
            </a:r>
            <a:r>
              <a:rPr lang="en-US" sz="1050" dirty="0">
                <a:solidFill>
                  <a:srgbClr val="502F4C"/>
                </a:solidFill>
                <a:latin typeface="Public Sans 1"/>
                <a:ea typeface="Public Sans 1"/>
                <a:cs typeface="Public Sans 1"/>
                <a:sym typeface="Public Sans 1"/>
              </a:rPr>
              <a:t>[online] 59, p.102033. </a:t>
            </a:r>
            <a:r>
              <a:rPr lang="en-US" sz="1050" dirty="0" err="1">
                <a:solidFill>
                  <a:srgbClr val="502F4C"/>
                </a:solidFill>
                <a:latin typeface="Public Sans 1"/>
                <a:ea typeface="Public Sans 1"/>
                <a:cs typeface="Public Sans 1"/>
                <a:sym typeface="Public Sans 1"/>
              </a:rPr>
              <a:t>doi:https</a:t>
            </a:r>
            <a:r>
              <a:rPr lang="en-US" sz="1050" dirty="0">
                <a:solidFill>
                  <a:srgbClr val="502F4C"/>
                </a:solidFill>
                <a:latin typeface="Public Sans 1"/>
                <a:ea typeface="Public Sans 1"/>
                <a:cs typeface="Public Sans 1"/>
                <a:sym typeface="Public Sans 1"/>
              </a:rPr>
              <a:t>://doi.org/10.1016/j.eatbeh.2025.102033.</a:t>
            </a:r>
          </a:p>
          <a:p>
            <a:pPr algn="l">
              <a:lnSpc>
                <a:spcPts val="1680"/>
              </a:lnSpc>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r>
              <a:rPr lang="en-US" sz="1050" dirty="0">
                <a:solidFill>
                  <a:srgbClr val="502F4C"/>
                </a:solidFill>
                <a:latin typeface="Public Sans 1"/>
                <a:ea typeface="Public Sans 1"/>
                <a:cs typeface="Public Sans 1"/>
                <a:sym typeface="Public Sans 1"/>
              </a:rPr>
              <a:t>McManus, S., Pendergast, D. and </a:t>
            </a:r>
            <a:r>
              <a:rPr lang="en-US" sz="1050" dirty="0" err="1">
                <a:solidFill>
                  <a:srgbClr val="502F4C"/>
                </a:solidFill>
                <a:latin typeface="Public Sans 1"/>
                <a:ea typeface="Public Sans 1"/>
                <a:cs typeface="Public Sans 1"/>
                <a:sym typeface="Public Sans 1"/>
              </a:rPr>
              <a:t>Kanasa</a:t>
            </a:r>
            <a:r>
              <a:rPr lang="en-US" sz="1050" dirty="0">
                <a:solidFill>
                  <a:srgbClr val="502F4C"/>
                </a:solidFill>
                <a:latin typeface="Public Sans 1"/>
                <a:ea typeface="Public Sans 1"/>
                <a:cs typeface="Public Sans 1"/>
                <a:sym typeface="Public Sans 1"/>
              </a:rPr>
              <a:t>, H. (2025) ‘The Intersection Between Food Literacy and Sustainability: A Systematic Quantitative Literature Review.’ </a:t>
            </a:r>
            <a:r>
              <a:rPr lang="en-US" sz="1050" i="1" dirty="0">
                <a:solidFill>
                  <a:srgbClr val="502F4C"/>
                </a:solidFill>
                <a:latin typeface="Public Sans 1 Italics"/>
                <a:ea typeface="Public Sans 1 Italics"/>
                <a:cs typeface="Public Sans 1 Italics"/>
                <a:sym typeface="Public Sans 1 Italics"/>
              </a:rPr>
              <a:t>Sustainability,</a:t>
            </a:r>
            <a:r>
              <a:rPr lang="en-US" sz="1050" dirty="0">
                <a:solidFill>
                  <a:srgbClr val="502F4C"/>
                </a:solidFill>
                <a:latin typeface="Public Sans 1"/>
                <a:ea typeface="Public Sans 1"/>
                <a:cs typeface="Public Sans 1"/>
                <a:sym typeface="Public Sans 1"/>
              </a:rPr>
              <a:t> 17(2), p. 459. Available at: https://doi.org/10.3390/su17020459. (Accessed 5 November 2025)</a:t>
            </a: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r>
              <a:rPr lang="en-US" sz="1050" dirty="0">
                <a:solidFill>
                  <a:srgbClr val="502F4C"/>
                </a:solidFill>
                <a:latin typeface="Public Sans 1"/>
                <a:ea typeface="Public Sans 1"/>
                <a:cs typeface="Public Sans 1"/>
                <a:sym typeface="Public Sans 1"/>
              </a:rPr>
              <a:t>Nail, T. (2017) ‘What is an Assemblage?’ </a:t>
            </a:r>
            <a:r>
              <a:rPr lang="en-US" sz="1050" dirty="0" err="1">
                <a:solidFill>
                  <a:srgbClr val="502F4C"/>
                </a:solidFill>
                <a:latin typeface="Public Sans 1"/>
                <a:ea typeface="Public Sans 1"/>
                <a:cs typeface="Public Sans 1"/>
                <a:sym typeface="Public Sans 1"/>
              </a:rPr>
              <a:t>SubStance</a:t>
            </a:r>
            <a:r>
              <a:rPr lang="en-US" sz="1050" dirty="0">
                <a:solidFill>
                  <a:srgbClr val="502F4C"/>
                </a:solidFill>
                <a:latin typeface="Public Sans 1"/>
                <a:ea typeface="Public Sans 1"/>
                <a:cs typeface="Public Sans 1"/>
                <a:sym typeface="Public Sans 1"/>
              </a:rPr>
              <a:t>, 46(1), pp.21–37. Available at: </a:t>
            </a:r>
            <a:r>
              <a:rPr lang="en-US" sz="1050" dirty="0" err="1">
                <a:solidFill>
                  <a:srgbClr val="502F4C"/>
                </a:solidFill>
                <a:latin typeface="Public Sans 1"/>
                <a:ea typeface="Public Sans 1"/>
                <a:cs typeface="Public Sans 1"/>
                <a:sym typeface="Public Sans 1"/>
              </a:rPr>
              <a:t>doi:https</a:t>
            </a:r>
            <a:r>
              <a:rPr lang="en-US" sz="1050" dirty="0">
                <a:solidFill>
                  <a:srgbClr val="502F4C"/>
                </a:solidFill>
                <a:latin typeface="Public Sans 1"/>
                <a:ea typeface="Public Sans 1"/>
                <a:cs typeface="Public Sans 1"/>
                <a:sym typeface="Public Sans 1"/>
              </a:rPr>
              <a:t>://doi.org/10.3368/ss.46.1.21. (Accessed 23 November 2025)</a:t>
            </a: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r>
              <a:rPr lang="en-US" sz="1050" dirty="0">
                <a:solidFill>
                  <a:srgbClr val="502F4C"/>
                </a:solidFill>
                <a:latin typeface="Public Sans 1"/>
                <a:ea typeface="Public Sans 1"/>
                <a:cs typeface="Public Sans 1"/>
                <a:sym typeface="Public Sans 1"/>
              </a:rPr>
              <a:t>Normile, I. (2025) ‘A Model for Understanding and Expanding the Scope of Critical Thinking.’</a:t>
            </a:r>
            <a:r>
              <a:rPr lang="en-US" sz="1050" i="1" dirty="0">
                <a:solidFill>
                  <a:srgbClr val="502F4C"/>
                </a:solidFill>
                <a:latin typeface="Public Sans 1 Italics"/>
                <a:ea typeface="Public Sans 1 Italics"/>
                <a:cs typeface="Public Sans 1 Italics"/>
                <a:sym typeface="Public Sans 1 Italics"/>
              </a:rPr>
              <a:t> Stud </a:t>
            </a:r>
            <a:r>
              <a:rPr lang="en-US" sz="1050" i="1" dirty="0" err="1">
                <a:solidFill>
                  <a:srgbClr val="502F4C"/>
                </a:solidFill>
                <a:latin typeface="Public Sans 1 Italics"/>
                <a:ea typeface="Public Sans 1 Italics"/>
                <a:cs typeface="Public Sans 1 Italics"/>
                <a:sym typeface="Public Sans 1 Italics"/>
              </a:rPr>
              <a:t>Philos</a:t>
            </a:r>
            <a:r>
              <a:rPr lang="en-US" sz="1050" i="1" dirty="0">
                <a:solidFill>
                  <a:srgbClr val="502F4C"/>
                </a:solidFill>
                <a:latin typeface="Public Sans 1 Italics"/>
                <a:ea typeface="Public Sans 1 Italics"/>
                <a:cs typeface="Public Sans 1 Italics"/>
                <a:sym typeface="Public Sans 1 Italics"/>
              </a:rPr>
              <a:t> Educ</a:t>
            </a:r>
            <a:r>
              <a:rPr lang="en-US" sz="1050" dirty="0">
                <a:solidFill>
                  <a:srgbClr val="502F4C"/>
                </a:solidFill>
                <a:latin typeface="Public Sans 1"/>
                <a:ea typeface="Public Sans 1"/>
                <a:cs typeface="Public Sans 1"/>
                <a:sym typeface="Public Sans 1"/>
              </a:rPr>
              <a:t> 44, 283–303 Available at: </a:t>
            </a:r>
            <a:r>
              <a:rPr lang="en-US" sz="1050" u="sng" dirty="0">
                <a:solidFill>
                  <a:srgbClr val="502F4C"/>
                </a:solidFill>
                <a:latin typeface="Public Sans 1"/>
                <a:ea typeface="Public Sans 1"/>
                <a:cs typeface="Public Sans 1"/>
                <a:sym typeface="Public Sans 1"/>
                <a:hlinkClick r:id="rId8" tooltip="https://doi.org/10.1007/s11217-024-09976-x"/>
              </a:rPr>
              <a:t>https://doi.org/10.1007/s11217-024-09976-x</a:t>
            </a:r>
            <a:r>
              <a:rPr lang="en-US" sz="1050" dirty="0">
                <a:solidFill>
                  <a:srgbClr val="502F4C"/>
                </a:solidFill>
                <a:latin typeface="Public Sans 1"/>
                <a:ea typeface="Public Sans 1"/>
                <a:cs typeface="Public Sans 1"/>
                <a:sym typeface="Public Sans 1"/>
              </a:rPr>
              <a:t> (Accessed 15 November 2025)</a:t>
            </a: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r>
              <a:rPr lang="en-US" sz="1050" dirty="0">
                <a:solidFill>
                  <a:srgbClr val="502F4C"/>
                </a:solidFill>
                <a:latin typeface="Public Sans 1"/>
                <a:ea typeface="Public Sans 1"/>
                <a:cs typeface="Public Sans 1"/>
                <a:sym typeface="Public Sans 1"/>
              </a:rPr>
              <a:t>Paul, R., and Elder, L. (2008) </a:t>
            </a:r>
            <a:r>
              <a:rPr lang="en-US" sz="1050" i="1" dirty="0">
                <a:solidFill>
                  <a:srgbClr val="502F4C"/>
                </a:solidFill>
                <a:latin typeface="Public Sans 1 Italics"/>
                <a:ea typeface="Public Sans 1 Italics"/>
                <a:cs typeface="Public Sans 1 Italics"/>
                <a:sym typeface="Public Sans 1 Italics"/>
              </a:rPr>
              <a:t>Critical thinking: The nuts and bolts of education</a:t>
            </a:r>
            <a:r>
              <a:rPr lang="en-US" sz="1050" dirty="0">
                <a:solidFill>
                  <a:srgbClr val="502F4C"/>
                </a:solidFill>
                <a:latin typeface="Public Sans 1"/>
                <a:ea typeface="Public Sans 1"/>
                <a:cs typeface="Public Sans 1"/>
                <a:sym typeface="Public Sans 1"/>
              </a:rPr>
              <a:t>. Optometric Education</a:t>
            </a: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r>
              <a:rPr lang="en-US" sz="1050" dirty="0">
                <a:solidFill>
                  <a:srgbClr val="502F4C"/>
                </a:solidFill>
                <a:latin typeface="Public Sans 1"/>
                <a:ea typeface="Public Sans 1"/>
                <a:cs typeface="Public Sans 1"/>
                <a:sym typeface="Public Sans 1"/>
              </a:rPr>
              <a:t>Reed, J. (2007) Developing research questions and goals with communities. In Developing research questions and goals with communities (pp. 91-110). </a:t>
            </a:r>
            <a:r>
              <a:rPr lang="en-US" sz="1050" i="1" dirty="0">
                <a:solidFill>
                  <a:srgbClr val="502F4C"/>
                </a:solidFill>
                <a:latin typeface="Public Sans 1 Italics"/>
                <a:ea typeface="Public Sans 1 Italics"/>
                <a:cs typeface="Public Sans 1 Italics"/>
                <a:sym typeface="Public Sans 1 Italics"/>
              </a:rPr>
              <a:t>SAGE Publications,</a:t>
            </a:r>
            <a:r>
              <a:rPr lang="en-US" sz="1050" dirty="0">
                <a:solidFill>
                  <a:srgbClr val="502F4C"/>
                </a:solidFill>
                <a:latin typeface="Public Sans 1"/>
                <a:ea typeface="Public Sans 1"/>
                <a:cs typeface="Public Sans 1"/>
                <a:sym typeface="Public Sans 1"/>
              </a:rPr>
              <a:t> Inc. Available at: </a:t>
            </a:r>
            <a:r>
              <a:rPr lang="en-US" sz="1050" u="sng" dirty="0">
                <a:solidFill>
                  <a:srgbClr val="502F4C"/>
                </a:solidFill>
                <a:latin typeface="Public Sans 1"/>
                <a:ea typeface="Public Sans 1"/>
                <a:cs typeface="Public Sans 1"/>
                <a:sym typeface="Public Sans 1"/>
                <a:hlinkClick r:id="rId9" tooltip="https://doi.org/10.4135/9781412983464.n5"/>
              </a:rPr>
              <a:t>https://doi.org/10.4135/9781412983464.n5</a:t>
            </a:r>
            <a:r>
              <a:rPr lang="en-US" sz="1050" dirty="0">
                <a:solidFill>
                  <a:srgbClr val="502F4C"/>
                </a:solidFill>
                <a:latin typeface="Public Sans 1"/>
                <a:ea typeface="Public Sans 1"/>
                <a:cs typeface="Public Sans 1"/>
                <a:sym typeface="Public Sans 1"/>
              </a:rPr>
              <a:t> (Accessed 1 October 2025)</a:t>
            </a: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r>
              <a:rPr lang="en-US" sz="1050" dirty="0">
                <a:solidFill>
                  <a:srgbClr val="502F4C"/>
                </a:solidFill>
                <a:latin typeface="Public Sans 1"/>
                <a:ea typeface="Public Sans 1"/>
                <a:cs typeface="Public Sans 1"/>
                <a:sym typeface="Public Sans 1"/>
              </a:rPr>
              <a:t>Redvers, N., </a:t>
            </a:r>
            <a:r>
              <a:rPr lang="en-US" sz="1050" dirty="0" err="1">
                <a:solidFill>
                  <a:srgbClr val="502F4C"/>
                </a:solidFill>
                <a:latin typeface="Public Sans 1"/>
                <a:ea typeface="Public Sans 1"/>
                <a:cs typeface="Public Sans 1"/>
                <a:sym typeface="Public Sans 1"/>
              </a:rPr>
              <a:t>Odugleh</a:t>
            </a:r>
            <a:r>
              <a:rPr lang="en-US" sz="1050" dirty="0">
                <a:solidFill>
                  <a:srgbClr val="502F4C"/>
                </a:solidFill>
                <a:latin typeface="Public Sans 1"/>
                <a:ea typeface="Public Sans 1"/>
                <a:cs typeface="Public Sans 1"/>
                <a:sym typeface="Public Sans 1"/>
              </a:rPr>
              <a:t>-Kolev, A., Paula Cordero, J., Zerwas, F., </a:t>
            </a:r>
            <a:r>
              <a:rPr lang="en-US" sz="1050" dirty="0" err="1">
                <a:solidFill>
                  <a:srgbClr val="502F4C"/>
                </a:solidFill>
                <a:latin typeface="Public Sans 1"/>
                <a:ea typeface="Public Sans 1"/>
                <a:cs typeface="Public Sans 1"/>
                <a:sym typeface="Public Sans 1"/>
              </a:rPr>
              <a:t>Zitoun</a:t>
            </a:r>
            <a:r>
              <a:rPr lang="en-US" sz="1050" dirty="0">
                <a:solidFill>
                  <a:srgbClr val="502F4C"/>
                </a:solidFill>
                <a:latin typeface="Public Sans 1"/>
                <a:ea typeface="Public Sans 1"/>
                <a:cs typeface="Public Sans 1"/>
                <a:sym typeface="Public Sans 1"/>
              </a:rPr>
              <a:t>, NM., </a:t>
            </a:r>
            <a:r>
              <a:rPr lang="en-US" sz="1050" dirty="0" err="1">
                <a:solidFill>
                  <a:srgbClr val="502F4C"/>
                </a:solidFill>
                <a:latin typeface="Public Sans 1"/>
                <a:ea typeface="Public Sans 1"/>
                <a:cs typeface="Public Sans 1"/>
                <a:sym typeface="Public Sans 1"/>
              </a:rPr>
              <a:t>Kamalabadi</a:t>
            </a:r>
            <a:r>
              <a:rPr lang="en-US" sz="1050" dirty="0">
                <a:solidFill>
                  <a:srgbClr val="502F4C"/>
                </a:solidFill>
                <a:latin typeface="Public Sans 1"/>
                <a:ea typeface="Public Sans 1"/>
                <a:cs typeface="Public Sans 1"/>
                <a:sym typeface="Public Sans 1"/>
              </a:rPr>
              <a:t>, YM., Stevens, A., </a:t>
            </a:r>
            <a:r>
              <a:rPr lang="en-US" sz="1050" dirty="0" err="1">
                <a:solidFill>
                  <a:srgbClr val="502F4C"/>
                </a:solidFill>
                <a:latin typeface="Public Sans 1"/>
                <a:ea typeface="Public Sans 1"/>
                <a:cs typeface="Public Sans 1"/>
                <a:sym typeface="Public Sans 1"/>
              </a:rPr>
              <a:t>Nagasivam</a:t>
            </a:r>
            <a:r>
              <a:rPr lang="en-US" sz="1050" dirty="0">
                <a:solidFill>
                  <a:srgbClr val="502F4C"/>
                </a:solidFill>
                <a:latin typeface="Public Sans 1"/>
                <a:ea typeface="Public Sans 1"/>
                <a:cs typeface="Public Sans 1"/>
                <a:sym typeface="Public Sans 1"/>
              </a:rPr>
              <a:t>, A., Cheh, P., Callon, E., Aparicio-Reyes, K., and Kubota, S. (2024) ‘Relational community engagement within health interventions at varied outcome scales.’ PLOS Glob Public Health 4(6) Available at: </a:t>
            </a:r>
            <a:r>
              <a:rPr lang="en-US" sz="1050" u="sng" dirty="0">
                <a:solidFill>
                  <a:srgbClr val="502F4C"/>
                </a:solidFill>
                <a:latin typeface="Public Sans 1"/>
                <a:ea typeface="Public Sans 1"/>
                <a:cs typeface="Public Sans 1"/>
                <a:sym typeface="Public Sans 1"/>
                <a:hlinkClick r:id="rId10" tooltip="https://doi.org/10.1371/journal.pgph.0003193"/>
              </a:rPr>
              <a:t>https://doi.org/10.1371/journal.pgph.0003193</a:t>
            </a:r>
            <a:r>
              <a:rPr lang="en-US" sz="1050" dirty="0">
                <a:solidFill>
                  <a:srgbClr val="502F4C"/>
                </a:solidFill>
                <a:latin typeface="Public Sans 1"/>
                <a:ea typeface="Public Sans 1"/>
                <a:cs typeface="Public Sans 1"/>
                <a:sym typeface="Public Sans 1"/>
              </a:rPr>
              <a:t> (Accessed 15 November 2025)</a:t>
            </a: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r>
              <a:rPr lang="en-US" sz="1050" dirty="0">
                <a:solidFill>
                  <a:srgbClr val="502F4C"/>
                </a:solidFill>
                <a:latin typeface="Public Sans 1"/>
                <a:ea typeface="Public Sans 1"/>
                <a:cs typeface="Public Sans 1"/>
                <a:sym typeface="Public Sans 1"/>
              </a:rPr>
              <a:t>Warren, E., Williams, L. and Knai, C. (2022) ‘The “Cinderella sector”: The challenges of promoting food and nutrition for young children in early years’ settings in England’, </a:t>
            </a:r>
            <a:r>
              <a:rPr lang="en-US" sz="1050" i="1" dirty="0">
                <a:solidFill>
                  <a:srgbClr val="502F4C"/>
                </a:solidFill>
                <a:latin typeface="Public Sans 1 Italics"/>
                <a:ea typeface="Public Sans 1 Italics"/>
                <a:cs typeface="Public Sans 1 Italics"/>
                <a:sym typeface="Public Sans 1 Italics"/>
              </a:rPr>
              <a:t>Ecology of Food and Nutrition</a:t>
            </a:r>
            <a:r>
              <a:rPr lang="en-US" sz="1050" dirty="0">
                <a:solidFill>
                  <a:srgbClr val="502F4C"/>
                </a:solidFill>
                <a:latin typeface="Public Sans 1"/>
                <a:ea typeface="Public Sans 1"/>
                <a:cs typeface="Public Sans 1"/>
                <a:sym typeface="Public Sans 1"/>
              </a:rPr>
              <a:t>, 61(5), pp. 1–19. Available at: </a:t>
            </a:r>
            <a:r>
              <a:rPr lang="en-US" sz="1050" u="sng" dirty="0">
                <a:solidFill>
                  <a:srgbClr val="502F4C"/>
                </a:solidFill>
                <a:latin typeface="Public Sans 1"/>
                <a:ea typeface="Public Sans 1"/>
                <a:cs typeface="Public Sans 1"/>
                <a:sym typeface="Public Sans 1"/>
                <a:hlinkClick r:id="rId11" tooltip="https://doi.org/10.1080/03670244.2022.2073353"/>
              </a:rPr>
              <a:t>https://doi.org/10.1080/03670244.2022.2073353</a:t>
            </a:r>
            <a:r>
              <a:rPr lang="en-US" sz="1050" dirty="0">
                <a:solidFill>
                  <a:srgbClr val="502F4C"/>
                </a:solidFill>
                <a:latin typeface="Public Sans 1"/>
                <a:ea typeface="Public Sans 1"/>
                <a:cs typeface="Public Sans 1"/>
                <a:sym typeface="Public Sans 1"/>
              </a:rPr>
              <a:t> (Accessed 25 September 2025)</a:t>
            </a: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a:p>
            <a:pPr algn="l">
              <a:lnSpc>
                <a:spcPts val="1680"/>
              </a:lnSpc>
              <a:spcBef>
                <a:spcPct val="0"/>
              </a:spcBef>
            </a:pPr>
            <a:endParaRPr lang="en-US" sz="1050" dirty="0">
              <a:solidFill>
                <a:srgbClr val="502F4C"/>
              </a:solidFill>
              <a:latin typeface="Public Sans 1"/>
              <a:ea typeface="Public Sans 1"/>
              <a:cs typeface="Public Sans 1"/>
              <a:sym typeface="Public Sans 1"/>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174954" y="8566273"/>
            <a:ext cx="19444106" cy="1855077"/>
            <a:chOff x="0" y="0"/>
            <a:chExt cx="5121081" cy="488580"/>
          </a:xfrm>
        </p:grpSpPr>
        <p:sp>
          <p:nvSpPr>
            <p:cNvPr id="3" name="Freeform 3"/>
            <p:cNvSpPr/>
            <p:nvPr/>
          </p:nvSpPr>
          <p:spPr>
            <a:xfrm>
              <a:off x="0" y="0"/>
              <a:ext cx="5121081" cy="488580"/>
            </a:xfrm>
            <a:custGeom>
              <a:avLst/>
              <a:gdLst/>
              <a:ahLst/>
              <a:cxnLst/>
              <a:rect l="l" t="t" r="r" b="b"/>
              <a:pathLst>
                <a:path w="5121081" h="488580">
                  <a:moveTo>
                    <a:pt x="0" y="0"/>
                  </a:moveTo>
                  <a:lnTo>
                    <a:pt x="5121081" y="0"/>
                  </a:lnTo>
                  <a:lnTo>
                    <a:pt x="5121081" y="488580"/>
                  </a:lnTo>
                  <a:lnTo>
                    <a:pt x="0" y="488580"/>
                  </a:lnTo>
                  <a:close/>
                </a:path>
              </a:pathLst>
            </a:custGeom>
            <a:solidFill>
              <a:srgbClr val="502F4C"/>
            </a:solidFill>
          </p:spPr>
          <p:txBody>
            <a:bodyPr/>
            <a:lstStyle/>
            <a:p>
              <a:endParaRPr lang="en-GB"/>
            </a:p>
          </p:txBody>
        </p:sp>
        <p:sp>
          <p:nvSpPr>
            <p:cNvPr id="4" name="TextBox 4"/>
            <p:cNvSpPr txBox="1"/>
            <p:nvPr/>
          </p:nvSpPr>
          <p:spPr>
            <a:xfrm>
              <a:off x="0" y="-9525"/>
              <a:ext cx="5121081" cy="498105"/>
            </a:xfrm>
            <a:prstGeom prst="rect">
              <a:avLst/>
            </a:prstGeom>
          </p:spPr>
          <p:txBody>
            <a:bodyPr lIns="50800" tIns="50800" rIns="50800" bIns="50800" rtlCol="0" anchor="ctr"/>
            <a:lstStyle/>
            <a:p>
              <a:pPr algn="ctr">
                <a:lnSpc>
                  <a:spcPts val="2455"/>
                </a:lnSpc>
              </a:pPr>
              <a:endParaRPr/>
            </a:p>
          </p:txBody>
        </p:sp>
      </p:grpSp>
      <p:sp>
        <p:nvSpPr>
          <p:cNvPr id="5" name="Freeform 5"/>
          <p:cNvSpPr/>
          <p:nvPr/>
        </p:nvSpPr>
        <p:spPr>
          <a:xfrm rot="1041442">
            <a:off x="15693346" y="5034326"/>
            <a:ext cx="1948114" cy="4631741"/>
          </a:xfrm>
          <a:custGeom>
            <a:avLst/>
            <a:gdLst/>
            <a:ahLst/>
            <a:cxnLst/>
            <a:rect l="l" t="t" r="r" b="b"/>
            <a:pathLst>
              <a:path w="1948114" h="4631741">
                <a:moveTo>
                  <a:pt x="0" y="0"/>
                </a:moveTo>
                <a:lnTo>
                  <a:pt x="1948114" y="0"/>
                </a:lnTo>
                <a:lnTo>
                  <a:pt x="1948114" y="4631741"/>
                </a:lnTo>
                <a:lnTo>
                  <a:pt x="0" y="4631741"/>
                </a:lnTo>
                <a:lnTo>
                  <a:pt x="0" y="0"/>
                </a:lnTo>
                <a:close/>
              </a:path>
            </a:pathLst>
          </a:custGeom>
          <a:blipFill>
            <a:blip r:embed="rId2"/>
            <a:stretch>
              <a:fillRect/>
            </a:stretch>
          </a:blipFill>
        </p:spPr>
        <p:txBody>
          <a:bodyPr/>
          <a:lstStyle/>
          <a:p>
            <a:endParaRPr lang="en-GB"/>
          </a:p>
        </p:txBody>
      </p:sp>
      <p:sp>
        <p:nvSpPr>
          <p:cNvPr id="6" name="Freeform 6"/>
          <p:cNvSpPr/>
          <p:nvPr/>
        </p:nvSpPr>
        <p:spPr>
          <a:xfrm>
            <a:off x="14031545" y="6892184"/>
            <a:ext cx="3693641" cy="2601628"/>
          </a:xfrm>
          <a:custGeom>
            <a:avLst/>
            <a:gdLst/>
            <a:ahLst/>
            <a:cxnLst/>
            <a:rect l="l" t="t" r="r" b="b"/>
            <a:pathLst>
              <a:path w="3693641" h="2601628">
                <a:moveTo>
                  <a:pt x="0" y="0"/>
                </a:moveTo>
                <a:lnTo>
                  <a:pt x="3693641" y="0"/>
                </a:lnTo>
                <a:lnTo>
                  <a:pt x="3693641" y="2601627"/>
                </a:lnTo>
                <a:lnTo>
                  <a:pt x="0" y="2601627"/>
                </a:lnTo>
                <a:lnTo>
                  <a:pt x="0" y="0"/>
                </a:lnTo>
                <a:close/>
              </a:path>
            </a:pathLst>
          </a:custGeom>
          <a:blipFill>
            <a:blip r:embed="rId3"/>
            <a:stretch>
              <a:fillRect/>
            </a:stretch>
          </a:blipFill>
        </p:spPr>
        <p:txBody>
          <a:bodyPr/>
          <a:lstStyle/>
          <a:p>
            <a:endParaRPr lang="en-GB"/>
          </a:p>
        </p:txBody>
      </p:sp>
      <p:sp>
        <p:nvSpPr>
          <p:cNvPr id="7" name="Freeform 7"/>
          <p:cNvSpPr/>
          <p:nvPr/>
        </p:nvSpPr>
        <p:spPr>
          <a:xfrm>
            <a:off x="13631270" y="7857125"/>
            <a:ext cx="2831073" cy="1994075"/>
          </a:xfrm>
          <a:custGeom>
            <a:avLst/>
            <a:gdLst/>
            <a:ahLst/>
            <a:cxnLst/>
            <a:rect l="l" t="t" r="r" b="b"/>
            <a:pathLst>
              <a:path w="2831073" h="1994075">
                <a:moveTo>
                  <a:pt x="0" y="0"/>
                </a:moveTo>
                <a:lnTo>
                  <a:pt x="2831073" y="0"/>
                </a:lnTo>
                <a:lnTo>
                  <a:pt x="2831073" y="1994075"/>
                </a:lnTo>
                <a:lnTo>
                  <a:pt x="0" y="1994075"/>
                </a:lnTo>
                <a:lnTo>
                  <a:pt x="0" y="0"/>
                </a:lnTo>
                <a:close/>
              </a:path>
            </a:pathLst>
          </a:custGeom>
          <a:blipFill>
            <a:blip r:embed="rId4"/>
            <a:stretch>
              <a:fillRect/>
            </a:stretch>
          </a:blipFill>
        </p:spPr>
        <p:txBody>
          <a:bodyPr/>
          <a:lstStyle/>
          <a:p>
            <a:endParaRPr lang="en-GB"/>
          </a:p>
        </p:txBody>
      </p:sp>
      <p:sp>
        <p:nvSpPr>
          <p:cNvPr id="8" name="Freeform 8"/>
          <p:cNvSpPr/>
          <p:nvPr/>
        </p:nvSpPr>
        <p:spPr>
          <a:xfrm>
            <a:off x="12016428" y="7942363"/>
            <a:ext cx="2589039" cy="1823598"/>
          </a:xfrm>
          <a:custGeom>
            <a:avLst/>
            <a:gdLst/>
            <a:ahLst/>
            <a:cxnLst/>
            <a:rect l="l" t="t" r="r" b="b"/>
            <a:pathLst>
              <a:path w="2589039" h="1823598">
                <a:moveTo>
                  <a:pt x="0" y="0"/>
                </a:moveTo>
                <a:lnTo>
                  <a:pt x="2589039" y="0"/>
                </a:lnTo>
                <a:lnTo>
                  <a:pt x="2589039" y="1823598"/>
                </a:lnTo>
                <a:lnTo>
                  <a:pt x="0" y="1823598"/>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1701706" y="4382645"/>
            <a:ext cx="10860406" cy="1562100"/>
          </a:xfrm>
          <a:prstGeom prst="rect">
            <a:avLst/>
          </a:prstGeom>
        </p:spPr>
        <p:txBody>
          <a:bodyPr lIns="0" tIns="0" rIns="0" bIns="0" rtlCol="0" anchor="t">
            <a:spAutoFit/>
          </a:bodyPr>
          <a:lstStyle/>
          <a:p>
            <a:pPr algn="l">
              <a:lnSpc>
                <a:spcPts val="4199"/>
              </a:lnSpc>
            </a:pPr>
            <a:r>
              <a:rPr lang="en-US" sz="2999">
                <a:solidFill>
                  <a:srgbClr val="502F4C"/>
                </a:solidFill>
                <a:latin typeface="Public Sans 1"/>
                <a:ea typeface="Public Sans 1"/>
                <a:cs typeface="Public Sans 1"/>
                <a:sym typeface="Public Sans 1"/>
              </a:rPr>
              <a:t>Research Assistant</a:t>
            </a:r>
          </a:p>
          <a:p>
            <a:pPr algn="l">
              <a:lnSpc>
                <a:spcPts val="4199"/>
              </a:lnSpc>
            </a:pPr>
            <a:r>
              <a:rPr lang="en-US" sz="2999">
                <a:solidFill>
                  <a:srgbClr val="502F4C"/>
                </a:solidFill>
                <a:latin typeface="Public Sans 1"/>
                <a:ea typeface="Public Sans 1"/>
                <a:cs typeface="Public Sans 1"/>
                <a:sym typeface="Public Sans 1"/>
              </a:rPr>
              <a:t>MA Education with Leadership and Management student</a:t>
            </a:r>
          </a:p>
          <a:p>
            <a:pPr algn="l">
              <a:lnSpc>
                <a:spcPts val="4199"/>
              </a:lnSpc>
            </a:pPr>
            <a:r>
              <a:rPr lang="en-US" sz="2999">
                <a:solidFill>
                  <a:srgbClr val="502F4C"/>
                </a:solidFill>
                <a:latin typeface="Public Sans 1"/>
                <a:ea typeface="Public Sans 1"/>
                <a:cs typeface="Public Sans 1"/>
                <a:sym typeface="Public Sans 1"/>
              </a:rPr>
              <a:t>Anglia Ruskin University</a:t>
            </a:r>
          </a:p>
        </p:txBody>
      </p:sp>
      <p:sp>
        <p:nvSpPr>
          <p:cNvPr id="10" name="TextBox 10"/>
          <p:cNvSpPr txBox="1"/>
          <p:nvPr/>
        </p:nvSpPr>
        <p:spPr>
          <a:xfrm>
            <a:off x="1701706" y="2898581"/>
            <a:ext cx="7845393" cy="1220248"/>
          </a:xfrm>
          <a:prstGeom prst="rect">
            <a:avLst/>
          </a:prstGeom>
        </p:spPr>
        <p:txBody>
          <a:bodyPr lIns="0" tIns="0" rIns="0" bIns="0" rtlCol="0" anchor="t">
            <a:spAutoFit/>
          </a:bodyPr>
          <a:lstStyle/>
          <a:p>
            <a:pPr algn="l">
              <a:lnSpc>
                <a:spcPts val="9659"/>
              </a:lnSpc>
              <a:spcBef>
                <a:spcPct val="0"/>
              </a:spcBef>
            </a:pPr>
            <a:r>
              <a:rPr lang="en-US" sz="8049" spc="-402">
                <a:solidFill>
                  <a:srgbClr val="502F4C"/>
                </a:solidFill>
                <a:latin typeface="Bree Serif"/>
                <a:ea typeface="Bree Serif"/>
                <a:cs typeface="Bree Serif"/>
                <a:sym typeface="Bree Serif"/>
              </a:rPr>
              <a:t>Mitzi Harris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32358" y="8689340"/>
            <a:ext cx="18888959" cy="1988538"/>
            <a:chOff x="0" y="0"/>
            <a:chExt cx="4974870" cy="523730"/>
          </a:xfrm>
        </p:grpSpPr>
        <p:sp>
          <p:nvSpPr>
            <p:cNvPr id="3" name="Freeform 3"/>
            <p:cNvSpPr/>
            <p:nvPr/>
          </p:nvSpPr>
          <p:spPr>
            <a:xfrm>
              <a:off x="0" y="0"/>
              <a:ext cx="4974870" cy="523730"/>
            </a:xfrm>
            <a:custGeom>
              <a:avLst/>
              <a:gdLst/>
              <a:ahLst/>
              <a:cxnLst/>
              <a:rect l="l" t="t" r="r" b="b"/>
              <a:pathLst>
                <a:path w="4974870" h="523730">
                  <a:moveTo>
                    <a:pt x="0" y="0"/>
                  </a:moveTo>
                  <a:lnTo>
                    <a:pt x="4974870" y="0"/>
                  </a:lnTo>
                  <a:lnTo>
                    <a:pt x="4974870" y="523730"/>
                  </a:lnTo>
                  <a:lnTo>
                    <a:pt x="0" y="523730"/>
                  </a:lnTo>
                  <a:close/>
                </a:path>
              </a:pathLst>
            </a:custGeom>
            <a:solidFill>
              <a:srgbClr val="502F4C"/>
            </a:solidFill>
          </p:spPr>
          <p:txBody>
            <a:bodyPr/>
            <a:lstStyle/>
            <a:p>
              <a:endParaRPr lang="en-GB"/>
            </a:p>
          </p:txBody>
        </p:sp>
        <p:sp>
          <p:nvSpPr>
            <p:cNvPr id="4" name="TextBox 4"/>
            <p:cNvSpPr txBox="1"/>
            <p:nvPr/>
          </p:nvSpPr>
          <p:spPr>
            <a:xfrm>
              <a:off x="0" y="-38100"/>
              <a:ext cx="4974870" cy="56183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28143" y="1768037"/>
            <a:ext cx="4354992" cy="5739783"/>
            <a:chOff x="0" y="0"/>
            <a:chExt cx="5806657" cy="7653044"/>
          </a:xfrm>
        </p:grpSpPr>
        <p:grpSp>
          <p:nvGrpSpPr>
            <p:cNvPr id="6" name="Group 6"/>
            <p:cNvGrpSpPr/>
            <p:nvPr/>
          </p:nvGrpSpPr>
          <p:grpSpPr>
            <a:xfrm>
              <a:off x="0" y="0"/>
              <a:ext cx="5806657" cy="7653044"/>
              <a:chOff x="0" y="0"/>
              <a:chExt cx="1594067" cy="2100945"/>
            </a:xfrm>
          </p:grpSpPr>
          <p:sp>
            <p:nvSpPr>
              <p:cNvPr id="7" name="Freeform 7"/>
              <p:cNvSpPr/>
              <p:nvPr/>
            </p:nvSpPr>
            <p:spPr>
              <a:xfrm>
                <a:off x="0" y="0"/>
                <a:ext cx="1594067" cy="2100945"/>
              </a:xfrm>
              <a:custGeom>
                <a:avLst/>
                <a:gdLst/>
                <a:ahLst/>
                <a:cxnLst/>
                <a:rect l="l" t="t" r="r" b="b"/>
                <a:pathLst>
                  <a:path w="1594067" h="2100945">
                    <a:moveTo>
                      <a:pt x="35554" y="0"/>
                    </a:moveTo>
                    <a:lnTo>
                      <a:pt x="1558513" y="0"/>
                    </a:lnTo>
                    <a:cubicBezTo>
                      <a:pt x="1578149" y="0"/>
                      <a:pt x="1594067" y="15918"/>
                      <a:pt x="1594067" y="35554"/>
                    </a:cubicBezTo>
                    <a:lnTo>
                      <a:pt x="1594067" y="2065391"/>
                    </a:lnTo>
                    <a:cubicBezTo>
                      <a:pt x="1594067" y="2074820"/>
                      <a:pt x="1590321" y="2083864"/>
                      <a:pt x="1583654" y="2090532"/>
                    </a:cubicBezTo>
                    <a:cubicBezTo>
                      <a:pt x="1576986" y="2097199"/>
                      <a:pt x="1567943" y="2100945"/>
                      <a:pt x="1558513" y="2100945"/>
                    </a:cubicBezTo>
                    <a:lnTo>
                      <a:pt x="35554" y="2100945"/>
                    </a:lnTo>
                    <a:cubicBezTo>
                      <a:pt x="15918" y="2100945"/>
                      <a:pt x="0" y="2085027"/>
                      <a:pt x="0" y="2065391"/>
                    </a:cubicBezTo>
                    <a:lnTo>
                      <a:pt x="0" y="35554"/>
                    </a:lnTo>
                    <a:cubicBezTo>
                      <a:pt x="0" y="15918"/>
                      <a:pt x="15918" y="0"/>
                      <a:pt x="35554" y="0"/>
                    </a:cubicBezTo>
                    <a:close/>
                  </a:path>
                </a:pathLst>
              </a:custGeom>
              <a:solidFill>
                <a:srgbClr val="502F4C"/>
              </a:solidFill>
            </p:spPr>
            <p:txBody>
              <a:bodyPr/>
              <a:lstStyle/>
              <a:p>
                <a:endParaRPr lang="en-GB"/>
              </a:p>
            </p:txBody>
          </p:sp>
          <p:sp>
            <p:nvSpPr>
              <p:cNvPr id="8" name="TextBox 8"/>
              <p:cNvSpPr txBox="1"/>
              <p:nvPr/>
            </p:nvSpPr>
            <p:spPr>
              <a:xfrm>
                <a:off x="0" y="19050"/>
                <a:ext cx="1594067" cy="2081895"/>
              </a:xfrm>
              <a:prstGeom prst="rect">
                <a:avLst/>
              </a:prstGeom>
            </p:spPr>
            <p:txBody>
              <a:bodyPr lIns="50800" tIns="50800" rIns="50800" bIns="50800" rtlCol="0" anchor="ctr"/>
              <a:lstStyle/>
              <a:p>
                <a:pPr algn="ctr">
                  <a:lnSpc>
                    <a:spcPts val="1400"/>
                  </a:lnSpc>
                </a:pPr>
                <a:endParaRPr/>
              </a:p>
            </p:txBody>
          </p:sp>
        </p:grpSp>
        <p:sp>
          <p:nvSpPr>
            <p:cNvPr id="9" name="Freeform 9"/>
            <p:cNvSpPr/>
            <p:nvPr/>
          </p:nvSpPr>
          <p:spPr>
            <a:xfrm>
              <a:off x="613357" y="483708"/>
              <a:ext cx="442692" cy="507185"/>
            </a:xfrm>
            <a:custGeom>
              <a:avLst/>
              <a:gdLst/>
              <a:ahLst/>
              <a:cxnLst/>
              <a:rect l="l" t="t" r="r" b="b"/>
              <a:pathLst>
                <a:path w="442692" h="507185">
                  <a:moveTo>
                    <a:pt x="0" y="0"/>
                  </a:moveTo>
                  <a:lnTo>
                    <a:pt x="442692" y="0"/>
                  </a:lnTo>
                  <a:lnTo>
                    <a:pt x="442692" y="507185"/>
                  </a:lnTo>
                  <a:lnTo>
                    <a:pt x="0" y="507185"/>
                  </a:lnTo>
                  <a:lnTo>
                    <a:pt x="0" y="0"/>
                  </a:lnTo>
                  <a:close/>
                </a:path>
              </a:pathLst>
            </a:custGeom>
            <a:blipFill>
              <a:blip r:embed="rId2"/>
              <a:stretch>
                <a:fillRect/>
              </a:stretch>
            </a:blipFill>
          </p:spPr>
          <p:txBody>
            <a:bodyPr/>
            <a:lstStyle/>
            <a:p>
              <a:endParaRPr lang="en-GB"/>
            </a:p>
          </p:txBody>
        </p:sp>
        <p:sp>
          <p:nvSpPr>
            <p:cNvPr id="10" name="Freeform 10"/>
            <p:cNvSpPr/>
            <p:nvPr/>
          </p:nvSpPr>
          <p:spPr>
            <a:xfrm>
              <a:off x="613357" y="1563341"/>
              <a:ext cx="442692" cy="510860"/>
            </a:xfrm>
            <a:custGeom>
              <a:avLst/>
              <a:gdLst/>
              <a:ahLst/>
              <a:cxnLst/>
              <a:rect l="l" t="t" r="r" b="b"/>
              <a:pathLst>
                <a:path w="442692" h="510860">
                  <a:moveTo>
                    <a:pt x="0" y="0"/>
                  </a:moveTo>
                  <a:lnTo>
                    <a:pt x="442692" y="0"/>
                  </a:lnTo>
                  <a:lnTo>
                    <a:pt x="442692" y="510860"/>
                  </a:lnTo>
                  <a:lnTo>
                    <a:pt x="0" y="510860"/>
                  </a:lnTo>
                  <a:lnTo>
                    <a:pt x="0" y="0"/>
                  </a:lnTo>
                  <a:close/>
                </a:path>
              </a:pathLst>
            </a:custGeom>
            <a:blipFill>
              <a:blip r:embed="rId3"/>
              <a:stretch>
                <a:fillRect/>
              </a:stretch>
            </a:blipFill>
          </p:spPr>
          <p:txBody>
            <a:bodyPr/>
            <a:lstStyle/>
            <a:p>
              <a:endParaRPr lang="en-GB"/>
            </a:p>
          </p:txBody>
        </p:sp>
        <p:sp>
          <p:nvSpPr>
            <p:cNvPr id="11" name="Freeform 11"/>
            <p:cNvSpPr/>
            <p:nvPr/>
          </p:nvSpPr>
          <p:spPr>
            <a:xfrm>
              <a:off x="613357" y="3340857"/>
              <a:ext cx="442692" cy="507185"/>
            </a:xfrm>
            <a:custGeom>
              <a:avLst/>
              <a:gdLst/>
              <a:ahLst/>
              <a:cxnLst/>
              <a:rect l="l" t="t" r="r" b="b"/>
              <a:pathLst>
                <a:path w="442692" h="507185">
                  <a:moveTo>
                    <a:pt x="0" y="0"/>
                  </a:moveTo>
                  <a:lnTo>
                    <a:pt x="442692" y="0"/>
                  </a:lnTo>
                  <a:lnTo>
                    <a:pt x="442692" y="507185"/>
                  </a:lnTo>
                  <a:lnTo>
                    <a:pt x="0" y="507185"/>
                  </a:lnTo>
                  <a:lnTo>
                    <a:pt x="0" y="0"/>
                  </a:lnTo>
                  <a:close/>
                </a:path>
              </a:pathLst>
            </a:custGeom>
            <a:blipFill>
              <a:blip r:embed="rId2"/>
              <a:stretch>
                <a:fillRect/>
              </a:stretch>
            </a:blipFill>
          </p:spPr>
          <p:txBody>
            <a:bodyPr/>
            <a:lstStyle/>
            <a:p>
              <a:endParaRPr lang="en-GB"/>
            </a:p>
          </p:txBody>
        </p:sp>
        <p:sp>
          <p:nvSpPr>
            <p:cNvPr id="12" name="Freeform 12"/>
            <p:cNvSpPr/>
            <p:nvPr/>
          </p:nvSpPr>
          <p:spPr>
            <a:xfrm>
              <a:off x="613357" y="4419542"/>
              <a:ext cx="442692" cy="510860"/>
            </a:xfrm>
            <a:custGeom>
              <a:avLst/>
              <a:gdLst/>
              <a:ahLst/>
              <a:cxnLst/>
              <a:rect l="l" t="t" r="r" b="b"/>
              <a:pathLst>
                <a:path w="442692" h="510860">
                  <a:moveTo>
                    <a:pt x="0" y="0"/>
                  </a:moveTo>
                  <a:lnTo>
                    <a:pt x="442692" y="0"/>
                  </a:lnTo>
                  <a:lnTo>
                    <a:pt x="442692" y="510860"/>
                  </a:lnTo>
                  <a:lnTo>
                    <a:pt x="0" y="510860"/>
                  </a:lnTo>
                  <a:lnTo>
                    <a:pt x="0" y="0"/>
                  </a:lnTo>
                  <a:close/>
                </a:path>
              </a:pathLst>
            </a:custGeom>
            <a:blipFill>
              <a:blip r:embed="rId3"/>
              <a:stretch>
                <a:fillRect/>
              </a:stretch>
            </a:blipFill>
          </p:spPr>
          <p:txBody>
            <a:bodyPr/>
            <a:lstStyle/>
            <a:p>
              <a:endParaRPr lang="en-GB"/>
            </a:p>
          </p:txBody>
        </p:sp>
        <p:sp>
          <p:nvSpPr>
            <p:cNvPr id="13" name="Freeform 13"/>
            <p:cNvSpPr/>
            <p:nvPr/>
          </p:nvSpPr>
          <p:spPr>
            <a:xfrm>
              <a:off x="613357" y="5501902"/>
              <a:ext cx="442692" cy="507185"/>
            </a:xfrm>
            <a:custGeom>
              <a:avLst/>
              <a:gdLst/>
              <a:ahLst/>
              <a:cxnLst/>
              <a:rect l="l" t="t" r="r" b="b"/>
              <a:pathLst>
                <a:path w="442692" h="507185">
                  <a:moveTo>
                    <a:pt x="0" y="0"/>
                  </a:moveTo>
                  <a:lnTo>
                    <a:pt x="442692" y="0"/>
                  </a:lnTo>
                  <a:lnTo>
                    <a:pt x="442692" y="507184"/>
                  </a:lnTo>
                  <a:lnTo>
                    <a:pt x="0" y="507184"/>
                  </a:lnTo>
                  <a:lnTo>
                    <a:pt x="0" y="0"/>
                  </a:lnTo>
                  <a:close/>
                </a:path>
              </a:pathLst>
            </a:custGeom>
            <a:blipFill>
              <a:blip r:embed="rId2"/>
              <a:stretch>
                <a:fillRect/>
              </a:stretch>
            </a:blipFill>
          </p:spPr>
          <p:txBody>
            <a:bodyPr/>
            <a:lstStyle/>
            <a:p>
              <a:endParaRPr lang="en-GB"/>
            </a:p>
          </p:txBody>
        </p:sp>
        <p:sp>
          <p:nvSpPr>
            <p:cNvPr id="14" name="TextBox 14"/>
            <p:cNvSpPr txBox="1"/>
            <p:nvPr/>
          </p:nvSpPr>
          <p:spPr>
            <a:xfrm>
              <a:off x="1277318" y="4332763"/>
              <a:ext cx="3516006" cy="664845"/>
            </a:xfrm>
            <a:prstGeom prst="rect">
              <a:avLst/>
            </a:prstGeom>
          </p:spPr>
          <p:txBody>
            <a:bodyPr lIns="0" tIns="0" rIns="0" bIns="0" rtlCol="0" anchor="t">
              <a:spAutoFit/>
            </a:bodyPr>
            <a:lstStyle/>
            <a:p>
              <a:pPr marL="0" lvl="0" indent="0" algn="l">
                <a:lnSpc>
                  <a:spcPts val="3600"/>
                </a:lnSpc>
                <a:spcBef>
                  <a:spcPct val="0"/>
                </a:spcBef>
              </a:pPr>
              <a:r>
                <a:rPr lang="en-US" sz="3600" spc="-179">
                  <a:solidFill>
                    <a:srgbClr val="FFF6EC"/>
                  </a:solidFill>
                  <a:latin typeface="Bree Serif"/>
                  <a:ea typeface="Bree Serif"/>
                  <a:cs typeface="Bree Serif"/>
                  <a:sym typeface="Bree Serif"/>
                </a:rPr>
                <a:t>749 photos</a:t>
              </a:r>
            </a:p>
          </p:txBody>
        </p:sp>
        <p:sp>
          <p:nvSpPr>
            <p:cNvPr id="15" name="TextBox 15"/>
            <p:cNvSpPr txBox="1"/>
            <p:nvPr/>
          </p:nvSpPr>
          <p:spPr>
            <a:xfrm>
              <a:off x="1277318" y="3194932"/>
              <a:ext cx="3961073" cy="664845"/>
            </a:xfrm>
            <a:prstGeom prst="rect">
              <a:avLst/>
            </a:prstGeom>
          </p:spPr>
          <p:txBody>
            <a:bodyPr lIns="0" tIns="0" rIns="0" bIns="0" rtlCol="0" anchor="t">
              <a:spAutoFit/>
            </a:bodyPr>
            <a:lstStyle/>
            <a:p>
              <a:pPr marL="0" lvl="0" indent="0" algn="l">
                <a:lnSpc>
                  <a:spcPts val="3600"/>
                </a:lnSpc>
                <a:spcBef>
                  <a:spcPct val="0"/>
                </a:spcBef>
              </a:pPr>
              <a:r>
                <a:rPr lang="en-US" sz="3600" spc="-179">
                  <a:solidFill>
                    <a:srgbClr val="FFF6EC"/>
                  </a:solidFill>
                  <a:latin typeface="Bree Serif"/>
                  <a:ea typeface="Bree Serif"/>
                  <a:cs typeface="Bree Serif"/>
                  <a:sym typeface="Bree Serif"/>
                </a:rPr>
                <a:t>7 workshops</a:t>
              </a:r>
            </a:p>
          </p:txBody>
        </p:sp>
        <p:sp>
          <p:nvSpPr>
            <p:cNvPr id="16" name="TextBox 16"/>
            <p:cNvSpPr txBox="1"/>
            <p:nvPr/>
          </p:nvSpPr>
          <p:spPr>
            <a:xfrm>
              <a:off x="1277318" y="5038883"/>
              <a:ext cx="4248190" cy="353843"/>
            </a:xfrm>
            <a:prstGeom prst="rect">
              <a:avLst/>
            </a:prstGeom>
          </p:spPr>
          <p:txBody>
            <a:bodyPr lIns="0" tIns="0" rIns="0" bIns="0" rtlCol="0" anchor="t">
              <a:spAutoFit/>
            </a:bodyPr>
            <a:lstStyle/>
            <a:p>
              <a:pPr marL="0" lvl="0" indent="0" algn="l">
                <a:lnSpc>
                  <a:spcPts val="1939"/>
                </a:lnSpc>
              </a:pPr>
              <a:r>
                <a:rPr lang="en-US" sz="1939" spc="-58">
                  <a:solidFill>
                    <a:srgbClr val="FFF6EC"/>
                  </a:solidFill>
                  <a:latin typeface="Public Sans 1"/>
                  <a:ea typeface="Public Sans 1"/>
                  <a:cs typeface="Public Sans 1"/>
                  <a:sym typeface="Public Sans 1"/>
                </a:rPr>
                <a:t>Food and food education</a:t>
              </a:r>
            </a:p>
          </p:txBody>
        </p:sp>
        <p:sp>
          <p:nvSpPr>
            <p:cNvPr id="17" name="TextBox 17"/>
            <p:cNvSpPr txBox="1"/>
            <p:nvPr/>
          </p:nvSpPr>
          <p:spPr>
            <a:xfrm>
              <a:off x="1262001" y="3899546"/>
              <a:ext cx="4236542" cy="353843"/>
            </a:xfrm>
            <a:prstGeom prst="rect">
              <a:avLst/>
            </a:prstGeom>
          </p:spPr>
          <p:txBody>
            <a:bodyPr lIns="0" tIns="0" rIns="0" bIns="0" rtlCol="0" anchor="t">
              <a:spAutoFit/>
            </a:bodyPr>
            <a:lstStyle/>
            <a:p>
              <a:pPr marL="0" lvl="0" indent="0" algn="l">
                <a:lnSpc>
                  <a:spcPts val="1939"/>
                </a:lnSpc>
              </a:pPr>
              <a:r>
                <a:rPr lang="en-US" sz="1939" spc="-58">
                  <a:solidFill>
                    <a:srgbClr val="FFF6EC"/>
                  </a:solidFill>
                  <a:latin typeface="Public Sans 1"/>
                  <a:ea typeface="Public Sans 1"/>
                  <a:cs typeface="Public Sans 1"/>
                  <a:sym typeface="Public Sans 1"/>
                </a:rPr>
                <a:t>Online and in person</a:t>
              </a:r>
            </a:p>
          </p:txBody>
        </p:sp>
        <p:sp>
          <p:nvSpPr>
            <p:cNvPr id="18" name="TextBox 18"/>
            <p:cNvSpPr txBox="1"/>
            <p:nvPr/>
          </p:nvSpPr>
          <p:spPr>
            <a:xfrm>
              <a:off x="1262001" y="1460936"/>
              <a:ext cx="4544656" cy="1274445"/>
            </a:xfrm>
            <a:prstGeom prst="rect">
              <a:avLst/>
            </a:prstGeom>
          </p:spPr>
          <p:txBody>
            <a:bodyPr lIns="0" tIns="0" rIns="0" bIns="0" rtlCol="0" anchor="t">
              <a:spAutoFit/>
            </a:bodyPr>
            <a:lstStyle/>
            <a:p>
              <a:pPr marL="0" lvl="0" indent="0" algn="l">
                <a:lnSpc>
                  <a:spcPts val="3600"/>
                </a:lnSpc>
                <a:spcBef>
                  <a:spcPct val="0"/>
                </a:spcBef>
              </a:pPr>
              <a:r>
                <a:rPr lang="en-US" sz="3600" spc="-179">
                  <a:solidFill>
                    <a:srgbClr val="FFF6EC"/>
                  </a:solidFill>
                  <a:latin typeface="Bree Serif"/>
                  <a:ea typeface="Bree Serif"/>
                  <a:cs typeface="Bree Serif"/>
                  <a:sym typeface="Bree Serif"/>
                </a:rPr>
                <a:t>201 survey responses</a:t>
              </a:r>
            </a:p>
          </p:txBody>
        </p:sp>
        <p:sp>
          <p:nvSpPr>
            <p:cNvPr id="19" name="TextBox 19"/>
            <p:cNvSpPr txBox="1"/>
            <p:nvPr/>
          </p:nvSpPr>
          <p:spPr>
            <a:xfrm>
              <a:off x="1262001" y="358062"/>
              <a:ext cx="2946690" cy="664845"/>
            </a:xfrm>
            <a:prstGeom prst="rect">
              <a:avLst/>
            </a:prstGeom>
          </p:spPr>
          <p:txBody>
            <a:bodyPr lIns="0" tIns="0" rIns="0" bIns="0" rtlCol="0" anchor="t">
              <a:spAutoFit/>
            </a:bodyPr>
            <a:lstStyle/>
            <a:p>
              <a:pPr marL="0" lvl="0" indent="0" algn="l">
                <a:lnSpc>
                  <a:spcPts val="3600"/>
                </a:lnSpc>
                <a:spcBef>
                  <a:spcPct val="0"/>
                </a:spcBef>
              </a:pPr>
              <a:r>
                <a:rPr lang="en-US" sz="3600" spc="-179">
                  <a:solidFill>
                    <a:srgbClr val="FFF6EC"/>
                  </a:solidFill>
                  <a:latin typeface="Bree Serif"/>
                  <a:ea typeface="Bree Serif"/>
                  <a:cs typeface="Bree Serif"/>
                  <a:sym typeface="Bree Serif"/>
                </a:rPr>
                <a:t>6 months</a:t>
              </a:r>
            </a:p>
          </p:txBody>
        </p:sp>
        <p:sp>
          <p:nvSpPr>
            <p:cNvPr id="20" name="TextBox 20"/>
            <p:cNvSpPr txBox="1"/>
            <p:nvPr/>
          </p:nvSpPr>
          <p:spPr>
            <a:xfrm>
              <a:off x="1277318" y="2763956"/>
              <a:ext cx="4364370" cy="364301"/>
            </a:xfrm>
            <a:prstGeom prst="rect">
              <a:avLst/>
            </a:prstGeom>
          </p:spPr>
          <p:txBody>
            <a:bodyPr lIns="0" tIns="0" rIns="0" bIns="0" rtlCol="0" anchor="t">
              <a:spAutoFit/>
            </a:bodyPr>
            <a:lstStyle/>
            <a:p>
              <a:pPr marL="0" lvl="0" indent="0" algn="l">
                <a:lnSpc>
                  <a:spcPts val="1992"/>
                </a:lnSpc>
              </a:pPr>
              <a:r>
                <a:rPr lang="en-US" sz="1992" spc="-59">
                  <a:solidFill>
                    <a:srgbClr val="FFF6EC"/>
                  </a:solidFill>
                  <a:latin typeface="Public Sans 1"/>
                  <a:ea typeface="Public Sans 1"/>
                  <a:cs typeface="Public Sans 1"/>
                  <a:sym typeface="Public Sans 1"/>
                </a:rPr>
                <a:t>Representing 207 settings</a:t>
              </a:r>
            </a:p>
          </p:txBody>
        </p:sp>
        <p:sp>
          <p:nvSpPr>
            <p:cNvPr id="21" name="TextBox 21"/>
            <p:cNvSpPr txBox="1"/>
            <p:nvPr/>
          </p:nvSpPr>
          <p:spPr>
            <a:xfrm>
              <a:off x="1262001" y="1051482"/>
              <a:ext cx="4352404" cy="364301"/>
            </a:xfrm>
            <a:prstGeom prst="rect">
              <a:avLst/>
            </a:prstGeom>
          </p:spPr>
          <p:txBody>
            <a:bodyPr lIns="0" tIns="0" rIns="0" bIns="0" rtlCol="0" anchor="t">
              <a:spAutoFit/>
            </a:bodyPr>
            <a:lstStyle/>
            <a:p>
              <a:pPr marL="0" lvl="0" indent="0" algn="l">
                <a:lnSpc>
                  <a:spcPts val="1992"/>
                </a:lnSpc>
              </a:pPr>
              <a:r>
                <a:rPr lang="en-US" sz="1992" spc="-59">
                  <a:solidFill>
                    <a:srgbClr val="FFF6EC"/>
                  </a:solidFill>
                  <a:latin typeface="Public Sans 1"/>
                  <a:ea typeface="Public Sans 1"/>
                  <a:cs typeface="Public Sans 1"/>
                  <a:sym typeface="Public Sans 1"/>
                </a:rPr>
                <a:t>Project duration</a:t>
              </a:r>
            </a:p>
          </p:txBody>
        </p:sp>
        <p:sp>
          <p:nvSpPr>
            <p:cNvPr id="22" name="TextBox 22"/>
            <p:cNvSpPr txBox="1"/>
            <p:nvPr/>
          </p:nvSpPr>
          <p:spPr>
            <a:xfrm>
              <a:off x="1277318" y="5432583"/>
              <a:ext cx="3976389" cy="1274445"/>
            </a:xfrm>
            <a:prstGeom prst="rect">
              <a:avLst/>
            </a:prstGeom>
          </p:spPr>
          <p:txBody>
            <a:bodyPr lIns="0" tIns="0" rIns="0" bIns="0" rtlCol="0" anchor="t">
              <a:spAutoFit/>
            </a:bodyPr>
            <a:lstStyle/>
            <a:p>
              <a:pPr marL="0" lvl="0" indent="0" algn="l">
                <a:lnSpc>
                  <a:spcPts val="3600"/>
                </a:lnSpc>
                <a:spcBef>
                  <a:spcPct val="0"/>
                </a:spcBef>
              </a:pPr>
              <a:r>
                <a:rPr lang="en-US" sz="3600" spc="-179">
                  <a:solidFill>
                    <a:srgbClr val="FFF6EC"/>
                  </a:solidFill>
                  <a:latin typeface="Bree Serif"/>
                  <a:ea typeface="Bree Serif"/>
                  <a:cs typeface="Bree Serif"/>
                  <a:sym typeface="Bree Serif"/>
                </a:rPr>
                <a:t>5 parent interviews</a:t>
              </a:r>
            </a:p>
          </p:txBody>
        </p:sp>
        <p:sp>
          <p:nvSpPr>
            <p:cNvPr id="23" name="TextBox 23"/>
            <p:cNvSpPr txBox="1"/>
            <p:nvPr/>
          </p:nvSpPr>
          <p:spPr>
            <a:xfrm>
              <a:off x="1288965" y="6748303"/>
              <a:ext cx="4236542" cy="353843"/>
            </a:xfrm>
            <a:prstGeom prst="rect">
              <a:avLst/>
            </a:prstGeom>
          </p:spPr>
          <p:txBody>
            <a:bodyPr lIns="0" tIns="0" rIns="0" bIns="0" rtlCol="0" anchor="t">
              <a:spAutoFit/>
            </a:bodyPr>
            <a:lstStyle/>
            <a:p>
              <a:pPr marL="0" lvl="0" indent="0" algn="l">
                <a:lnSpc>
                  <a:spcPts val="1939"/>
                </a:lnSpc>
              </a:pPr>
              <a:r>
                <a:rPr lang="en-US" sz="1939" spc="-58">
                  <a:solidFill>
                    <a:srgbClr val="FFF6EC"/>
                  </a:solidFill>
                  <a:latin typeface="Public Sans 1"/>
                  <a:ea typeface="Public Sans 1"/>
                  <a:cs typeface="Public Sans 1"/>
                  <a:sym typeface="Public Sans 1"/>
                </a:rPr>
                <a:t>Phone calls</a:t>
              </a:r>
            </a:p>
          </p:txBody>
        </p:sp>
      </p:grpSp>
      <p:grpSp>
        <p:nvGrpSpPr>
          <p:cNvPr id="24" name="Group 24"/>
          <p:cNvGrpSpPr/>
          <p:nvPr/>
        </p:nvGrpSpPr>
        <p:grpSpPr>
          <a:xfrm>
            <a:off x="13333241" y="9459857"/>
            <a:ext cx="4592678" cy="654837"/>
            <a:chOff x="0" y="0"/>
            <a:chExt cx="1209594" cy="172467"/>
          </a:xfrm>
        </p:grpSpPr>
        <p:sp>
          <p:nvSpPr>
            <p:cNvPr id="25" name="Freeform 25"/>
            <p:cNvSpPr/>
            <p:nvPr/>
          </p:nvSpPr>
          <p:spPr>
            <a:xfrm>
              <a:off x="0" y="0"/>
              <a:ext cx="1209594" cy="172467"/>
            </a:xfrm>
            <a:custGeom>
              <a:avLst/>
              <a:gdLst/>
              <a:ahLst/>
              <a:cxnLst/>
              <a:rect l="l" t="t" r="r" b="b"/>
              <a:pathLst>
                <a:path w="1209594" h="172467">
                  <a:moveTo>
                    <a:pt x="85971" y="0"/>
                  </a:moveTo>
                  <a:lnTo>
                    <a:pt x="1123623" y="0"/>
                  </a:lnTo>
                  <a:cubicBezTo>
                    <a:pt x="1146424" y="0"/>
                    <a:pt x="1168291" y="9058"/>
                    <a:pt x="1184414" y="25180"/>
                  </a:cubicBezTo>
                  <a:cubicBezTo>
                    <a:pt x="1200536" y="41303"/>
                    <a:pt x="1209594" y="63170"/>
                    <a:pt x="1209594" y="85971"/>
                  </a:cubicBezTo>
                  <a:lnTo>
                    <a:pt x="1209594" y="86496"/>
                  </a:lnTo>
                  <a:cubicBezTo>
                    <a:pt x="1209594" y="133977"/>
                    <a:pt x="1171104" y="172467"/>
                    <a:pt x="1123623" y="172467"/>
                  </a:cubicBezTo>
                  <a:lnTo>
                    <a:pt x="85971" y="172467"/>
                  </a:lnTo>
                  <a:cubicBezTo>
                    <a:pt x="38491" y="172467"/>
                    <a:pt x="0" y="133977"/>
                    <a:pt x="0" y="86496"/>
                  </a:cubicBezTo>
                  <a:lnTo>
                    <a:pt x="0" y="85971"/>
                  </a:lnTo>
                  <a:cubicBezTo>
                    <a:pt x="0" y="38491"/>
                    <a:pt x="38491" y="0"/>
                    <a:pt x="85971" y="0"/>
                  </a:cubicBezTo>
                  <a:close/>
                </a:path>
              </a:pathLst>
            </a:custGeom>
            <a:solidFill>
              <a:srgbClr val="FFFFFF"/>
            </a:solidFill>
          </p:spPr>
          <p:txBody>
            <a:bodyPr/>
            <a:lstStyle/>
            <a:p>
              <a:endParaRPr lang="en-GB"/>
            </a:p>
          </p:txBody>
        </p:sp>
        <p:sp>
          <p:nvSpPr>
            <p:cNvPr id="26" name="TextBox 26"/>
            <p:cNvSpPr txBox="1"/>
            <p:nvPr/>
          </p:nvSpPr>
          <p:spPr>
            <a:xfrm>
              <a:off x="0" y="-9525"/>
              <a:ext cx="1209594" cy="181992"/>
            </a:xfrm>
            <a:prstGeom prst="rect">
              <a:avLst/>
            </a:prstGeom>
          </p:spPr>
          <p:txBody>
            <a:bodyPr lIns="50800" tIns="50800" rIns="50800" bIns="50800" rtlCol="0" anchor="ctr"/>
            <a:lstStyle/>
            <a:p>
              <a:pPr algn="ctr">
                <a:lnSpc>
                  <a:spcPts val="2815"/>
                </a:lnSpc>
              </a:pPr>
              <a:r>
                <a:rPr lang="en-US" sz="2346" b="1" spc="-117">
                  <a:solidFill>
                    <a:srgbClr val="502F4C"/>
                  </a:solidFill>
                  <a:latin typeface="Public Sans 1 Bold"/>
                  <a:ea typeface="Public Sans 1 Bold"/>
                  <a:cs typeface="Public Sans 1 Bold"/>
                  <a:sym typeface="Public Sans 1 Bold"/>
                </a:rPr>
                <a:t>www.nourishingourfuture.co.uk</a:t>
              </a:r>
            </a:p>
          </p:txBody>
        </p:sp>
      </p:grpSp>
      <p:sp>
        <p:nvSpPr>
          <p:cNvPr id="27" name="Freeform 27"/>
          <p:cNvSpPr/>
          <p:nvPr/>
        </p:nvSpPr>
        <p:spPr>
          <a:xfrm>
            <a:off x="10032187" y="1219200"/>
            <a:ext cx="7827836" cy="6084989"/>
          </a:xfrm>
          <a:custGeom>
            <a:avLst/>
            <a:gdLst/>
            <a:ahLst/>
            <a:cxnLst/>
            <a:rect l="l" t="t" r="r" b="b"/>
            <a:pathLst>
              <a:path w="7827836" h="6084989">
                <a:moveTo>
                  <a:pt x="0" y="0"/>
                </a:moveTo>
                <a:lnTo>
                  <a:pt x="7827836" y="0"/>
                </a:lnTo>
                <a:lnTo>
                  <a:pt x="7827836" y="6084989"/>
                </a:lnTo>
                <a:lnTo>
                  <a:pt x="0" y="6084989"/>
                </a:lnTo>
                <a:lnTo>
                  <a:pt x="0" y="0"/>
                </a:lnTo>
                <a:close/>
              </a:path>
            </a:pathLst>
          </a:custGeom>
          <a:blipFill>
            <a:blip r:embed="rId4"/>
            <a:stretch>
              <a:fillRect t="-411" b="-411"/>
            </a:stretch>
          </a:blipFill>
        </p:spPr>
        <p:txBody>
          <a:bodyPr/>
          <a:lstStyle/>
          <a:p>
            <a:endParaRPr lang="en-GB"/>
          </a:p>
        </p:txBody>
      </p:sp>
      <p:sp>
        <p:nvSpPr>
          <p:cNvPr id="28" name="Freeform 28"/>
          <p:cNvSpPr/>
          <p:nvPr/>
        </p:nvSpPr>
        <p:spPr>
          <a:xfrm>
            <a:off x="10420573" y="7321208"/>
            <a:ext cx="2280221" cy="2736265"/>
          </a:xfrm>
          <a:custGeom>
            <a:avLst/>
            <a:gdLst/>
            <a:ahLst/>
            <a:cxnLst/>
            <a:rect l="l" t="t" r="r" b="b"/>
            <a:pathLst>
              <a:path w="2280221" h="2736265">
                <a:moveTo>
                  <a:pt x="0" y="0"/>
                </a:moveTo>
                <a:lnTo>
                  <a:pt x="2280221" y="0"/>
                </a:lnTo>
                <a:lnTo>
                  <a:pt x="2280221" y="2736265"/>
                </a:lnTo>
                <a:lnTo>
                  <a:pt x="0" y="2736265"/>
                </a:lnTo>
                <a:lnTo>
                  <a:pt x="0" y="0"/>
                </a:lnTo>
                <a:close/>
              </a:path>
            </a:pathLst>
          </a:custGeom>
          <a:blipFill>
            <a:blip r:embed="rId5"/>
            <a:stretch>
              <a:fillRect/>
            </a:stretch>
          </a:blipFill>
        </p:spPr>
        <p:txBody>
          <a:bodyPr/>
          <a:lstStyle/>
          <a:p>
            <a:endParaRPr lang="en-GB"/>
          </a:p>
        </p:txBody>
      </p:sp>
      <p:sp>
        <p:nvSpPr>
          <p:cNvPr id="29" name="Freeform 29"/>
          <p:cNvSpPr/>
          <p:nvPr/>
        </p:nvSpPr>
        <p:spPr>
          <a:xfrm>
            <a:off x="3508124" y="6464212"/>
            <a:ext cx="2433425" cy="1713991"/>
          </a:xfrm>
          <a:custGeom>
            <a:avLst/>
            <a:gdLst/>
            <a:ahLst/>
            <a:cxnLst/>
            <a:rect l="l" t="t" r="r" b="b"/>
            <a:pathLst>
              <a:path w="2433425" h="1713991">
                <a:moveTo>
                  <a:pt x="0" y="0"/>
                </a:moveTo>
                <a:lnTo>
                  <a:pt x="2433425" y="0"/>
                </a:lnTo>
                <a:lnTo>
                  <a:pt x="2433425" y="1713991"/>
                </a:lnTo>
                <a:lnTo>
                  <a:pt x="0" y="1713991"/>
                </a:lnTo>
                <a:lnTo>
                  <a:pt x="0" y="0"/>
                </a:lnTo>
                <a:close/>
              </a:path>
            </a:pathLst>
          </a:custGeom>
          <a:blipFill>
            <a:blip r:embed="rId6"/>
            <a:stretch>
              <a:fillRect/>
            </a:stretch>
          </a:blipFill>
        </p:spPr>
        <p:txBody>
          <a:bodyPr/>
          <a:lstStyle/>
          <a:p>
            <a:endParaRPr lang="en-GB"/>
          </a:p>
        </p:txBody>
      </p:sp>
      <p:grpSp>
        <p:nvGrpSpPr>
          <p:cNvPr id="30" name="Group 30"/>
          <p:cNvGrpSpPr/>
          <p:nvPr/>
        </p:nvGrpSpPr>
        <p:grpSpPr>
          <a:xfrm>
            <a:off x="14265397" y="6691912"/>
            <a:ext cx="4022603" cy="2767945"/>
            <a:chOff x="0" y="0"/>
            <a:chExt cx="1059451" cy="729006"/>
          </a:xfrm>
        </p:grpSpPr>
        <p:sp>
          <p:nvSpPr>
            <p:cNvPr id="31" name="Freeform 31"/>
            <p:cNvSpPr/>
            <p:nvPr/>
          </p:nvSpPr>
          <p:spPr>
            <a:xfrm>
              <a:off x="0" y="0"/>
              <a:ext cx="1059451" cy="729006"/>
            </a:xfrm>
            <a:custGeom>
              <a:avLst/>
              <a:gdLst/>
              <a:ahLst/>
              <a:cxnLst/>
              <a:rect l="l" t="t" r="r" b="b"/>
              <a:pathLst>
                <a:path w="1059451" h="729006">
                  <a:moveTo>
                    <a:pt x="98155" y="0"/>
                  </a:moveTo>
                  <a:lnTo>
                    <a:pt x="961296" y="0"/>
                  </a:lnTo>
                  <a:cubicBezTo>
                    <a:pt x="1015506" y="0"/>
                    <a:pt x="1059451" y="43945"/>
                    <a:pt x="1059451" y="98155"/>
                  </a:cubicBezTo>
                  <a:lnTo>
                    <a:pt x="1059451" y="630851"/>
                  </a:lnTo>
                  <a:cubicBezTo>
                    <a:pt x="1059451" y="685061"/>
                    <a:pt x="1015506" y="729006"/>
                    <a:pt x="961296" y="729006"/>
                  </a:cubicBezTo>
                  <a:lnTo>
                    <a:pt x="98155" y="729006"/>
                  </a:lnTo>
                  <a:cubicBezTo>
                    <a:pt x="72123" y="729006"/>
                    <a:pt x="47156" y="718665"/>
                    <a:pt x="28749" y="700257"/>
                  </a:cubicBezTo>
                  <a:cubicBezTo>
                    <a:pt x="10341" y="681850"/>
                    <a:pt x="0" y="656884"/>
                    <a:pt x="0" y="630851"/>
                  </a:cubicBezTo>
                  <a:lnTo>
                    <a:pt x="0" y="98155"/>
                  </a:lnTo>
                  <a:cubicBezTo>
                    <a:pt x="0" y="43945"/>
                    <a:pt x="43945" y="0"/>
                    <a:pt x="98155" y="0"/>
                  </a:cubicBezTo>
                  <a:close/>
                </a:path>
              </a:pathLst>
            </a:custGeom>
            <a:solidFill>
              <a:srgbClr val="502F4C"/>
            </a:solidFill>
          </p:spPr>
          <p:txBody>
            <a:bodyPr/>
            <a:lstStyle/>
            <a:p>
              <a:endParaRPr lang="en-GB"/>
            </a:p>
          </p:txBody>
        </p:sp>
        <p:sp>
          <p:nvSpPr>
            <p:cNvPr id="32" name="TextBox 32"/>
            <p:cNvSpPr txBox="1"/>
            <p:nvPr/>
          </p:nvSpPr>
          <p:spPr>
            <a:xfrm>
              <a:off x="0" y="-38100"/>
              <a:ext cx="1059451" cy="767106"/>
            </a:xfrm>
            <a:prstGeom prst="rect">
              <a:avLst/>
            </a:prstGeom>
          </p:spPr>
          <p:txBody>
            <a:bodyPr lIns="50800" tIns="50800" rIns="50800" bIns="50800" rtlCol="0" anchor="ctr"/>
            <a:lstStyle/>
            <a:p>
              <a:pPr algn="ctr">
                <a:lnSpc>
                  <a:spcPts val="2953"/>
                </a:lnSpc>
              </a:pPr>
              <a:endParaRPr/>
            </a:p>
          </p:txBody>
        </p:sp>
      </p:grpSp>
      <p:sp>
        <p:nvSpPr>
          <p:cNvPr id="33" name="TextBox 33"/>
          <p:cNvSpPr txBox="1"/>
          <p:nvPr/>
        </p:nvSpPr>
        <p:spPr>
          <a:xfrm>
            <a:off x="14637398" y="6858262"/>
            <a:ext cx="3288520" cy="2050415"/>
          </a:xfrm>
          <a:prstGeom prst="rect">
            <a:avLst/>
          </a:prstGeom>
        </p:spPr>
        <p:txBody>
          <a:bodyPr lIns="0" tIns="0" rIns="0" bIns="0" rtlCol="0" anchor="t">
            <a:spAutoFit/>
          </a:bodyPr>
          <a:lstStyle/>
          <a:p>
            <a:pPr algn="l">
              <a:lnSpc>
                <a:spcPts val="4060"/>
              </a:lnSpc>
            </a:pPr>
            <a:r>
              <a:rPr lang="en-US" sz="2900" b="1">
                <a:solidFill>
                  <a:srgbClr val="FFF6EC"/>
                </a:solidFill>
                <a:latin typeface="Public Sans 1 Bold"/>
                <a:ea typeface="Public Sans 1 Bold"/>
                <a:cs typeface="Public Sans 1 Bold"/>
                <a:sym typeface="Public Sans 1 Bold"/>
              </a:rPr>
              <a:t>94 childminders</a:t>
            </a:r>
          </a:p>
          <a:p>
            <a:pPr algn="l">
              <a:lnSpc>
                <a:spcPts val="4060"/>
              </a:lnSpc>
            </a:pPr>
            <a:r>
              <a:rPr lang="en-US" sz="2900" b="1">
                <a:solidFill>
                  <a:srgbClr val="FFF6EC"/>
                </a:solidFill>
                <a:latin typeface="Public Sans 1 Bold"/>
                <a:ea typeface="Public Sans 1 Bold"/>
                <a:cs typeface="Public Sans 1 Bold"/>
                <a:sym typeface="Public Sans 1 Bold"/>
              </a:rPr>
              <a:t>58 Day Nurseries</a:t>
            </a:r>
          </a:p>
          <a:p>
            <a:pPr algn="l">
              <a:lnSpc>
                <a:spcPts val="4060"/>
              </a:lnSpc>
            </a:pPr>
            <a:r>
              <a:rPr lang="en-US" sz="2900" b="1">
                <a:solidFill>
                  <a:srgbClr val="FFF6EC"/>
                </a:solidFill>
                <a:latin typeface="Public Sans 1 Bold"/>
                <a:ea typeface="Public Sans 1 Bold"/>
                <a:cs typeface="Public Sans 1 Bold"/>
                <a:sym typeface="Public Sans 1 Bold"/>
              </a:rPr>
              <a:t>67 Preschools</a:t>
            </a:r>
          </a:p>
          <a:p>
            <a:pPr algn="l">
              <a:lnSpc>
                <a:spcPts val="4060"/>
              </a:lnSpc>
            </a:pPr>
            <a:r>
              <a:rPr lang="en-US" sz="2900" b="1">
                <a:solidFill>
                  <a:srgbClr val="FFF6EC"/>
                </a:solidFill>
                <a:latin typeface="Public Sans 1 Bold"/>
                <a:ea typeface="Public Sans 1 Bold"/>
                <a:cs typeface="Public Sans 1 Bold"/>
                <a:sym typeface="Public Sans 1 Bold"/>
              </a:rPr>
              <a:t>5 Parents</a:t>
            </a:r>
          </a:p>
        </p:txBody>
      </p:sp>
      <p:grpSp>
        <p:nvGrpSpPr>
          <p:cNvPr id="34" name="Group 34"/>
          <p:cNvGrpSpPr/>
          <p:nvPr/>
        </p:nvGrpSpPr>
        <p:grpSpPr>
          <a:xfrm>
            <a:off x="5440167" y="1735758"/>
            <a:ext cx="4346957" cy="5772063"/>
            <a:chOff x="0" y="0"/>
            <a:chExt cx="5795943" cy="7696083"/>
          </a:xfrm>
        </p:grpSpPr>
        <p:grpSp>
          <p:nvGrpSpPr>
            <p:cNvPr id="35" name="Group 35"/>
            <p:cNvGrpSpPr/>
            <p:nvPr/>
          </p:nvGrpSpPr>
          <p:grpSpPr>
            <a:xfrm>
              <a:off x="0" y="0"/>
              <a:ext cx="5795943" cy="7696083"/>
              <a:chOff x="0" y="0"/>
              <a:chExt cx="1144878" cy="1520214"/>
            </a:xfrm>
          </p:grpSpPr>
          <p:sp>
            <p:nvSpPr>
              <p:cNvPr id="36" name="Freeform 36"/>
              <p:cNvSpPr/>
              <p:nvPr/>
            </p:nvSpPr>
            <p:spPr>
              <a:xfrm>
                <a:off x="0" y="0"/>
                <a:ext cx="1144878" cy="1520214"/>
              </a:xfrm>
              <a:custGeom>
                <a:avLst/>
                <a:gdLst/>
                <a:ahLst/>
                <a:cxnLst/>
                <a:rect l="l" t="t" r="r" b="b"/>
                <a:pathLst>
                  <a:path w="1144878" h="1520214">
                    <a:moveTo>
                      <a:pt x="90831" y="0"/>
                    </a:moveTo>
                    <a:lnTo>
                      <a:pt x="1054047" y="0"/>
                    </a:lnTo>
                    <a:cubicBezTo>
                      <a:pt x="1078137" y="0"/>
                      <a:pt x="1101240" y="9570"/>
                      <a:pt x="1118274" y="26604"/>
                    </a:cubicBezTo>
                    <a:cubicBezTo>
                      <a:pt x="1135308" y="43638"/>
                      <a:pt x="1144878" y="66741"/>
                      <a:pt x="1144878" y="90831"/>
                    </a:cubicBezTo>
                    <a:lnTo>
                      <a:pt x="1144878" y="1429383"/>
                    </a:lnTo>
                    <a:cubicBezTo>
                      <a:pt x="1144878" y="1479548"/>
                      <a:pt x="1104211" y="1520214"/>
                      <a:pt x="1054047" y="1520214"/>
                    </a:cubicBezTo>
                    <a:lnTo>
                      <a:pt x="90831" y="1520214"/>
                    </a:lnTo>
                    <a:cubicBezTo>
                      <a:pt x="40666" y="1520214"/>
                      <a:pt x="0" y="1479548"/>
                      <a:pt x="0" y="1429383"/>
                    </a:cubicBezTo>
                    <a:lnTo>
                      <a:pt x="0" y="90831"/>
                    </a:lnTo>
                    <a:cubicBezTo>
                      <a:pt x="0" y="40666"/>
                      <a:pt x="40666" y="0"/>
                      <a:pt x="90831" y="0"/>
                    </a:cubicBezTo>
                    <a:close/>
                  </a:path>
                </a:pathLst>
              </a:custGeom>
              <a:solidFill>
                <a:srgbClr val="502F4C"/>
              </a:solidFill>
            </p:spPr>
            <p:txBody>
              <a:bodyPr/>
              <a:lstStyle/>
              <a:p>
                <a:endParaRPr lang="en-GB"/>
              </a:p>
            </p:txBody>
          </p:sp>
          <p:sp>
            <p:nvSpPr>
              <p:cNvPr id="37" name="TextBox 37"/>
              <p:cNvSpPr txBox="1"/>
              <p:nvPr/>
            </p:nvSpPr>
            <p:spPr>
              <a:xfrm>
                <a:off x="0" y="0"/>
                <a:ext cx="1144878" cy="1520214"/>
              </a:xfrm>
              <a:prstGeom prst="rect">
                <a:avLst/>
              </a:prstGeom>
            </p:spPr>
            <p:txBody>
              <a:bodyPr lIns="50800" tIns="50800" rIns="50800" bIns="50800" rtlCol="0" anchor="ctr"/>
              <a:lstStyle/>
              <a:p>
                <a:pPr algn="ctr">
                  <a:lnSpc>
                    <a:spcPts val="4855"/>
                  </a:lnSpc>
                </a:pPr>
                <a:r>
                  <a:rPr lang="en-US" sz="4046" b="1" spc="-202">
                    <a:solidFill>
                      <a:srgbClr val="FFFFFF"/>
                    </a:solidFill>
                    <a:latin typeface="Public Sans 1 Bold"/>
                    <a:ea typeface="Public Sans 1 Bold"/>
                    <a:cs typeface="Public Sans 1 Bold"/>
                    <a:sym typeface="Public Sans 1 Bold"/>
                  </a:rPr>
                  <a:t> </a:t>
                </a:r>
              </a:p>
            </p:txBody>
          </p:sp>
        </p:grpSp>
        <p:sp>
          <p:nvSpPr>
            <p:cNvPr id="38" name="Freeform 38"/>
            <p:cNvSpPr/>
            <p:nvPr/>
          </p:nvSpPr>
          <p:spPr>
            <a:xfrm>
              <a:off x="324681" y="2409369"/>
              <a:ext cx="515884" cy="556990"/>
            </a:xfrm>
            <a:custGeom>
              <a:avLst/>
              <a:gdLst/>
              <a:ahLst/>
              <a:cxnLst/>
              <a:rect l="l" t="t" r="r" b="b"/>
              <a:pathLst>
                <a:path w="515884" h="556990">
                  <a:moveTo>
                    <a:pt x="0" y="0"/>
                  </a:moveTo>
                  <a:lnTo>
                    <a:pt x="515883" y="0"/>
                  </a:lnTo>
                  <a:lnTo>
                    <a:pt x="515883" y="556990"/>
                  </a:lnTo>
                  <a:lnTo>
                    <a:pt x="0" y="556990"/>
                  </a:lnTo>
                  <a:lnTo>
                    <a:pt x="0" y="0"/>
                  </a:lnTo>
                  <a:close/>
                </a:path>
              </a:pathLst>
            </a:custGeom>
            <a:blipFill>
              <a:blip r:embed="rId3"/>
              <a:stretch>
                <a:fillRect t="-3441" b="-3441"/>
              </a:stretch>
            </a:blipFill>
          </p:spPr>
          <p:txBody>
            <a:bodyPr/>
            <a:lstStyle/>
            <a:p>
              <a:endParaRPr lang="en-GB"/>
            </a:p>
          </p:txBody>
        </p:sp>
        <p:sp>
          <p:nvSpPr>
            <p:cNvPr id="39" name="Freeform 39"/>
            <p:cNvSpPr/>
            <p:nvPr/>
          </p:nvSpPr>
          <p:spPr>
            <a:xfrm>
              <a:off x="324681" y="3076913"/>
              <a:ext cx="503954" cy="577371"/>
            </a:xfrm>
            <a:custGeom>
              <a:avLst/>
              <a:gdLst/>
              <a:ahLst/>
              <a:cxnLst/>
              <a:rect l="l" t="t" r="r" b="b"/>
              <a:pathLst>
                <a:path w="503954" h="577371">
                  <a:moveTo>
                    <a:pt x="0" y="0"/>
                  </a:moveTo>
                  <a:lnTo>
                    <a:pt x="503953" y="0"/>
                  </a:lnTo>
                  <a:lnTo>
                    <a:pt x="503953" y="577371"/>
                  </a:lnTo>
                  <a:lnTo>
                    <a:pt x="0" y="577371"/>
                  </a:lnTo>
                  <a:lnTo>
                    <a:pt x="0" y="0"/>
                  </a:lnTo>
                  <a:close/>
                </a:path>
              </a:pathLst>
            </a:custGeom>
            <a:blipFill>
              <a:blip r:embed="rId2"/>
              <a:stretch>
                <a:fillRect/>
              </a:stretch>
            </a:blipFill>
          </p:spPr>
          <p:txBody>
            <a:bodyPr/>
            <a:lstStyle/>
            <a:p>
              <a:endParaRPr lang="en-GB"/>
            </a:p>
          </p:txBody>
        </p:sp>
        <p:sp>
          <p:nvSpPr>
            <p:cNvPr id="40" name="Freeform 40"/>
            <p:cNvSpPr/>
            <p:nvPr/>
          </p:nvSpPr>
          <p:spPr>
            <a:xfrm>
              <a:off x="324681" y="4983393"/>
              <a:ext cx="503954" cy="577371"/>
            </a:xfrm>
            <a:custGeom>
              <a:avLst/>
              <a:gdLst/>
              <a:ahLst/>
              <a:cxnLst/>
              <a:rect l="l" t="t" r="r" b="b"/>
              <a:pathLst>
                <a:path w="503954" h="577371">
                  <a:moveTo>
                    <a:pt x="0" y="0"/>
                  </a:moveTo>
                  <a:lnTo>
                    <a:pt x="503953" y="0"/>
                  </a:lnTo>
                  <a:lnTo>
                    <a:pt x="503953" y="577371"/>
                  </a:lnTo>
                  <a:lnTo>
                    <a:pt x="0" y="577371"/>
                  </a:lnTo>
                  <a:lnTo>
                    <a:pt x="0" y="0"/>
                  </a:lnTo>
                  <a:close/>
                </a:path>
              </a:pathLst>
            </a:custGeom>
            <a:blipFill>
              <a:blip r:embed="rId2"/>
              <a:stretch>
                <a:fillRect/>
              </a:stretch>
            </a:blipFill>
          </p:spPr>
          <p:txBody>
            <a:bodyPr/>
            <a:lstStyle/>
            <a:p>
              <a:endParaRPr lang="en-GB"/>
            </a:p>
          </p:txBody>
        </p:sp>
        <p:sp>
          <p:nvSpPr>
            <p:cNvPr id="41" name="Freeform 41"/>
            <p:cNvSpPr/>
            <p:nvPr/>
          </p:nvSpPr>
          <p:spPr>
            <a:xfrm>
              <a:off x="347255" y="3941362"/>
              <a:ext cx="482666" cy="556990"/>
            </a:xfrm>
            <a:custGeom>
              <a:avLst/>
              <a:gdLst/>
              <a:ahLst/>
              <a:cxnLst/>
              <a:rect l="l" t="t" r="r" b="b"/>
              <a:pathLst>
                <a:path w="482666" h="556990">
                  <a:moveTo>
                    <a:pt x="0" y="0"/>
                  </a:moveTo>
                  <a:lnTo>
                    <a:pt x="482666" y="0"/>
                  </a:lnTo>
                  <a:lnTo>
                    <a:pt x="482666" y="556990"/>
                  </a:lnTo>
                  <a:lnTo>
                    <a:pt x="0" y="556990"/>
                  </a:lnTo>
                  <a:lnTo>
                    <a:pt x="0" y="0"/>
                  </a:lnTo>
                  <a:close/>
                </a:path>
              </a:pathLst>
            </a:custGeom>
            <a:blipFill>
              <a:blip r:embed="rId3"/>
              <a:stretch>
                <a:fillRect/>
              </a:stretch>
            </a:blipFill>
          </p:spPr>
          <p:txBody>
            <a:bodyPr/>
            <a:lstStyle/>
            <a:p>
              <a:endParaRPr lang="en-GB"/>
            </a:p>
          </p:txBody>
        </p:sp>
        <p:sp>
          <p:nvSpPr>
            <p:cNvPr id="42" name="Freeform 42"/>
            <p:cNvSpPr/>
            <p:nvPr/>
          </p:nvSpPr>
          <p:spPr>
            <a:xfrm>
              <a:off x="345968" y="5852864"/>
              <a:ext cx="482666" cy="556990"/>
            </a:xfrm>
            <a:custGeom>
              <a:avLst/>
              <a:gdLst/>
              <a:ahLst/>
              <a:cxnLst/>
              <a:rect l="l" t="t" r="r" b="b"/>
              <a:pathLst>
                <a:path w="482666" h="556990">
                  <a:moveTo>
                    <a:pt x="0" y="0"/>
                  </a:moveTo>
                  <a:lnTo>
                    <a:pt x="482666" y="0"/>
                  </a:lnTo>
                  <a:lnTo>
                    <a:pt x="482666" y="556990"/>
                  </a:lnTo>
                  <a:lnTo>
                    <a:pt x="0" y="556990"/>
                  </a:lnTo>
                  <a:lnTo>
                    <a:pt x="0" y="0"/>
                  </a:lnTo>
                  <a:close/>
                </a:path>
              </a:pathLst>
            </a:custGeom>
            <a:blipFill>
              <a:blip r:embed="rId3"/>
              <a:stretch>
                <a:fillRect/>
              </a:stretch>
            </a:blipFill>
          </p:spPr>
          <p:txBody>
            <a:bodyPr/>
            <a:lstStyle/>
            <a:p>
              <a:endParaRPr lang="en-GB"/>
            </a:p>
          </p:txBody>
        </p:sp>
        <p:sp>
          <p:nvSpPr>
            <p:cNvPr id="43" name="Freeform 43"/>
            <p:cNvSpPr/>
            <p:nvPr/>
          </p:nvSpPr>
          <p:spPr>
            <a:xfrm>
              <a:off x="273881" y="6613724"/>
              <a:ext cx="503954" cy="577371"/>
            </a:xfrm>
            <a:custGeom>
              <a:avLst/>
              <a:gdLst/>
              <a:ahLst/>
              <a:cxnLst/>
              <a:rect l="l" t="t" r="r" b="b"/>
              <a:pathLst>
                <a:path w="503954" h="577371">
                  <a:moveTo>
                    <a:pt x="0" y="0"/>
                  </a:moveTo>
                  <a:lnTo>
                    <a:pt x="503953" y="0"/>
                  </a:lnTo>
                  <a:lnTo>
                    <a:pt x="503953" y="577371"/>
                  </a:lnTo>
                  <a:lnTo>
                    <a:pt x="0" y="577371"/>
                  </a:lnTo>
                  <a:lnTo>
                    <a:pt x="0" y="0"/>
                  </a:lnTo>
                  <a:close/>
                </a:path>
              </a:pathLst>
            </a:custGeom>
            <a:blipFill>
              <a:blip r:embed="rId2"/>
              <a:stretch>
                <a:fillRect/>
              </a:stretch>
            </a:blipFill>
          </p:spPr>
          <p:txBody>
            <a:bodyPr/>
            <a:lstStyle/>
            <a:p>
              <a:endParaRPr lang="en-GB"/>
            </a:p>
          </p:txBody>
        </p:sp>
        <p:sp>
          <p:nvSpPr>
            <p:cNvPr id="44" name="TextBox 44"/>
            <p:cNvSpPr txBox="1"/>
            <p:nvPr/>
          </p:nvSpPr>
          <p:spPr>
            <a:xfrm>
              <a:off x="513126" y="419914"/>
              <a:ext cx="4736630" cy="1646555"/>
            </a:xfrm>
            <a:prstGeom prst="rect">
              <a:avLst/>
            </a:prstGeom>
          </p:spPr>
          <p:txBody>
            <a:bodyPr lIns="0" tIns="0" rIns="0" bIns="0" rtlCol="0" anchor="t">
              <a:spAutoFit/>
            </a:bodyPr>
            <a:lstStyle/>
            <a:p>
              <a:pPr algn="ctr">
                <a:lnSpc>
                  <a:spcPts val="5039"/>
                </a:lnSpc>
              </a:pPr>
              <a:r>
                <a:rPr lang="en-US" sz="3599">
                  <a:solidFill>
                    <a:srgbClr val="FFF6EC"/>
                  </a:solidFill>
                  <a:latin typeface="Bree Serif"/>
                  <a:ea typeface="Bree Serif"/>
                  <a:cs typeface="Bree Serif"/>
                  <a:sym typeface="Bree Serif"/>
                </a:rPr>
                <a:t>Challenges &amp; Opportunities</a:t>
              </a:r>
            </a:p>
          </p:txBody>
        </p:sp>
        <p:sp>
          <p:nvSpPr>
            <p:cNvPr id="45" name="TextBox 45"/>
            <p:cNvSpPr txBox="1"/>
            <p:nvPr/>
          </p:nvSpPr>
          <p:spPr>
            <a:xfrm>
              <a:off x="908132" y="3587609"/>
              <a:ext cx="4341624" cy="1197822"/>
            </a:xfrm>
            <a:prstGeom prst="rect">
              <a:avLst/>
            </a:prstGeom>
          </p:spPr>
          <p:txBody>
            <a:bodyPr lIns="0" tIns="0" rIns="0" bIns="0" rtlCol="0" anchor="t">
              <a:spAutoFit/>
            </a:bodyPr>
            <a:lstStyle/>
            <a:p>
              <a:pPr algn="l">
                <a:lnSpc>
                  <a:spcPts val="3640"/>
                </a:lnSpc>
              </a:pPr>
              <a:r>
                <a:rPr lang="en-US" sz="2600" b="1">
                  <a:solidFill>
                    <a:srgbClr val="FFF6EC"/>
                  </a:solidFill>
                  <a:latin typeface="Public Sans 1 Medium"/>
                  <a:ea typeface="Public Sans 1 Medium"/>
                  <a:cs typeface="Public Sans 1 Medium"/>
                  <a:sym typeface="Public Sans 1 Medium"/>
                </a:rPr>
                <a:t>Training, support, guidance, resources</a:t>
              </a:r>
            </a:p>
          </p:txBody>
        </p:sp>
        <p:sp>
          <p:nvSpPr>
            <p:cNvPr id="46" name="TextBox 46"/>
            <p:cNvSpPr txBox="1"/>
            <p:nvPr/>
          </p:nvSpPr>
          <p:spPr>
            <a:xfrm>
              <a:off x="908132" y="2378138"/>
              <a:ext cx="4085370" cy="588222"/>
            </a:xfrm>
            <a:prstGeom prst="rect">
              <a:avLst/>
            </a:prstGeom>
          </p:spPr>
          <p:txBody>
            <a:bodyPr lIns="0" tIns="0" rIns="0" bIns="0" rtlCol="0" anchor="t">
              <a:spAutoFit/>
            </a:bodyPr>
            <a:lstStyle/>
            <a:p>
              <a:pPr algn="l">
                <a:lnSpc>
                  <a:spcPts val="3640"/>
                </a:lnSpc>
              </a:pPr>
              <a:r>
                <a:rPr lang="en-US" sz="2600" b="1">
                  <a:solidFill>
                    <a:srgbClr val="FFF6EC"/>
                  </a:solidFill>
                  <a:latin typeface="Public Sans 1 Medium"/>
                  <a:ea typeface="Public Sans 1 Medium"/>
                  <a:cs typeface="Public Sans 1 Medium"/>
                  <a:sym typeface="Public Sans 1 Medium"/>
                </a:rPr>
                <a:t>Food on the agenda</a:t>
              </a:r>
            </a:p>
          </p:txBody>
        </p:sp>
        <p:sp>
          <p:nvSpPr>
            <p:cNvPr id="47" name="TextBox 47"/>
            <p:cNvSpPr txBox="1"/>
            <p:nvPr/>
          </p:nvSpPr>
          <p:spPr>
            <a:xfrm>
              <a:off x="908132" y="4944630"/>
              <a:ext cx="4374965" cy="588222"/>
            </a:xfrm>
            <a:prstGeom prst="rect">
              <a:avLst/>
            </a:prstGeom>
          </p:spPr>
          <p:txBody>
            <a:bodyPr lIns="0" tIns="0" rIns="0" bIns="0" rtlCol="0" anchor="t">
              <a:spAutoFit/>
            </a:bodyPr>
            <a:lstStyle/>
            <a:p>
              <a:pPr algn="l">
                <a:lnSpc>
                  <a:spcPts val="3640"/>
                </a:lnSpc>
              </a:pPr>
              <a:r>
                <a:rPr lang="en-US" sz="2600" b="1">
                  <a:solidFill>
                    <a:srgbClr val="FFF6EC"/>
                  </a:solidFill>
                  <a:latin typeface="Public Sans 1 Medium"/>
                  <a:ea typeface="Public Sans 1 Medium"/>
                  <a:cs typeface="Public Sans 1 Medium"/>
                  <a:sym typeface="Public Sans 1 Medium"/>
                </a:rPr>
                <a:t>Funding for food</a:t>
              </a:r>
            </a:p>
          </p:txBody>
        </p:sp>
        <p:sp>
          <p:nvSpPr>
            <p:cNvPr id="48" name="TextBox 48"/>
            <p:cNvSpPr txBox="1"/>
            <p:nvPr/>
          </p:nvSpPr>
          <p:spPr>
            <a:xfrm>
              <a:off x="891461" y="5803911"/>
              <a:ext cx="4374965" cy="588222"/>
            </a:xfrm>
            <a:prstGeom prst="rect">
              <a:avLst/>
            </a:prstGeom>
          </p:spPr>
          <p:txBody>
            <a:bodyPr lIns="0" tIns="0" rIns="0" bIns="0" rtlCol="0" anchor="t">
              <a:spAutoFit/>
            </a:bodyPr>
            <a:lstStyle/>
            <a:p>
              <a:pPr algn="l">
                <a:lnSpc>
                  <a:spcPts val="3640"/>
                </a:lnSpc>
              </a:pPr>
              <a:r>
                <a:rPr lang="en-US" sz="2600" b="1">
                  <a:solidFill>
                    <a:srgbClr val="FFF6EC"/>
                  </a:solidFill>
                  <a:latin typeface="Public Sans 1 Medium"/>
                  <a:ea typeface="Public Sans 1 Medium"/>
                  <a:cs typeface="Public Sans 1 Medium"/>
                  <a:sym typeface="Public Sans 1 Medium"/>
                </a:rPr>
                <a:t>Sensory &amp; SEND</a:t>
              </a:r>
            </a:p>
          </p:txBody>
        </p:sp>
        <p:sp>
          <p:nvSpPr>
            <p:cNvPr id="49" name="TextBox 49"/>
            <p:cNvSpPr txBox="1"/>
            <p:nvPr/>
          </p:nvSpPr>
          <p:spPr>
            <a:xfrm>
              <a:off x="908132" y="6602873"/>
              <a:ext cx="4374965" cy="588222"/>
            </a:xfrm>
            <a:prstGeom prst="rect">
              <a:avLst/>
            </a:prstGeom>
          </p:spPr>
          <p:txBody>
            <a:bodyPr lIns="0" tIns="0" rIns="0" bIns="0" rtlCol="0" anchor="t">
              <a:spAutoFit/>
            </a:bodyPr>
            <a:lstStyle/>
            <a:p>
              <a:pPr algn="l">
                <a:lnSpc>
                  <a:spcPts val="3640"/>
                </a:lnSpc>
              </a:pPr>
              <a:r>
                <a:rPr lang="en-US" sz="2600" b="1">
                  <a:solidFill>
                    <a:srgbClr val="FFF6EC"/>
                  </a:solidFill>
                  <a:latin typeface="Public Sans 1 Medium"/>
                  <a:ea typeface="Public Sans 1 Medium"/>
                  <a:cs typeface="Public Sans 1 Medium"/>
                  <a:sym typeface="Public Sans 1 Medium"/>
                </a:rPr>
                <a:t>Support for Parents</a:t>
              </a:r>
            </a:p>
          </p:txBody>
        </p:sp>
        <p:sp>
          <p:nvSpPr>
            <p:cNvPr id="50" name="TextBox 50"/>
            <p:cNvSpPr txBox="1"/>
            <p:nvPr/>
          </p:nvSpPr>
          <p:spPr>
            <a:xfrm>
              <a:off x="891461" y="2982873"/>
              <a:ext cx="4085370" cy="588222"/>
            </a:xfrm>
            <a:prstGeom prst="rect">
              <a:avLst/>
            </a:prstGeom>
          </p:spPr>
          <p:txBody>
            <a:bodyPr lIns="0" tIns="0" rIns="0" bIns="0" rtlCol="0" anchor="t">
              <a:spAutoFit/>
            </a:bodyPr>
            <a:lstStyle/>
            <a:p>
              <a:pPr algn="l">
                <a:lnSpc>
                  <a:spcPts val="3640"/>
                </a:lnSpc>
              </a:pPr>
              <a:r>
                <a:rPr lang="en-US" sz="2600" b="1">
                  <a:solidFill>
                    <a:srgbClr val="FFF6EC"/>
                  </a:solidFill>
                  <a:latin typeface="Public Sans 1 Medium"/>
                  <a:ea typeface="Public Sans 1 Medium"/>
                  <a:cs typeface="Public Sans 1 Medium"/>
                  <a:sym typeface="Public Sans 1 Medium"/>
                </a:rPr>
                <a:t>Food education</a:t>
              </a:r>
            </a:p>
          </p:txBody>
        </p:sp>
      </p:grpSp>
      <p:sp>
        <p:nvSpPr>
          <p:cNvPr id="51" name="Freeform 51"/>
          <p:cNvSpPr/>
          <p:nvPr/>
        </p:nvSpPr>
        <p:spPr>
          <a:xfrm>
            <a:off x="3659517" y="7355602"/>
            <a:ext cx="4429702" cy="3322276"/>
          </a:xfrm>
          <a:custGeom>
            <a:avLst/>
            <a:gdLst/>
            <a:ahLst/>
            <a:cxnLst/>
            <a:rect l="l" t="t" r="r" b="b"/>
            <a:pathLst>
              <a:path w="4429702" h="3322276">
                <a:moveTo>
                  <a:pt x="0" y="0"/>
                </a:moveTo>
                <a:lnTo>
                  <a:pt x="4429702" y="0"/>
                </a:lnTo>
                <a:lnTo>
                  <a:pt x="4429702" y="3322276"/>
                </a:lnTo>
                <a:lnTo>
                  <a:pt x="0" y="3322276"/>
                </a:lnTo>
                <a:lnTo>
                  <a:pt x="0" y="0"/>
                </a:lnTo>
                <a:close/>
              </a:path>
            </a:pathLst>
          </a:custGeom>
          <a:blipFill>
            <a:blip r:embed="rId7"/>
            <a:stretch>
              <a:fillRect/>
            </a:stretch>
          </a:blipFill>
        </p:spPr>
        <p:txBody>
          <a:bodyPr/>
          <a:lstStyle/>
          <a:p>
            <a:endParaRPr lang="en-GB"/>
          </a:p>
        </p:txBody>
      </p:sp>
      <p:sp>
        <p:nvSpPr>
          <p:cNvPr id="52" name="Freeform 52"/>
          <p:cNvSpPr/>
          <p:nvPr/>
        </p:nvSpPr>
        <p:spPr>
          <a:xfrm rot="-598759">
            <a:off x="7324245" y="7497841"/>
            <a:ext cx="1872696" cy="2646921"/>
          </a:xfrm>
          <a:custGeom>
            <a:avLst/>
            <a:gdLst/>
            <a:ahLst/>
            <a:cxnLst/>
            <a:rect l="l" t="t" r="r" b="b"/>
            <a:pathLst>
              <a:path w="1872696" h="2646921">
                <a:moveTo>
                  <a:pt x="0" y="0"/>
                </a:moveTo>
                <a:lnTo>
                  <a:pt x="1872697" y="0"/>
                </a:lnTo>
                <a:lnTo>
                  <a:pt x="1872697" y="2646920"/>
                </a:lnTo>
                <a:lnTo>
                  <a:pt x="0" y="2646920"/>
                </a:lnTo>
                <a:lnTo>
                  <a:pt x="0" y="0"/>
                </a:lnTo>
                <a:close/>
              </a:path>
            </a:pathLst>
          </a:custGeom>
          <a:blipFill>
            <a:blip r:embed="rId8"/>
            <a:stretch>
              <a:fillRect/>
            </a:stretch>
          </a:blipFill>
          <a:ln cap="sq">
            <a:noFill/>
            <a:prstDash val="solid"/>
            <a:miter/>
          </a:ln>
        </p:spPr>
        <p:txBody>
          <a:bodyPr/>
          <a:lstStyle/>
          <a:p>
            <a:endParaRPr lang="en-GB"/>
          </a:p>
        </p:txBody>
      </p:sp>
      <p:sp>
        <p:nvSpPr>
          <p:cNvPr id="53" name="TextBox 53"/>
          <p:cNvSpPr txBox="1"/>
          <p:nvPr/>
        </p:nvSpPr>
        <p:spPr>
          <a:xfrm>
            <a:off x="5874368" y="0"/>
            <a:ext cx="6410228" cy="1219200"/>
          </a:xfrm>
          <a:prstGeom prst="rect">
            <a:avLst/>
          </a:prstGeom>
        </p:spPr>
        <p:txBody>
          <a:bodyPr lIns="0" tIns="0" rIns="0" bIns="0" rtlCol="0" anchor="t">
            <a:spAutoFit/>
          </a:bodyPr>
          <a:lstStyle/>
          <a:p>
            <a:pPr algn="ctr">
              <a:lnSpc>
                <a:spcPts val="9659"/>
              </a:lnSpc>
              <a:spcBef>
                <a:spcPct val="0"/>
              </a:spcBef>
            </a:pPr>
            <a:r>
              <a:rPr lang="en-US" sz="8049" spc="-402">
                <a:solidFill>
                  <a:srgbClr val="502F4C"/>
                </a:solidFill>
                <a:latin typeface="Bree Serif"/>
                <a:ea typeface="Bree Serif"/>
                <a:cs typeface="Bree Serif"/>
                <a:sym typeface="Bree Serif"/>
              </a:rPr>
              <a:t>Introduction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609279" cy="3187775"/>
            <a:chOff x="0" y="0"/>
            <a:chExt cx="4816593" cy="825084"/>
          </a:xfrm>
        </p:grpSpPr>
        <p:sp>
          <p:nvSpPr>
            <p:cNvPr id="3" name="Freeform 3"/>
            <p:cNvSpPr/>
            <p:nvPr/>
          </p:nvSpPr>
          <p:spPr>
            <a:xfrm>
              <a:off x="0" y="0"/>
              <a:ext cx="4816592" cy="825084"/>
            </a:xfrm>
            <a:custGeom>
              <a:avLst/>
              <a:gdLst/>
              <a:ahLst/>
              <a:cxnLst/>
              <a:rect l="l" t="t" r="r" b="b"/>
              <a:pathLst>
                <a:path w="4816592" h="825084">
                  <a:moveTo>
                    <a:pt x="0" y="0"/>
                  </a:moveTo>
                  <a:lnTo>
                    <a:pt x="4816592" y="0"/>
                  </a:lnTo>
                  <a:lnTo>
                    <a:pt x="4816592" y="825084"/>
                  </a:lnTo>
                  <a:lnTo>
                    <a:pt x="0" y="825084"/>
                  </a:lnTo>
                  <a:close/>
                </a:path>
              </a:pathLst>
            </a:custGeom>
            <a:solidFill>
              <a:srgbClr val="502F4C"/>
            </a:solidFill>
          </p:spPr>
          <p:txBody>
            <a:bodyPr/>
            <a:lstStyle/>
            <a:p>
              <a:endParaRPr lang="en-GB"/>
            </a:p>
          </p:txBody>
        </p:sp>
        <p:sp>
          <p:nvSpPr>
            <p:cNvPr id="4" name="TextBox 4"/>
            <p:cNvSpPr txBox="1"/>
            <p:nvPr/>
          </p:nvSpPr>
          <p:spPr>
            <a:xfrm>
              <a:off x="0" y="-38100"/>
              <a:ext cx="4816593" cy="863184"/>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1824893" y="437415"/>
            <a:ext cx="1489226" cy="148922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7" name="TextBox 7"/>
            <p:cNvSpPr txBox="1"/>
            <p:nvPr/>
          </p:nvSpPr>
          <p:spPr>
            <a:xfrm>
              <a:off x="76200" y="85725"/>
              <a:ext cx="660400" cy="650875"/>
            </a:xfrm>
            <a:prstGeom prst="rect">
              <a:avLst/>
            </a:prstGeom>
          </p:spPr>
          <p:txBody>
            <a:bodyPr lIns="116374" tIns="116374" rIns="116374" bIns="116374" rtlCol="0" anchor="ctr"/>
            <a:lstStyle/>
            <a:p>
              <a:pPr algn="ctr">
                <a:lnSpc>
                  <a:spcPts val="2160"/>
                </a:lnSpc>
              </a:pPr>
              <a:endParaRPr/>
            </a:p>
          </p:txBody>
        </p:sp>
      </p:grpSp>
      <p:sp>
        <p:nvSpPr>
          <p:cNvPr id="8" name="Freeform 8"/>
          <p:cNvSpPr/>
          <p:nvPr/>
        </p:nvSpPr>
        <p:spPr>
          <a:xfrm>
            <a:off x="1977745" y="623553"/>
            <a:ext cx="1183524" cy="1116950"/>
          </a:xfrm>
          <a:custGeom>
            <a:avLst/>
            <a:gdLst/>
            <a:ahLst/>
            <a:cxnLst/>
            <a:rect l="l" t="t" r="r" b="b"/>
            <a:pathLst>
              <a:path w="1183524" h="1116950">
                <a:moveTo>
                  <a:pt x="0" y="0"/>
                </a:moveTo>
                <a:lnTo>
                  <a:pt x="1183523" y="0"/>
                </a:lnTo>
                <a:lnTo>
                  <a:pt x="1183523" y="1116951"/>
                </a:lnTo>
                <a:lnTo>
                  <a:pt x="0" y="1116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675973" y="257063"/>
            <a:ext cx="1738934" cy="1849930"/>
          </a:xfrm>
          <a:custGeom>
            <a:avLst/>
            <a:gdLst/>
            <a:ahLst/>
            <a:cxnLst/>
            <a:rect l="l" t="t" r="r" b="b"/>
            <a:pathLst>
              <a:path w="1738934" h="1849930">
                <a:moveTo>
                  <a:pt x="0" y="0"/>
                </a:moveTo>
                <a:lnTo>
                  <a:pt x="1738934" y="0"/>
                </a:lnTo>
                <a:lnTo>
                  <a:pt x="1738934" y="1849931"/>
                </a:lnTo>
                <a:lnTo>
                  <a:pt x="0" y="1849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0" name="Group 10"/>
          <p:cNvGrpSpPr/>
          <p:nvPr/>
        </p:nvGrpSpPr>
        <p:grpSpPr>
          <a:xfrm>
            <a:off x="4541336" y="430810"/>
            <a:ext cx="1490410" cy="149041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12" name="TextBox 12"/>
            <p:cNvSpPr txBox="1"/>
            <p:nvPr/>
          </p:nvSpPr>
          <p:spPr>
            <a:xfrm>
              <a:off x="76200" y="85725"/>
              <a:ext cx="660400" cy="650875"/>
            </a:xfrm>
            <a:prstGeom prst="rect">
              <a:avLst/>
            </a:prstGeom>
          </p:spPr>
          <p:txBody>
            <a:bodyPr lIns="116466" tIns="116466" rIns="116466" bIns="116466" rtlCol="0" anchor="ctr"/>
            <a:lstStyle/>
            <a:p>
              <a:pPr algn="ctr">
                <a:lnSpc>
                  <a:spcPts val="2159"/>
                </a:lnSpc>
              </a:pPr>
              <a:endParaRPr/>
            </a:p>
          </p:txBody>
        </p:sp>
      </p:grpSp>
      <p:sp>
        <p:nvSpPr>
          <p:cNvPr id="13" name="Freeform 13"/>
          <p:cNvSpPr/>
          <p:nvPr/>
        </p:nvSpPr>
        <p:spPr>
          <a:xfrm>
            <a:off x="4376663" y="250315"/>
            <a:ext cx="1740317" cy="1851401"/>
          </a:xfrm>
          <a:custGeom>
            <a:avLst/>
            <a:gdLst/>
            <a:ahLst/>
            <a:cxnLst/>
            <a:rect l="l" t="t" r="r" b="b"/>
            <a:pathLst>
              <a:path w="1740317" h="1851401">
                <a:moveTo>
                  <a:pt x="0" y="0"/>
                </a:moveTo>
                <a:lnTo>
                  <a:pt x="1740317" y="0"/>
                </a:lnTo>
                <a:lnTo>
                  <a:pt x="1740317" y="1851401"/>
                </a:lnTo>
                <a:lnTo>
                  <a:pt x="0" y="1851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4761446" y="653147"/>
            <a:ext cx="1170614" cy="1170614"/>
          </a:xfrm>
          <a:custGeom>
            <a:avLst/>
            <a:gdLst/>
            <a:ahLst/>
            <a:cxnLst/>
            <a:rect l="l" t="t" r="r" b="b"/>
            <a:pathLst>
              <a:path w="1170614" h="1170614">
                <a:moveTo>
                  <a:pt x="0" y="0"/>
                </a:moveTo>
                <a:lnTo>
                  <a:pt x="1170614" y="0"/>
                </a:lnTo>
                <a:lnTo>
                  <a:pt x="1170614" y="1170615"/>
                </a:lnTo>
                <a:lnTo>
                  <a:pt x="0" y="1170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5" name="Group 15"/>
          <p:cNvGrpSpPr/>
          <p:nvPr/>
        </p:nvGrpSpPr>
        <p:grpSpPr>
          <a:xfrm>
            <a:off x="7248778" y="434282"/>
            <a:ext cx="1487314" cy="14873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17" name="TextBox 17"/>
            <p:cNvSpPr txBox="1"/>
            <p:nvPr/>
          </p:nvSpPr>
          <p:spPr>
            <a:xfrm>
              <a:off x="76200" y="85725"/>
              <a:ext cx="660400" cy="650875"/>
            </a:xfrm>
            <a:prstGeom prst="rect">
              <a:avLst/>
            </a:prstGeom>
          </p:spPr>
          <p:txBody>
            <a:bodyPr lIns="116224" tIns="116224" rIns="116224" bIns="116224" rtlCol="0" anchor="ctr"/>
            <a:lstStyle/>
            <a:p>
              <a:pPr algn="ctr">
                <a:lnSpc>
                  <a:spcPts val="2160"/>
                </a:lnSpc>
              </a:pPr>
              <a:endParaRPr/>
            </a:p>
          </p:txBody>
        </p:sp>
      </p:grpSp>
      <p:sp>
        <p:nvSpPr>
          <p:cNvPr id="18" name="Freeform 18"/>
          <p:cNvSpPr/>
          <p:nvPr/>
        </p:nvSpPr>
        <p:spPr>
          <a:xfrm>
            <a:off x="7387870" y="583198"/>
            <a:ext cx="1209130" cy="1189481"/>
          </a:xfrm>
          <a:custGeom>
            <a:avLst/>
            <a:gdLst/>
            <a:ahLst/>
            <a:cxnLst/>
            <a:rect l="l" t="t" r="r" b="b"/>
            <a:pathLst>
              <a:path w="1209130" h="1189481">
                <a:moveTo>
                  <a:pt x="0" y="0"/>
                </a:moveTo>
                <a:lnTo>
                  <a:pt x="1209130" y="0"/>
                </a:lnTo>
                <a:lnTo>
                  <a:pt x="1209130" y="1189481"/>
                </a:lnTo>
                <a:lnTo>
                  <a:pt x="0" y="11894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Freeform 19"/>
          <p:cNvSpPr/>
          <p:nvPr/>
        </p:nvSpPr>
        <p:spPr>
          <a:xfrm>
            <a:off x="7084447" y="254161"/>
            <a:ext cx="1736702" cy="1847555"/>
          </a:xfrm>
          <a:custGeom>
            <a:avLst/>
            <a:gdLst/>
            <a:ahLst/>
            <a:cxnLst/>
            <a:rect l="l" t="t" r="r" b="b"/>
            <a:pathLst>
              <a:path w="1736702" h="1847555">
                <a:moveTo>
                  <a:pt x="0" y="0"/>
                </a:moveTo>
                <a:lnTo>
                  <a:pt x="1736702" y="0"/>
                </a:lnTo>
                <a:lnTo>
                  <a:pt x="1736702" y="1847555"/>
                </a:lnTo>
                <a:lnTo>
                  <a:pt x="0" y="1847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20" name="Group 20"/>
          <p:cNvGrpSpPr/>
          <p:nvPr/>
        </p:nvGrpSpPr>
        <p:grpSpPr>
          <a:xfrm>
            <a:off x="9920886" y="437367"/>
            <a:ext cx="1488827" cy="14888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22" name="TextBox 22"/>
            <p:cNvSpPr txBox="1"/>
            <p:nvPr/>
          </p:nvSpPr>
          <p:spPr>
            <a:xfrm>
              <a:off x="76200" y="85725"/>
              <a:ext cx="660400" cy="650875"/>
            </a:xfrm>
            <a:prstGeom prst="rect">
              <a:avLst/>
            </a:prstGeom>
          </p:spPr>
          <p:txBody>
            <a:bodyPr lIns="116343" tIns="116343" rIns="116343" bIns="116343" rtlCol="0" anchor="ctr"/>
            <a:lstStyle/>
            <a:p>
              <a:pPr algn="ctr">
                <a:lnSpc>
                  <a:spcPts val="2159"/>
                </a:lnSpc>
              </a:pPr>
              <a:endParaRPr/>
            </a:p>
          </p:txBody>
        </p:sp>
      </p:grpSp>
      <p:sp>
        <p:nvSpPr>
          <p:cNvPr id="23" name="Freeform 23"/>
          <p:cNvSpPr/>
          <p:nvPr/>
        </p:nvSpPr>
        <p:spPr>
          <a:xfrm>
            <a:off x="9763505" y="257063"/>
            <a:ext cx="1738468" cy="1849434"/>
          </a:xfrm>
          <a:custGeom>
            <a:avLst/>
            <a:gdLst/>
            <a:ahLst/>
            <a:cxnLst/>
            <a:rect l="l" t="t" r="r" b="b"/>
            <a:pathLst>
              <a:path w="1738468" h="1849434">
                <a:moveTo>
                  <a:pt x="0" y="0"/>
                </a:moveTo>
                <a:lnTo>
                  <a:pt x="1738468" y="0"/>
                </a:lnTo>
                <a:lnTo>
                  <a:pt x="1738468" y="1849435"/>
                </a:lnTo>
                <a:lnTo>
                  <a:pt x="0" y="1849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4" name="Freeform 24"/>
          <p:cNvSpPr/>
          <p:nvPr/>
        </p:nvSpPr>
        <p:spPr>
          <a:xfrm>
            <a:off x="10154426" y="632990"/>
            <a:ext cx="1021748" cy="1097581"/>
          </a:xfrm>
          <a:custGeom>
            <a:avLst/>
            <a:gdLst/>
            <a:ahLst/>
            <a:cxnLst/>
            <a:rect l="l" t="t" r="r" b="b"/>
            <a:pathLst>
              <a:path w="1021748" h="1097581">
                <a:moveTo>
                  <a:pt x="0" y="0"/>
                </a:moveTo>
                <a:lnTo>
                  <a:pt x="1021748" y="0"/>
                </a:lnTo>
                <a:lnTo>
                  <a:pt x="1021748" y="1097581"/>
                </a:lnTo>
                <a:lnTo>
                  <a:pt x="0" y="10975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5" name="Group 25"/>
          <p:cNvGrpSpPr/>
          <p:nvPr/>
        </p:nvGrpSpPr>
        <p:grpSpPr>
          <a:xfrm>
            <a:off x="12634985" y="434529"/>
            <a:ext cx="1489359" cy="148935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27" name="TextBox 27"/>
            <p:cNvSpPr txBox="1"/>
            <p:nvPr/>
          </p:nvSpPr>
          <p:spPr>
            <a:xfrm>
              <a:off x="76200" y="85725"/>
              <a:ext cx="660400" cy="650875"/>
            </a:xfrm>
            <a:prstGeom prst="rect">
              <a:avLst/>
            </a:prstGeom>
          </p:spPr>
          <p:txBody>
            <a:bodyPr lIns="116384" tIns="116384" rIns="116384" bIns="116384" rtlCol="0" anchor="ctr"/>
            <a:lstStyle/>
            <a:p>
              <a:pPr algn="ctr">
                <a:lnSpc>
                  <a:spcPts val="2159"/>
                </a:lnSpc>
              </a:pPr>
              <a:endParaRPr/>
            </a:p>
          </p:txBody>
        </p:sp>
      </p:grpSp>
      <p:sp>
        <p:nvSpPr>
          <p:cNvPr id="28" name="Freeform 28"/>
          <p:cNvSpPr/>
          <p:nvPr/>
        </p:nvSpPr>
        <p:spPr>
          <a:xfrm>
            <a:off x="12471206" y="254161"/>
            <a:ext cx="1739089" cy="1850095"/>
          </a:xfrm>
          <a:custGeom>
            <a:avLst/>
            <a:gdLst/>
            <a:ahLst/>
            <a:cxnLst/>
            <a:rect l="l" t="t" r="r" b="b"/>
            <a:pathLst>
              <a:path w="1739089" h="1850095">
                <a:moveTo>
                  <a:pt x="0" y="0"/>
                </a:moveTo>
                <a:lnTo>
                  <a:pt x="1739089" y="0"/>
                </a:lnTo>
                <a:lnTo>
                  <a:pt x="1739089" y="1850095"/>
                </a:lnTo>
                <a:lnTo>
                  <a:pt x="0" y="18500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9" name="Freeform 29"/>
          <p:cNvSpPr/>
          <p:nvPr/>
        </p:nvSpPr>
        <p:spPr>
          <a:xfrm>
            <a:off x="12804535" y="672376"/>
            <a:ext cx="1150259" cy="1013666"/>
          </a:xfrm>
          <a:custGeom>
            <a:avLst/>
            <a:gdLst/>
            <a:ahLst/>
            <a:cxnLst/>
            <a:rect l="l" t="t" r="r" b="b"/>
            <a:pathLst>
              <a:path w="1150259" h="1013666">
                <a:moveTo>
                  <a:pt x="0" y="0"/>
                </a:moveTo>
                <a:lnTo>
                  <a:pt x="1150259" y="0"/>
                </a:lnTo>
                <a:lnTo>
                  <a:pt x="1150259" y="1013666"/>
                </a:lnTo>
                <a:lnTo>
                  <a:pt x="0" y="1013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30" name="Group 30"/>
          <p:cNvGrpSpPr/>
          <p:nvPr/>
        </p:nvGrpSpPr>
        <p:grpSpPr>
          <a:xfrm>
            <a:off x="15357913" y="430758"/>
            <a:ext cx="1489980" cy="148998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32" name="TextBox 32"/>
            <p:cNvSpPr txBox="1"/>
            <p:nvPr/>
          </p:nvSpPr>
          <p:spPr>
            <a:xfrm>
              <a:off x="76200" y="85725"/>
              <a:ext cx="660400" cy="650875"/>
            </a:xfrm>
            <a:prstGeom prst="rect">
              <a:avLst/>
            </a:prstGeom>
          </p:spPr>
          <p:txBody>
            <a:bodyPr lIns="116433" tIns="116433" rIns="116433" bIns="116433" rtlCol="0" anchor="ctr"/>
            <a:lstStyle/>
            <a:p>
              <a:pPr algn="ctr">
                <a:lnSpc>
                  <a:spcPts val="2160"/>
                </a:lnSpc>
              </a:pPr>
              <a:endParaRPr/>
            </a:p>
          </p:txBody>
        </p:sp>
      </p:grpSp>
      <p:sp>
        <p:nvSpPr>
          <p:cNvPr id="33" name="Freeform 33"/>
          <p:cNvSpPr/>
          <p:nvPr/>
        </p:nvSpPr>
        <p:spPr>
          <a:xfrm>
            <a:off x="15205137" y="250315"/>
            <a:ext cx="1739814" cy="1850866"/>
          </a:xfrm>
          <a:custGeom>
            <a:avLst/>
            <a:gdLst/>
            <a:ahLst/>
            <a:cxnLst/>
            <a:rect l="l" t="t" r="r" b="b"/>
            <a:pathLst>
              <a:path w="1739814" h="1850866">
                <a:moveTo>
                  <a:pt x="0" y="0"/>
                </a:moveTo>
                <a:lnTo>
                  <a:pt x="1739814" y="0"/>
                </a:lnTo>
                <a:lnTo>
                  <a:pt x="1739814" y="1850866"/>
                </a:lnTo>
                <a:lnTo>
                  <a:pt x="0" y="1850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4" name="Freeform 34"/>
          <p:cNvSpPr/>
          <p:nvPr/>
        </p:nvSpPr>
        <p:spPr>
          <a:xfrm>
            <a:off x="15383680" y="659977"/>
            <a:ext cx="1181833" cy="1004558"/>
          </a:xfrm>
          <a:custGeom>
            <a:avLst/>
            <a:gdLst/>
            <a:ahLst/>
            <a:cxnLst/>
            <a:rect l="l" t="t" r="r" b="b"/>
            <a:pathLst>
              <a:path w="1181833" h="1004558">
                <a:moveTo>
                  <a:pt x="0" y="0"/>
                </a:moveTo>
                <a:lnTo>
                  <a:pt x="1181833" y="0"/>
                </a:lnTo>
                <a:lnTo>
                  <a:pt x="1181833" y="1004558"/>
                </a:lnTo>
                <a:lnTo>
                  <a:pt x="0" y="10045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TextBox 35"/>
          <p:cNvSpPr txBox="1"/>
          <p:nvPr/>
        </p:nvSpPr>
        <p:spPr>
          <a:xfrm>
            <a:off x="1664327" y="2231818"/>
            <a:ext cx="1750580" cy="629834"/>
          </a:xfrm>
          <a:prstGeom prst="rect">
            <a:avLst/>
          </a:prstGeom>
        </p:spPr>
        <p:txBody>
          <a:bodyPr lIns="0" tIns="0" rIns="0" bIns="0" rtlCol="0" anchor="t">
            <a:spAutoFit/>
          </a:bodyPr>
          <a:lstStyle/>
          <a:p>
            <a:pPr marL="0" lvl="0" indent="0" algn="ctr">
              <a:lnSpc>
                <a:spcPts val="2498"/>
              </a:lnSpc>
              <a:spcBef>
                <a:spcPct val="0"/>
              </a:spcBef>
            </a:pPr>
            <a:r>
              <a:rPr lang="en-US" sz="2082" b="1" spc="-104">
                <a:solidFill>
                  <a:srgbClr val="FFF6EC"/>
                </a:solidFill>
                <a:latin typeface="Public Sans 1 Bold"/>
                <a:ea typeface="Public Sans 1 Bold"/>
                <a:cs typeface="Public Sans 1 Bold"/>
                <a:sym typeface="Public Sans 1 Bold"/>
              </a:rPr>
              <a:t>Requirements and Guidance</a:t>
            </a:r>
          </a:p>
        </p:txBody>
      </p:sp>
      <p:sp>
        <p:nvSpPr>
          <p:cNvPr id="36" name="TextBox 36"/>
          <p:cNvSpPr txBox="1"/>
          <p:nvPr/>
        </p:nvSpPr>
        <p:spPr>
          <a:xfrm>
            <a:off x="4448979" y="2231818"/>
            <a:ext cx="1595684" cy="629834"/>
          </a:xfrm>
          <a:prstGeom prst="rect">
            <a:avLst/>
          </a:prstGeom>
        </p:spPr>
        <p:txBody>
          <a:bodyPr lIns="0" tIns="0" rIns="0" bIns="0" rtlCol="0" anchor="t">
            <a:spAutoFit/>
          </a:bodyPr>
          <a:lstStyle/>
          <a:p>
            <a:pPr marL="0" lvl="0" indent="0" algn="ctr">
              <a:lnSpc>
                <a:spcPts val="2498"/>
              </a:lnSpc>
              <a:spcBef>
                <a:spcPct val="0"/>
              </a:spcBef>
            </a:pPr>
            <a:r>
              <a:rPr lang="en-US" sz="2082" b="1" spc="-104">
                <a:solidFill>
                  <a:srgbClr val="FFF6EC"/>
                </a:solidFill>
                <a:latin typeface="Public Sans 1 Bold"/>
                <a:ea typeface="Public Sans 1 Bold"/>
                <a:cs typeface="Public Sans 1 Bold"/>
                <a:sym typeface="Public Sans 1 Bold"/>
              </a:rPr>
              <a:t>Nutrition and Portion Size</a:t>
            </a:r>
          </a:p>
        </p:txBody>
      </p:sp>
      <p:sp>
        <p:nvSpPr>
          <p:cNvPr id="37" name="TextBox 37"/>
          <p:cNvSpPr txBox="1"/>
          <p:nvPr/>
        </p:nvSpPr>
        <p:spPr>
          <a:xfrm>
            <a:off x="7154956" y="2231818"/>
            <a:ext cx="1595684" cy="629834"/>
          </a:xfrm>
          <a:prstGeom prst="rect">
            <a:avLst/>
          </a:prstGeom>
        </p:spPr>
        <p:txBody>
          <a:bodyPr lIns="0" tIns="0" rIns="0" bIns="0" rtlCol="0" anchor="t">
            <a:spAutoFit/>
          </a:bodyPr>
          <a:lstStyle/>
          <a:p>
            <a:pPr marL="0" lvl="0" indent="0" algn="ctr">
              <a:lnSpc>
                <a:spcPts val="2498"/>
              </a:lnSpc>
              <a:spcBef>
                <a:spcPct val="0"/>
              </a:spcBef>
            </a:pPr>
            <a:r>
              <a:rPr lang="en-US" sz="2082" b="1" spc="-104">
                <a:solidFill>
                  <a:srgbClr val="FFF6EC"/>
                </a:solidFill>
                <a:latin typeface="Public Sans 1 Bold"/>
                <a:ea typeface="Public Sans 1 Bold"/>
                <a:cs typeface="Public Sans 1 Bold"/>
                <a:sym typeface="Public Sans 1 Bold"/>
              </a:rPr>
              <a:t>Food Environment</a:t>
            </a:r>
          </a:p>
        </p:txBody>
      </p:sp>
      <p:sp>
        <p:nvSpPr>
          <p:cNvPr id="38" name="TextBox 38"/>
          <p:cNvSpPr txBox="1"/>
          <p:nvPr/>
        </p:nvSpPr>
        <p:spPr>
          <a:xfrm>
            <a:off x="9859916" y="2231818"/>
            <a:ext cx="1595684" cy="629834"/>
          </a:xfrm>
          <a:prstGeom prst="rect">
            <a:avLst/>
          </a:prstGeom>
        </p:spPr>
        <p:txBody>
          <a:bodyPr lIns="0" tIns="0" rIns="0" bIns="0" rtlCol="0" anchor="t">
            <a:spAutoFit/>
          </a:bodyPr>
          <a:lstStyle/>
          <a:p>
            <a:pPr algn="ctr">
              <a:lnSpc>
                <a:spcPts val="2498"/>
              </a:lnSpc>
            </a:pPr>
            <a:r>
              <a:rPr lang="en-US" sz="2082" b="1" spc="-104">
                <a:solidFill>
                  <a:srgbClr val="FFF6EC"/>
                </a:solidFill>
                <a:latin typeface="Public Sans 1 Bold"/>
                <a:ea typeface="Public Sans 1 Bold"/>
                <a:cs typeface="Public Sans 1 Bold"/>
                <a:sym typeface="Public Sans 1 Bold"/>
              </a:rPr>
              <a:t>Food </a:t>
            </a:r>
          </a:p>
          <a:p>
            <a:pPr marL="0" lvl="0" indent="0" algn="ctr">
              <a:lnSpc>
                <a:spcPts val="2498"/>
              </a:lnSpc>
              <a:spcBef>
                <a:spcPct val="0"/>
              </a:spcBef>
            </a:pPr>
            <a:r>
              <a:rPr lang="en-US" sz="2082" b="1" spc="-104">
                <a:solidFill>
                  <a:srgbClr val="FFF6EC"/>
                </a:solidFill>
                <a:latin typeface="Public Sans 1 Bold"/>
                <a:ea typeface="Public Sans 1 Bold"/>
                <a:cs typeface="Public Sans 1 Bold"/>
                <a:sym typeface="Public Sans 1 Bold"/>
              </a:rPr>
              <a:t>Inclusivity</a:t>
            </a:r>
          </a:p>
        </p:txBody>
      </p:sp>
      <p:sp>
        <p:nvSpPr>
          <p:cNvPr id="39" name="TextBox 39"/>
          <p:cNvSpPr txBox="1"/>
          <p:nvPr/>
        </p:nvSpPr>
        <p:spPr>
          <a:xfrm>
            <a:off x="12566189" y="2231818"/>
            <a:ext cx="1595684" cy="629834"/>
          </a:xfrm>
          <a:prstGeom prst="rect">
            <a:avLst/>
          </a:prstGeom>
        </p:spPr>
        <p:txBody>
          <a:bodyPr lIns="0" tIns="0" rIns="0" bIns="0" rtlCol="0" anchor="t">
            <a:spAutoFit/>
          </a:bodyPr>
          <a:lstStyle/>
          <a:p>
            <a:pPr algn="ctr">
              <a:lnSpc>
                <a:spcPts val="2498"/>
              </a:lnSpc>
            </a:pPr>
            <a:r>
              <a:rPr lang="en-US" sz="2082" b="1" spc="-104">
                <a:solidFill>
                  <a:srgbClr val="FFF6EC"/>
                </a:solidFill>
                <a:latin typeface="Public Sans 1 Bold"/>
                <a:ea typeface="Public Sans 1 Bold"/>
                <a:cs typeface="Public Sans 1 Bold"/>
                <a:sym typeface="Public Sans 1 Bold"/>
              </a:rPr>
              <a:t>Food </a:t>
            </a:r>
          </a:p>
          <a:p>
            <a:pPr marL="0" lvl="0" indent="0" algn="ctr">
              <a:lnSpc>
                <a:spcPts val="2498"/>
              </a:lnSpc>
              <a:spcBef>
                <a:spcPct val="0"/>
              </a:spcBef>
            </a:pPr>
            <a:r>
              <a:rPr lang="en-US" sz="2082" b="1" spc="-104">
                <a:solidFill>
                  <a:srgbClr val="FFF6EC"/>
                </a:solidFill>
                <a:latin typeface="Public Sans 1 Bold"/>
                <a:ea typeface="Public Sans 1 Bold"/>
                <a:cs typeface="Public Sans 1 Bold"/>
                <a:sym typeface="Public Sans 1 Bold"/>
              </a:rPr>
              <a:t>Education</a:t>
            </a:r>
          </a:p>
        </p:txBody>
      </p:sp>
      <p:sp>
        <p:nvSpPr>
          <p:cNvPr id="40" name="TextBox 40"/>
          <p:cNvSpPr txBox="1"/>
          <p:nvPr/>
        </p:nvSpPr>
        <p:spPr>
          <a:xfrm>
            <a:off x="15277202" y="2231818"/>
            <a:ext cx="1595684" cy="629834"/>
          </a:xfrm>
          <a:prstGeom prst="rect">
            <a:avLst/>
          </a:prstGeom>
        </p:spPr>
        <p:txBody>
          <a:bodyPr lIns="0" tIns="0" rIns="0" bIns="0" rtlCol="0" anchor="t">
            <a:spAutoFit/>
          </a:bodyPr>
          <a:lstStyle/>
          <a:p>
            <a:pPr marL="0" lvl="0" indent="0" algn="ctr">
              <a:lnSpc>
                <a:spcPts val="2498"/>
              </a:lnSpc>
              <a:spcBef>
                <a:spcPct val="0"/>
              </a:spcBef>
            </a:pPr>
            <a:r>
              <a:rPr lang="en-US" sz="2082" b="1" spc="-104">
                <a:solidFill>
                  <a:srgbClr val="FFF6EC"/>
                </a:solidFill>
                <a:latin typeface="Public Sans 1 Bold"/>
                <a:ea typeface="Public Sans 1 Bold"/>
                <a:cs typeface="Public Sans 1 Bold"/>
                <a:sym typeface="Public Sans 1 Bold"/>
              </a:rPr>
              <a:t>Sustainable Food</a:t>
            </a:r>
          </a:p>
        </p:txBody>
      </p:sp>
      <p:grpSp>
        <p:nvGrpSpPr>
          <p:cNvPr id="41" name="Group 41"/>
          <p:cNvGrpSpPr/>
          <p:nvPr/>
        </p:nvGrpSpPr>
        <p:grpSpPr>
          <a:xfrm>
            <a:off x="309240" y="3417993"/>
            <a:ext cx="5712230" cy="3171503"/>
            <a:chOff x="0" y="0"/>
            <a:chExt cx="1504456" cy="835293"/>
          </a:xfrm>
        </p:grpSpPr>
        <p:sp>
          <p:nvSpPr>
            <p:cNvPr id="42" name="Freeform 42"/>
            <p:cNvSpPr/>
            <p:nvPr/>
          </p:nvSpPr>
          <p:spPr>
            <a:xfrm>
              <a:off x="0" y="0"/>
              <a:ext cx="1504456" cy="835293"/>
            </a:xfrm>
            <a:custGeom>
              <a:avLst/>
              <a:gdLst/>
              <a:ahLst/>
              <a:cxnLst/>
              <a:rect l="l" t="t" r="r" b="b"/>
              <a:pathLst>
                <a:path w="1504456" h="835293">
                  <a:moveTo>
                    <a:pt x="69122" y="0"/>
                  </a:moveTo>
                  <a:lnTo>
                    <a:pt x="1435334" y="0"/>
                  </a:lnTo>
                  <a:cubicBezTo>
                    <a:pt x="1473509" y="0"/>
                    <a:pt x="1504456" y="30947"/>
                    <a:pt x="1504456" y="69122"/>
                  </a:cubicBezTo>
                  <a:lnTo>
                    <a:pt x="1504456" y="766171"/>
                  </a:lnTo>
                  <a:cubicBezTo>
                    <a:pt x="1504456" y="804346"/>
                    <a:pt x="1473509" y="835293"/>
                    <a:pt x="1435334" y="835293"/>
                  </a:cubicBezTo>
                  <a:lnTo>
                    <a:pt x="69122" y="835293"/>
                  </a:lnTo>
                  <a:cubicBezTo>
                    <a:pt x="30947" y="835293"/>
                    <a:pt x="0" y="804346"/>
                    <a:pt x="0" y="766171"/>
                  </a:cubicBezTo>
                  <a:lnTo>
                    <a:pt x="0" y="69122"/>
                  </a:lnTo>
                  <a:cubicBezTo>
                    <a:pt x="0" y="30947"/>
                    <a:pt x="30947" y="0"/>
                    <a:pt x="69122" y="0"/>
                  </a:cubicBezTo>
                  <a:close/>
                </a:path>
              </a:pathLst>
            </a:custGeom>
            <a:solidFill>
              <a:srgbClr val="502F4C"/>
            </a:solidFill>
          </p:spPr>
          <p:txBody>
            <a:bodyPr/>
            <a:lstStyle/>
            <a:p>
              <a:endParaRPr lang="en-GB"/>
            </a:p>
          </p:txBody>
        </p:sp>
        <p:sp>
          <p:nvSpPr>
            <p:cNvPr id="43" name="TextBox 43"/>
            <p:cNvSpPr txBox="1"/>
            <p:nvPr/>
          </p:nvSpPr>
          <p:spPr>
            <a:xfrm>
              <a:off x="0" y="-9525"/>
              <a:ext cx="1504456" cy="844818"/>
            </a:xfrm>
            <a:prstGeom prst="rect">
              <a:avLst/>
            </a:prstGeom>
          </p:spPr>
          <p:txBody>
            <a:bodyPr lIns="50800" tIns="50800" rIns="50800" bIns="50800" rtlCol="0" anchor="ctr"/>
            <a:lstStyle/>
            <a:p>
              <a:pPr algn="ctr">
                <a:lnSpc>
                  <a:spcPts val="2455"/>
                </a:lnSpc>
              </a:pPr>
              <a:endParaRPr/>
            </a:p>
          </p:txBody>
        </p:sp>
      </p:grpSp>
      <p:grpSp>
        <p:nvGrpSpPr>
          <p:cNvPr id="44" name="Group 44"/>
          <p:cNvGrpSpPr/>
          <p:nvPr/>
        </p:nvGrpSpPr>
        <p:grpSpPr>
          <a:xfrm>
            <a:off x="6287600" y="3417993"/>
            <a:ext cx="5712230" cy="3171503"/>
            <a:chOff x="0" y="0"/>
            <a:chExt cx="1504456" cy="835293"/>
          </a:xfrm>
        </p:grpSpPr>
        <p:sp>
          <p:nvSpPr>
            <p:cNvPr id="45" name="Freeform 45"/>
            <p:cNvSpPr/>
            <p:nvPr/>
          </p:nvSpPr>
          <p:spPr>
            <a:xfrm>
              <a:off x="0" y="0"/>
              <a:ext cx="1504456" cy="835293"/>
            </a:xfrm>
            <a:custGeom>
              <a:avLst/>
              <a:gdLst/>
              <a:ahLst/>
              <a:cxnLst/>
              <a:rect l="l" t="t" r="r" b="b"/>
              <a:pathLst>
                <a:path w="1504456" h="835293">
                  <a:moveTo>
                    <a:pt x="69122" y="0"/>
                  </a:moveTo>
                  <a:lnTo>
                    <a:pt x="1435334" y="0"/>
                  </a:lnTo>
                  <a:cubicBezTo>
                    <a:pt x="1473509" y="0"/>
                    <a:pt x="1504456" y="30947"/>
                    <a:pt x="1504456" y="69122"/>
                  </a:cubicBezTo>
                  <a:lnTo>
                    <a:pt x="1504456" y="766171"/>
                  </a:lnTo>
                  <a:cubicBezTo>
                    <a:pt x="1504456" y="804346"/>
                    <a:pt x="1473509" y="835293"/>
                    <a:pt x="1435334" y="835293"/>
                  </a:cubicBezTo>
                  <a:lnTo>
                    <a:pt x="69122" y="835293"/>
                  </a:lnTo>
                  <a:cubicBezTo>
                    <a:pt x="30947" y="835293"/>
                    <a:pt x="0" y="804346"/>
                    <a:pt x="0" y="766171"/>
                  </a:cubicBezTo>
                  <a:lnTo>
                    <a:pt x="0" y="69122"/>
                  </a:lnTo>
                  <a:cubicBezTo>
                    <a:pt x="0" y="30947"/>
                    <a:pt x="30947" y="0"/>
                    <a:pt x="69122" y="0"/>
                  </a:cubicBezTo>
                  <a:close/>
                </a:path>
              </a:pathLst>
            </a:custGeom>
            <a:solidFill>
              <a:srgbClr val="FFCB03"/>
            </a:solidFill>
          </p:spPr>
          <p:txBody>
            <a:bodyPr/>
            <a:lstStyle/>
            <a:p>
              <a:endParaRPr lang="en-GB"/>
            </a:p>
          </p:txBody>
        </p:sp>
        <p:sp>
          <p:nvSpPr>
            <p:cNvPr id="46" name="TextBox 46"/>
            <p:cNvSpPr txBox="1"/>
            <p:nvPr/>
          </p:nvSpPr>
          <p:spPr>
            <a:xfrm>
              <a:off x="0" y="-9525"/>
              <a:ext cx="1504456" cy="844818"/>
            </a:xfrm>
            <a:prstGeom prst="rect">
              <a:avLst/>
            </a:prstGeom>
          </p:spPr>
          <p:txBody>
            <a:bodyPr lIns="50800" tIns="50800" rIns="50800" bIns="50800" rtlCol="0" anchor="ctr"/>
            <a:lstStyle/>
            <a:p>
              <a:pPr algn="ctr">
                <a:lnSpc>
                  <a:spcPts val="2455"/>
                </a:lnSpc>
              </a:pPr>
              <a:endParaRPr/>
            </a:p>
          </p:txBody>
        </p:sp>
      </p:grpSp>
      <p:grpSp>
        <p:nvGrpSpPr>
          <p:cNvPr id="47" name="Group 47"/>
          <p:cNvGrpSpPr/>
          <p:nvPr/>
        </p:nvGrpSpPr>
        <p:grpSpPr>
          <a:xfrm>
            <a:off x="12266530" y="3417993"/>
            <a:ext cx="5712230" cy="3171503"/>
            <a:chOff x="0" y="0"/>
            <a:chExt cx="1504456" cy="835293"/>
          </a:xfrm>
        </p:grpSpPr>
        <p:sp>
          <p:nvSpPr>
            <p:cNvPr id="48" name="Freeform 48"/>
            <p:cNvSpPr/>
            <p:nvPr/>
          </p:nvSpPr>
          <p:spPr>
            <a:xfrm>
              <a:off x="0" y="0"/>
              <a:ext cx="1504456" cy="835293"/>
            </a:xfrm>
            <a:custGeom>
              <a:avLst/>
              <a:gdLst/>
              <a:ahLst/>
              <a:cxnLst/>
              <a:rect l="l" t="t" r="r" b="b"/>
              <a:pathLst>
                <a:path w="1504456" h="835293">
                  <a:moveTo>
                    <a:pt x="69122" y="0"/>
                  </a:moveTo>
                  <a:lnTo>
                    <a:pt x="1435334" y="0"/>
                  </a:lnTo>
                  <a:cubicBezTo>
                    <a:pt x="1473509" y="0"/>
                    <a:pt x="1504456" y="30947"/>
                    <a:pt x="1504456" y="69122"/>
                  </a:cubicBezTo>
                  <a:lnTo>
                    <a:pt x="1504456" y="766171"/>
                  </a:lnTo>
                  <a:cubicBezTo>
                    <a:pt x="1504456" y="804346"/>
                    <a:pt x="1473509" y="835293"/>
                    <a:pt x="1435334" y="835293"/>
                  </a:cubicBezTo>
                  <a:lnTo>
                    <a:pt x="69122" y="835293"/>
                  </a:lnTo>
                  <a:cubicBezTo>
                    <a:pt x="30947" y="835293"/>
                    <a:pt x="0" y="804346"/>
                    <a:pt x="0" y="766171"/>
                  </a:cubicBezTo>
                  <a:lnTo>
                    <a:pt x="0" y="69122"/>
                  </a:lnTo>
                  <a:cubicBezTo>
                    <a:pt x="0" y="30947"/>
                    <a:pt x="30947" y="0"/>
                    <a:pt x="69122" y="0"/>
                  </a:cubicBezTo>
                  <a:close/>
                </a:path>
              </a:pathLst>
            </a:custGeom>
            <a:solidFill>
              <a:srgbClr val="2A4637"/>
            </a:solidFill>
          </p:spPr>
          <p:txBody>
            <a:bodyPr/>
            <a:lstStyle/>
            <a:p>
              <a:endParaRPr lang="en-GB"/>
            </a:p>
          </p:txBody>
        </p:sp>
        <p:sp>
          <p:nvSpPr>
            <p:cNvPr id="49" name="TextBox 49"/>
            <p:cNvSpPr txBox="1"/>
            <p:nvPr/>
          </p:nvSpPr>
          <p:spPr>
            <a:xfrm>
              <a:off x="0" y="-9525"/>
              <a:ext cx="1504456" cy="844818"/>
            </a:xfrm>
            <a:prstGeom prst="rect">
              <a:avLst/>
            </a:prstGeom>
          </p:spPr>
          <p:txBody>
            <a:bodyPr lIns="50800" tIns="50800" rIns="50800" bIns="50800" rtlCol="0" anchor="ctr"/>
            <a:lstStyle/>
            <a:p>
              <a:pPr algn="ctr">
                <a:lnSpc>
                  <a:spcPts val="2455"/>
                </a:lnSpc>
              </a:pPr>
              <a:endParaRPr/>
            </a:p>
          </p:txBody>
        </p:sp>
      </p:grpSp>
      <p:grpSp>
        <p:nvGrpSpPr>
          <p:cNvPr id="50" name="Group 50"/>
          <p:cNvGrpSpPr/>
          <p:nvPr/>
        </p:nvGrpSpPr>
        <p:grpSpPr>
          <a:xfrm>
            <a:off x="6287885" y="6875246"/>
            <a:ext cx="5712230" cy="3171503"/>
            <a:chOff x="0" y="0"/>
            <a:chExt cx="1504456" cy="835293"/>
          </a:xfrm>
        </p:grpSpPr>
        <p:sp>
          <p:nvSpPr>
            <p:cNvPr id="51" name="Freeform 51"/>
            <p:cNvSpPr/>
            <p:nvPr/>
          </p:nvSpPr>
          <p:spPr>
            <a:xfrm>
              <a:off x="0" y="0"/>
              <a:ext cx="1504456" cy="835293"/>
            </a:xfrm>
            <a:custGeom>
              <a:avLst/>
              <a:gdLst/>
              <a:ahLst/>
              <a:cxnLst/>
              <a:rect l="l" t="t" r="r" b="b"/>
              <a:pathLst>
                <a:path w="1504456" h="835293">
                  <a:moveTo>
                    <a:pt x="69122" y="0"/>
                  </a:moveTo>
                  <a:lnTo>
                    <a:pt x="1435334" y="0"/>
                  </a:lnTo>
                  <a:cubicBezTo>
                    <a:pt x="1473509" y="0"/>
                    <a:pt x="1504456" y="30947"/>
                    <a:pt x="1504456" y="69122"/>
                  </a:cubicBezTo>
                  <a:lnTo>
                    <a:pt x="1504456" y="766171"/>
                  </a:lnTo>
                  <a:cubicBezTo>
                    <a:pt x="1504456" y="804346"/>
                    <a:pt x="1473509" y="835293"/>
                    <a:pt x="1435334" y="835293"/>
                  </a:cubicBezTo>
                  <a:lnTo>
                    <a:pt x="69122" y="835293"/>
                  </a:lnTo>
                  <a:cubicBezTo>
                    <a:pt x="30947" y="835293"/>
                    <a:pt x="0" y="804346"/>
                    <a:pt x="0" y="766171"/>
                  </a:cubicBezTo>
                  <a:lnTo>
                    <a:pt x="0" y="69122"/>
                  </a:lnTo>
                  <a:cubicBezTo>
                    <a:pt x="0" y="30947"/>
                    <a:pt x="30947" y="0"/>
                    <a:pt x="69122" y="0"/>
                  </a:cubicBezTo>
                  <a:close/>
                </a:path>
              </a:pathLst>
            </a:custGeom>
            <a:solidFill>
              <a:srgbClr val="FF900E"/>
            </a:solidFill>
          </p:spPr>
          <p:txBody>
            <a:bodyPr/>
            <a:lstStyle/>
            <a:p>
              <a:endParaRPr lang="en-GB"/>
            </a:p>
          </p:txBody>
        </p:sp>
        <p:sp>
          <p:nvSpPr>
            <p:cNvPr id="52" name="TextBox 52"/>
            <p:cNvSpPr txBox="1"/>
            <p:nvPr/>
          </p:nvSpPr>
          <p:spPr>
            <a:xfrm>
              <a:off x="0" y="-9525"/>
              <a:ext cx="1504456" cy="844818"/>
            </a:xfrm>
            <a:prstGeom prst="rect">
              <a:avLst/>
            </a:prstGeom>
          </p:spPr>
          <p:txBody>
            <a:bodyPr lIns="50800" tIns="50800" rIns="50800" bIns="50800" rtlCol="0" anchor="ctr"/>
            <a:lstStyle/>
            <a:p>
              <a:pPr algn="ctr">
                <a:lnSpc>
                  <a:spcPts val="2455"/>
                </a:lnSpc>
              </a:pPr>
              <a:endParaRPr/>
            </a:p>
          </p:txBody>
        </p:sp>
      </p:grpSp>
      <p:grpSp>
        <p:nvGrpSpPr>
          <p:cNvPr id="53" name="Group 53"/>
          <p:cNvGrpSpPr/>
          <p:nvPr/>
        </p:nvGrpSpPr>
        <p:grpSpPr>
          <a:xfrm>
            <a:off x="12266245" y="6875246"/>
            <a:ext cx="5712230" cy="3171503"/>
            <a:chOff x="0" y="0"/>
            <a:chExt cx="1504456" cy="835293"/>
          </a:xfrm>
        </p:grpSpPr>
        <p:sp>
          <p:nvSpPr>
            <p:cNvPr id="54" name="Freeform 54"/>
            <p:cNvSpPr/>
            <p:nvPr/>
          </p:nvSpPr>
          <p:spPr>
            <a:xfrm>
              <a:off x="0" y="0"/>
              <a:ext cx="1504456" cy="835293"/>
            </a:xfrm>
            <a:custGeom>
              <a:avLst/>
              <a:gdLst/>
              <a:ahLst/>
              <a:cxnLst/>
              <a:rect l="l" t="t" r="r" b="b"/>
              <a:pathLst>
                <a:path w="1504456" h="835293">
                  <a:moveTo>
                    <a:pt x="69122" y="0"/>
                  </a:moveTo>
                  <a:lnTo>
                    <a:pt x="1435334" y="0"/>
                  </a:lnTo>
                  <a:cubicBezTo>
                    <a:pt x="1473509" y="0"/>
                    <a:pt x="1504456" y="30947"/>
                    <a:pt x="1504456" y="69122"/>
                  </a:cubicBezTo>
                  <a:lnTo>
                    <a:pt x="1504456" y="766171"/>
                  </a:lnTo>
                  <a:cubicBezTo>
                    <a:pt x="1504456" y="804346"/>
                    <a:pt x="1473509" y="835293"/>
                    <a:pt x="1435334" y="835293"/>
                  </a:cubicBezTo>
                  <a:lnTo>
                    <a:pt x="69122" y="835293"/>
                  </a:lnTo>
                  <a:cubicBezTo>
                    <a:pt x="30947" y="835293"/>
                    <a:pt x="0" y="804346"/>
                    <a:pt x="0" y="766171"/>
                  </a:cubicBezTo>
                  <a:lnTo>
                    <a:pt x="0" y="69122"/>
                  </a:lnTo>
                  <a:cubicBezTo>
                    <a:pt x="0" y="30947"/>
                    <a:pt x="30947" y="0"/>
                    <a:pt x="69122" y="0"/>
                  </a:cubicBezTo>
                  <a:close/>
                </a:path>
              </a:pathLst>
            </a:custGeom>
            <a:solidFill>
              <a:srgbClr val="E594D0"/>
            </a:solidFill>
          </p:spPr>
          <p:txBody>
            <a:bodyPr/>
            <a:lstStyle/>
            <a:p>
              <a:endParaRPr lang="en-GB"/>
            </a:p>
          </p:txBody>
        </p:sp>
        <p:sp>
          <p:nvSpPr>
            <p:cNvPr id="55" name="TextBox 55"/>
            <p:cNvSpPr txBox="1"/>
            <p:nvPr/>
          </p:nvSpPr>
          <p:spPr>
            <a:xfrm>
              <a:off x="0" y="-9525"/>
              <a:ext cx="1504456" cy="844818"/>
            </a:xfrm>
            <a:prstGeom prst="rect">
              <a:avLst/>
            </a:prstGeom>
          </p:spPr>
          <p:txBody>
            <a:bodyPr lIns="50800" tIns="50800" rIns="50800" bIns="50800" rtlCol="0" anchor="ctr"/>
            <a:lstStyle/>
            <a:p>
              <a:pPr algn="ctr">
                <a:lnSpc>
                  <a:spcPts val="2455"/>
                </a:lnSpc>
              </a:pPr>
              <a:endParaRPr/>
            </a:p>
          </p:txBody>
        </p:sp>
      </p:grpSp>
      <p:sp>
        <p:nvSpPr>
          <p:cNvPr id="56" name="Freeform 56">
            <a:hlinkClick r:id="rId16" tooltip="https://assets.publishing.service.gov.uk/media/66bc7b493cc0741b923145f5/Early_years_menus_part_1_guidance.pdf"/>
          </p:cNvPr>
          <p:cNvSpPr/>
          <p:nvPr/>
        </p:nvSpPr>
        <p:spPr>
          <a:xfrm rot="-541396">
            <a:off x="3978899" y="4881370"/>
            <a:ext cx="1339005" cy="1900634"/>
          </a:xfrm>
          <a:custGeom>
            <a:avLst/>
            <a:gdLst/>
            <a:ahLst/>
            <a:cxnLst/>
            <a:rect l="l" t="t" r="r" b="b"/>
            <a:pathLst>
              <a:path w="1339005" h="1900634">
                <a:moveTo>
                  <a:pt x="0" y="0"/>
                </a:moveTo>
                <a:lnTo>
                  <a:pt x="1339006" y="0"/>
                </a:lnTo>
                <a:lnTo>
                  <a:pt x="1339006" y="1900634"/>
                </a:lnTo>
                <a:lnTo>
                  <a:pt x="0" y="1900634"/>
                </a:lnTo>
                <a:lnTo>
                  <a:pt x="0" y="0"/>
                </a:lnTo>
                <a:close/>
              </a:path>
            </a:pathLst>
          </a:custGeom>
          <a:blipFill>
            <a:blip r:embed="rId17"/>
            <a:stretch>
              <a:fillRect/>
            </a:stretch>
          </a:blipFill>
        </p:spPr>
        <p:txBody>
          <a:bodyPr/>
          <a:lstStyle/>
          <a:p>
            <a:endParaRPr lang="en-GB"/>
          </a:p>
        </p:txBody>
      </p:sp>
      <p:sp>
        <p:nvSpPr>
          <p:cNvPr id="57" name="Freeform 57">
            <a:hlinkClick r:id="rId18" tooltip="https://assets.publishing.service.gov.uk/media/66bc7b630a079b65ea323d9b/Early_years_menus_part_2_recipes.pdf"/>
          </p:cNvPr>
          <p:cNvSpPr/>
          <p:nvPr/>
        </p:nvSpPr>
        <p:spPr>
          <a:xfrm rot="367115">
            <a:off x="4744561" y="4529736"/>
            <a:ext cx="1321939" cy="1874995"/>
          </a:xfrm>
          <a:custGeom>
            <a:avLst/>
            <a:gdLst/>
            <a:ahLst/>
            <a:cxnLst/>
            <a:rect l="l" t="t" r="r" b="b"/>
            <a:pathLst>
              <a:path w="1321939" h="1874995">
                <a:moveTo>
                  <a:pt x="0" y="0"/>
                </a:moveTo>
                <a:lnTo>
                  <a:pt x="1321939" y="0"/>
                </a:lnTo>
                <a:lnTo>
                  <a:pt x="1321939" y="1874995"/>
                </a:lnTo>
                <a:lnTo>
                  <a:pt x="0" y="1874995"/>
                </a:lnTo>
                <a:lnTo>
                  <a:pt x="0" y="0"/>
                </a:lnTo>
                <a:close/>
              </a:path>
            </a:pathLst>
          </a:custGeom>
          <a:blipFill>
            <a:blip r:embed="rId19"/>
            <a:stretch>
              <a:fillRect/>
            </a:stretch>
          </a:blipFill>
        </p:spPr>
        <p:txBody>
          <a:bodyPr/>
          <a:lstStyle/>
          <a:p>
            <a:endParaRPr lang="en-GB"/>
          </a:p>
        </p:txBody>
      </p:sp>
      <p:grpSp>
        <p:nvGrpSpPr>
          <p:cNvPr id="58" name="Group 58"/>
          <p:cNvGrpSpPr/>
          <p:nvPr/>
        </p:nvGrpSpPr>
        <p:grpSpPr>
          <a:xfrm>
            <a:off x="308955" y="6875246"/>
            <a:ext cx="5712230" cy="3171503"/>
            <a:chOff x="0" y="0"/>
            <a:chExt cx="1504456" cy="835293"/>
          </a:xfrm>
        </p:grpSpPr>
        <p:sp>
          <p:nvSpPr>
            <p:cNvPr id="59" name="Freeform 59"/>
            <p:cNvSpPr/>
            <p:nvPr/>
          </p:nvSpPr>
          <p:spPr>
            <a:xfrm>
              <a:off x="0" y="0"/>
              <a:ext cx="1504456" cy="835293"/>
            </a:xfrm>
            <a:custGeom>
              <a:avLst/>
              <a:gdLst/>
              <a:ahLst/>
              <a:cxnLst/>
              <a:rect l="l" t="t" r="r" b="b"/>
              <a:pathLst>
                <a:path w="1504456" h="835293">
                  <a:moveTo>
                    <a:pt x="69122" y="0"/>
                  </a:moveTo>
                  <a:lnTo>
                    <a:pt x="1435334" y="0"/>
                  </a:lnTo>
                  <a:cubicBezTo>
                    <a:pt x="1473509" y="0"/>
                    <a:pt x="1504456" y="30947"/>
                    <a:pt x="1504456" y="69122"/>
                  </a:cubicBezTo>
                  <a:lnTo>
                    <a:pt x="1504456" y="766171"/>
                  </a:lnTo>
                  <a:cubicBezTo>
                    <a:pt x="1504456" y="804346"/>
                    <a:pt x="1473509" y="835293"/>
                    <a:pt x="1435334" y="835293"/>
                  </a:cubicBezTo>
                  <a:lnTo>
                    <a:pt x="69122" y="835293"/>
                  </a:lnTo>
                  <a:cubicBezTo>
                    <a:pt x="30947" y="835293"/>
                    <a:pt x="0" y="804346"/>
                    <a:pt x="0" y="766171"/>
                  </a:cubicBezTo>
                  <a:lnTo>
                    <a:pt x="0" y="69122"/>
                  </a:lnTo>
                  <a:cubicBezTo>
                    <a:pt x="0" y="30947"/>
                    <a:pt x="30947" y="0"/>
                    <a:pt x="69122" y="0"/>
                  </a:cubicBezTo>
                  <a:close/>
                </a:path>
              </a:pathLst>
            </a:custGeom>
            <a:solidFill>
              <a:srgbClr val="7EC945"/>
            </a:solidFill>
          </p:spPr>
          <p:txBody>
            <a:bodyPr/>
            <a:lstStyle/>
            <a:p>
              <a:endParaRPr lang="en-GB"/>
            </a:p>
          </p:txBody>
        </p:sp>
        <p:sp>
          <p:nvSpPr>
            <p:cNvPr id="60" name="TextBox 60"/>
            <p:cNvSpPr txBox="1"/>
            <p:nvPr/>
          </p:nvSpPr>
          <p:spPr>
            <a:xfrm>
              <a:off x="0" y="-9525"/>
              <a:ext cx="1504456" cy="844818"/>
            </a:xfrm>
            <a:prstGeom prst="rect">
              <a:avLst/>
            </a:prstGeom>
          </p:spPr>
          <p:txBody>
            <a:bodyPr lIns="50800" tIns="50800" rIns="50800" bIns="50800" rtlCol="0" anchor="ctr"/>
            <a:lstStyle/>
            <a:p>
              <a:pPr algn="ctr">
                <a:lnSpc>
                  <a:spcPts val="2455"/>
                </a:lnSpc>
              </a:pPr>
              <a:endParaRPr/>
            </a:p>
          </p:txBody>
        </p:sp>
      </p:grpSp>
      <p:sp>
        <p:nvSpPr>
          <p:cNvPr id="61" name="TextBox 61"/>
          <p:cNvSpPr txBox="1"/>
          <p:nvPr/>
        </p:nvSpPr>
        <p:spPr>
          <a:xfrm>
            <a:off x="642494" y="4619826"/>
            <a:ext cx="2928947" cy="1656715"/>
          </a:xfrm>
          <a:prstGeom prst="rect">
            <a:avLst/>
          </a:prstGeom>
        </p:spPr>
        <p:txBody>
          <a:bodyPr lIns="0" tIns="0" rIns="0" bIns="0" rtlCol="0" anchor="t">
            <a:spAutoFit/>
          </a:bodyPr>
          <a:lstStyle/>
          <a:p>
            <a:pPr algn="ctr">
              <a:lnSpc>
                <a:spcPts val="2660"/>
              </a:lnSpc>
            </a:pPr>
            <a:r>
              <a:rPr lang="en-US" sz="1900" b="1" i="1">
                <a:solidFill>
                  <a:srgbClr val="FFF6EC"/>
                </a:solidFill>
                <a:latin typeface="Public Sans 1 Medium Italics"/>
                <a:ea typeface="Public Sans 1 Medium Italics"/>
                <a:cs typeface="Public Sans 1 Medium Italics"/>
                <a:sym typeface="Public Sans 1 Medium Italics"/>
              </a:rPr>
              <a:t>‘prefer something more visual, broken down into themes, with quick snack ideas and recipes linking to the food groups.’</a:t>
            </a:r>
          </a:p>
        </p:txBody>
      </p:sp>
      <p:sp>
        <p:nvSpPr>
          <p:cNvPr id="62" name="TextBox 62"/>
          <p:cNvSpPr txBox="1"/>
          <p:nvPr/>
        </p:nvSpPr>
        <p:spPr>
          <a:xfrm>
            <a:off x="375794" y="3206825"/>
            <a:ext cx="2302636" cy="1451102"/>
          </a:xfrm>
          <a:prstGeom prst="rect">
            <a:avLst/>
          </a:prstGeom>
        </p:spPr>
        <p:txBody>
          <a:bodyPr wrap="square" lIns="0" tIns="0" rIns="0" bIns="0" rtlCol="0" anchor="t">
            <a:spAutoFit/>
          </a:bodyPr>
          <a:lstStyle/>
          <a:p>
            <a:pPr algn="ctr">
              <a:lnSpc>
                <a:spcPts val="11979"/>
              </a:lnSpc>
            </a:pPr>
            <a:r>
              <a:rPr lang="en-US" sz="8556" dirty="0">
                <a:solidFill>
                  <a:srgbClr val="FFF6EC"/>
                </a:solidFill>
                <a:latin typeface="Bree Serif"/>
                <a:ea typeface="Bree Serif"/>
                <a:cs typeface="Bree Serif"/>
                <a:sym typeface="Bree Serif"/>
              </a:rPr>
              <a:t>81%</a:t>
            </a:r>
          </a:p>
        </p:txBody>
      </p:sp>
      <p:sp>
        <p:nvSpPr>
          <p:cNvPr id="63" name="TextBox 63"/>
          <p:cNvSpPr txBox="1"/>
          <p:nvPr/>
        </p:nvSpPr>
        <p:spPr>
          <a:xfrm>
            <a:off x="2802255" y="3720664"/>
            <a:ext cx="3042616" cy="561885"/>
          </a:xfrm>
          <a:prstGeom prst="rect">
            <a:avLst/>
          </a:prstGeom>
        </p:spPr>
        <p:txBody>
          <a:bodyPr wrap="square" lIns="0" tIns="0" rIns="0" bIns="0" rtlCol="0" anchor="t">
            <a:spAutoFit/>
          </a:bodyPr>
          <a:lstStyle/>
          <a:p>
            <a:pPr algn="ctr">
              <a:lnSpc>
                <a:spcPts val="4759"/>
              </a:lnSpc>
            </a:pPr>
            <a:r>
              <a:rPr lang="en-US" sz="3399" b="1" dirty="0">
                <a:solidFill>
                  <a:srgbClr val="FFF6EC"/>
                </a:solidFill>
                <a:latin typeface="Public Sans 1 Medium"/>
                <a:ea typeface="Public Sans 1 Medium"/>
                <a:cs typeface="Public Sans 1 Medium"/>
                <a:sym typeface="Public Sans 1 Medium"/>
              </a:rPr>
              <a:t>Food Policy</a:t>
            </a:r>
          </a:p>
        </p:txBody>
      </p:sp>
      <p:sp>
        <p:nvSpPr>
          <p:cNvPr id="64" name="TextBox 64"/>
          <p:cNvSpPr txBox="1"/>
          <p:nvPr/>
        </p:nvSpPr>
        <p:spPr>
          <a:xfrm>
            <a:off x="6389101" y="3395047"/>
            <a:ext cx="1945357" cy="1103343"/>
          </a:xfrm>
          <a:prstGeom prst="rect">
            <a:avLst/>
          </a:prstGeom>
        </p:spPr>
        <p:txBody>
          <a:bodyPr wrap="square" lIns="0" tIns="0" rIns="0" bIns="0" rtlCol="0" anchor="t">
            <a:spAutoFit/>
          </a:bodyPr>
          <a:lstStyle/>
          <a:p>
            <a:pPr algn="ctr">
              <a:lnSpc>
                <a:spcPts val="9010"/>
              </a:lnSpc>
            </a:pPr>
            <a:r>
              <a:rPr lang="en-US" sz="6436" dirty="0">
                <a:solidFill>
                  <a:srgbClr val="502F4C"/>
                </a:solidFill>
                <a:latin typeface="Bree Serif"/>
                <a:ea typeface="Bree Serif"/>
                <a:cs typeface="Bree Serif"/>
                <a:sym typeface="Bree Serif"/>
              </a:rPr>
              <a:t>97%</a:t>
            </a:r>
          </a:p>
        </p:txBody>
      </p:sp>
      <p:sp>
        <p:nvSpPr>
          <p:cNvPr id="65" name="TextBox 65"/>
          <p:cNvSpPr txBox="1"/>
          <p:nvPr/>
        </p:nvSpPr>
        <p:spPr>
          <a:xfrm>
            <a:off x="6354724" y="4340801"/>
            <a:ext cx="2008793" cy="1103249"/>
          </a:xfrm>
          <a:prstGeom prst="rect">
            <a:avLst/>
          </a:prstGeom>
        </p:spPr>
        <p:txBody>
          <a:bodyPr wrap="square" lIns="0" tIns="0" rIns="0" bIns="0" rtlCol="0" anchor="t">
            <a:spAutoFit/>
          </a:bodyPr>
          <a:lstStyle/>
          <a:p>
            <a:pPr algn="ctr">
              <a:lnSpc>
                <a:spcPts val="9016"/>
              </a:lnSpc>
            </a:pPr>
            <a:r>
              <a:rPr lang="en-US" sz="6440" dirty="0">
                <a:solidFill>
                  <a:srgbClr val="502F4C"/>
                </a:solidFill>
                <a:latin typeface="Bree Serif"/>
                <a:ea typeface="Bree Serif"/>
                <a:cs typeface="Bree Serif"/>
                <a:sym typeface="Bree Serif"/>
              </a:rPr>
              <a:t>90%</a:t>
            </a:r>
          </a:p>
        </p:txBody>
      </p:sp>
      <p:sp>
        <p:nvSpPr>
          <p:cNvPr id="66" name="TextBox 66"/>
          <p:cNvSpPr txBox="1"/>
          <p:nvPr/>
        </p:nvSpPr>
        <p:spPr>
          <a:xfrm>
            <a:off x="6354724" y="5328920"/>
            <a:ext cx="1968721" cy="1103249"/>
          </a:xfrm>
          <a:prstGeom prst="rect">
            <a:avLst/>
          </a:prstGeom>
        </p:spPr>
        <p:txBody>
          <a:bodyPr wrap="square" lIns="0" tIns="0" rIns="0" bIns="0" rtlCol="0" anchor="t">
            <a:spAutoFit/>
          </a:bodyPr>
          <a:lstStyle/>
          <a:p>
            <a:pPr algn="ctr">
              <a:lnSpc>
                <a:spcPts val="9016"/>
              </a:lnSpc>
            </a:pPr>
            <a:r>
              <a:rPr lang="en-US" sz="6440" dirty="0">
                <a:solidFill>
                  <a:srgbClr val="502F4C"/>
                </a:solidFill>
                <a:latin typeface="Bree Serif"/>
                <a:ea typeface="Bree Serif"/>
                <a:cs typeface="Bree Serif"/>
                <a:sym typeface="Bree Serif"/>
              </a:rPr>
              <a:t>57%</a:t>
            </a:r>
          </a:p>
        </p:txBody>
      </p:sp>
      <p:sp>
        <p:nvSpPr>
          <p:cNvPr id="67" name="TextBox 67"/>
          <p:cNvSpPr txBox="1"/>
          <p:nvPr/>
        </p:nvSpPr>
        <p:spPr>
          <a:xfrm>
            <a:off x="8387156" y="3574355"/>
            <a:ext cx="2945520" cy="492379"/>
          </a:xfrm>
          <a:prstGeom prst="rect">
            <a:avLst/>
          </a:prstGeom>
        </p:spPr>
        <p:txBody>
          <a:bodyPr wrap="square" lIns="0" tIns="0" rIns="0" bIns="0" rtlCol="0" anchor="t">
            <a:spAutoFit/>
          </a:bodyPr>
          <a:lstStyle/>
          <a:p>
            <a:pPr algn="ctr">
              <a:lnSpc>
                <a:spcPts val="4199"/>
              </a:lnSpc>
            </a:pPr>
            <a:r>
              <a:rPr lang="en-US" sz="2999" b="1" dirty="0">
                <a:solidFill>
                  <a:srgbClr val="502F4C"/>
                </a:solidFill>
                <a:latin typeface="Public Sans 1 Bold"/>
                <a:ea typeface="Public Sans 1 Bold"/>
                <a:cs typeface="Public Sans 1 Bold"/>
                <a:sym typeface="Public Sans 1 Bold"/>
              </a:rPr>
              <a:t>Day Nurseries</a:t>
            </a:r>
          </a:p>
        </p:txBody>
      </p:sp>
      <p:sp>
        <p:nvSpPr>
          <p:cNvPr id="68" name="TextBox 68"/>
          <p:cNvSpPr txBox="1"/>
          <p:nvPr/>
        </p:nvSpPr>
        <p:spPr>
          <a:xfrm>
            <a:off x="8731148" y="4549658"/>
            <a:ext cx="2435498" cy="514350"/>
          </a:xfrm>
          <a:prstGeom prst="rect">
            <a:avLst/>
          </a:prstGeom>
        </p:spPr>
        <p:txBody>
          <a:bodyPr lIns="0" tIns="0" rIns="0" bIns="0" rtlCol="0" anchor="t">
            <a:spAutoFit/>
          </a:bodyPr>
          <a:lstStyle/>
          <a:p>
            <a:pPr algn="ctr">
              <a:lnSpc>
                <a:spcPts val="4199"/>
              </a:lnSpc>
            </a:pPr>
            <a:r>
              <a:rPr lang="en-US" sz="2999" b="1">
                <a:solidFill>
                  <a:srgbClr val="502F4C"/>
                </a:solidFill>
                <a:latin typeface="Public Sans 1 Bold"/>
                <a:ea typeface="Public Sans 1 Bold"/>
                <a:cs typeface="Public Sans 1 Bold"/>
                <a:sym typeface="Public Sans 1 Bold"/>
              </a:rPr>
              <a:t>Childminders</a:t>
            </a:r>
          </a:p>
        </p:txBody>
      </p:sp>
      <p:sp>
        <p:nvSpPr>
          <p:cNvPr id="69" name="TextBox 69"/>
          <p:cNvSpPr txBox="1"/>
          <p:nvPr/>
        </p:nvSpPr>
        <p:spPr>
          <a:xfrm>
            <a:off x="8731148" y="5495808"/>
            <a:ext cx="2435498" cy="492379"/>
          </a:xfrm>
          <a:prstGeom prst="rect">
            <a:avLst/>
          </a:prstGeom>
        </p:spPr>
        <p:txBody>
          <a:bodyPr wrap="square" lIns="0" tIns="0" rIns="0" bIns="0" rtlCol="0" anchor="t">
            <a:spAutoFit/>
          </a:bodyPr>
          <a:lstStyle/>
          <a:p>
            <a:pPr algn="ctr">
              <a:lnSpc>
                <a:spcPts val="4199"/>
              </a:lnSpc>
            </a:pPr>
            <a:r>
              <a:rPr lang="en-US" sz="2999" b="1" dirty="0">
                <a:solidFill>
                  <a:srgbClr val="502F4C"/>
                </a:solidFill>
                <a:latin typeface="Public Sans 1 Bold"/>
                <a:ea typeface="Public Sans 1 Bold"/>
                <a:cs typeface="Public Sans 1 Bold"/>
                <a:sym typeface="Public Sans 1 Bold"/>
              </a:rPr>
              <a:t>Preschools</a:t>
            </a:r>
          </a:p>
        </p:txBody>
      </p:sp>
      <p:sp>
        <p:nvSpPr>
          <p:cNvPr id="70" name="TextBox 70"/>
          <p:cNvSpPr txBox="1"/>
          <p:nvPr/>
        </p:nvSpPr>
        <p:spPr>
          <a:xfrm>
            <a:off x="8589575" y="5035434"/>
            <a:ext cx="2696431" cy="417311"/>
          </a:xfrm>
          <a:prstGeom prst="rect">
            <a:avLst/>
          </a:prstGeom>
        </p:spPr>
        <p:txBody>
          <a:bodyPr wrap="square" lIns="0" tIns="0" rIns="0" bIns="0" rtlCol="0" anchor="t">
            <a:spAutoFit/>
          </a:bodyPr>
          <a:lstStyle/>
          <a:p>
            <a:pPr algn="ctr">
              <a:lnSpc>
                <a:spcPts val="3499"/>
              </a:lnSpc>
            </a:pPr>
            <a:r>
              <a:rPr lang="en-US" sz="2499" b="1" i="1" dirty="0">
                <a:solidFill>
                  <a:srgbClr val="502F4C"/>
                </a:solidFill>
                <a:latin typeface="Public Sans 1 Medium Italics"/>
                <a:ea typeface="Public Sans 1 Medium Italics"/>
                <a:cs typeface="Public Sans 1 Medium Italics"/>
                <a:sym typeface="Public Sans 1 Medium Italics"/>
              </a:rPr>
              <a:t>Domestic Kitchen</a:t>
            </a:r>
          </a:p>
        </p:txBody>
      </p:sp>
      <p:sp>
        <p:nvSpPr>
          <p:cNvPr id="71" name="TextBox 71"/>
          <p:cNvSpPr txBox="1"/>
          <p:nvPr/>
        </p:nvSpPr>
        <p:spPr>
          <a:xfrm>
            <a:off x="8448385" y="5985861"/>
            <a:ext cx="3220109" cy="410305"/>
          </a:xfrm>
          <a:prstGeom prst="rect">
            <a:avLst/>
          </a:prstGeom>
        </p:spPr>
        <p:txBody>
          <a:bodyPr wrap="square" lIns="0" tIns="0" rIns="0" bIns="0" rtlCol="0" anchor="t">
            <a:spAutoFit/>
          </a:bodyPr>
          <a:lstStyle/>
          <a:p>
            <a:pPr algn="ctr">
              <a:lnSpc>
                <a:spcPts val="3499"/>
              </a:lnSpc>
            </a:pPr>
            <a:r>
              <a:rPr lang="en-US" sz="2499" b="1" i="1" dirty="0">
                <a:solidFill>
                  <a:srgbClr val="502F4C"/>
                </a:solidFill>
                <a:latin typeface="Public Sans 1 Medium Italics"/>
                <a:ea typeface="Public Sans 1 Medium Italics"/>
                <a:cs typeface="Public Sans 1 Medium Italics"/>
                <a:sym typeface="Public Sans 1 Medium Italics"/>
              </a:rPr>
              <a:t>Basic Prep Facilities</a:t>
            </a:r>
          </a:p>
        </p:txBody>
      </p:sp>
      <p:sp>
        <p:nvSpPr>
          <p:cNvPr id="72" name="TextBox 72"/>
          <p:cNvSpPr txBox="1"/>
          <p:nvPr/>
        </p:nvSpPr>
        <p:spPr>
          <a:xfrm>
            <a:off x="8491502" y="4038461"/>
            <a:ext cx="2964098" cy="410305"/>
          </a:xfrm>
          <a:prstGeom prst="rect">
            <a:avLst/>
          </a:prstGeom>
        </p:spPr>
        <p:txBody>
          <a:bodyPr wrap="square" lIns="0" tIns="0" rIns="0" bIns="0" rtlCol="0" anchor="t">
            <a:spAutoFit/>
          </a:bodyPr>
          <a:lstStyle/>
          <a:p>
            <a:pPr algn="ctr">
              <a:lnSpc>
                <a:spcPts val="3499"/>
              </a:lnSpc>
            </a:pPr>
            <a:r>
              <a:rPr lang="en-US" sz="2499" b="1" i="1" dirty="0">
                <a:solidFill>
                  <a:srgbClr val="502F4C"/>
                </a:solidFill>
                <a:latin typeface="Public Sans 1 Medium Italics"/>
                <a:ea typeface="Public Sans 1 Medium Italics"/>
                <a:cs typeface="Public Sans 1 Medium Italics"/>
                <a:sym typeface="Public Sans 1 Medium Italics"/>
              </a:rPr>
              <a:t>Commercial Kitchen</a:t>
            </a:r>
          </a:p>
        </p:txBody>
      </p:sp>
      <p:sp>
        <p:nvSpPr>
          <p:cNvPr id="73" name="TextBox 73"/>
          <p:cNvSpPr txBox="1"/>
          <p:nvPr/>
        </p:nvSpPr>
        <p:spPr>
          <a:xfrm>
            <a:off x="12367461" y="3448362"/>
            <a:ext cx="1874683" cy="1216436"/>
          </a:xfrm>
          <a:prstGeom prst="rect">
            <a:avLst/>
          </a:prstGeom>
        </p:spPr>
        <p:txBody>
          <a:bodyPr wrap="square" lIns="0" tIns="0" rIns="0" bIns="0" rtlCol="0" anchor="t">
            <a:spAutoFit/>
          </a:bodyPr>
          <a:lstStyle/>
          <a:p>
            <a:pPr algn="ctr">
              <a:lnSpc>
                <a:spcPts val="9990"/>
              </a:lnSpc>
            </a:pPr>
            <a:r>
              <a:rPr lang="en-US" sz="7136" dirty="0">
                <a:solidFill>
                  <a:srgbClr val="FFF6EC"/>
                </a:solidFill>
                <a:latin typeface="Bree Serif"/>
                <a:ea typeface="Bree Serif"/>
                <a:cs typeface="Bree Serif"/>
                <a:sym typeface="Bree Serif"/>
              </a:rPr>
              <a:t>79%</a:t>
            </a:r>
          </a:p>
        </p:txBody>
      </p:sp>
      <p:sp>
        <p:nvSpPr>
          <p:cNvPr id="74" name="TextBox 74"/>
          <p:cNvSpPr txBox="1"/>
          <p:nvPr/>
        </p:nvSpPr>
        <p:spPr>
          <a:xfrm>
            <a:off x="14365969" y="3739714"/>
            <a:ext cx="3154928" cy="782320"/>
          </a:xfrm>
          <a:prstGeom prst="rect">
            <a:avLst/>
          </a:prstGeom>
        </p:spPr>
        <p:txBody>
          <a:bodyPr lIns="0" tIns="0" rIns="0" bIns="0" rtlCol="0" anchor="t">
            <a:spAutoFit/>
          </a:bodyPr>
          <a:lstStyle/>
          <a:p>
            <a:pPr algn="ctr">
              <a:lnSpc>
                <a:spcPts val="3080"/>
              </a:lnSpc>
            </a:pPr>
            <a:r>
              <a:rPr lang="en-US" sz="2200" b="1">
                <a:solidFill>
                  <a:srgbClr val="FFF6EC"/>
                </a:solidFill>
                <a:latin typeface="Public Sans 1 Medium"/>
                <a:ea typeface="Public Sans 1 Medium"/>
                <a:cs typeface="Public Sans 1 Medium"/>
                <a:sym typeface="Public Sans 1 Medium"/>
              </a:rPr>
              <a:t>Do not charge or charge a voluntary fee for food</a:t>
            </a:r>
          </a:p>
        </p:txBody>
      </p:sp>
      <p:sp>
        <p:nvSpPr>
          <p:cNvPr id="75" name="TextBox 75"/>
          <p:cNvSpPr txBox="1"/>
          <p:nvPr/>
        </p:nvSpPr>
        <p:spPr>
          <a:xfrm>
            <a:off x="12618955" y="4796155"/>
            <a:ext cx="4901942" cy="656590"/>
          </a:xfrm>
          <a:prstGeom prst="rect">
            <a:avLst/>
          </a:prstGeom>
        </p:spPr>
        <p:txBody>
          <a:bodyPr lIns="0" tIns="0" rIns="0" bIns="0" rtlCol="0" anchor="t">
            <a:spAutoFit/>
          </a:bodyPr>
          <a:lstStyle/>
          <a:p>
            <a:pPr algn="ctr">
              <a:lnSpc>
                <a:spcPts val="2660"/>
              </a:lnSpc>
            </a:pPr>
            <a:r>
              <a:rPr lang="en-US" sz="1900" b="1" i="1">
                <a:solidFill>
                  <a:srgbClr val="FFF6EC"/>
                </a:solidFill>
                <a:latin typeface="Public Sans 1 Medium Italics"/>
                <a:ea typeface="Public Sans 1 Medium Italics"/>
                <a:cs typeface="Public Sans 1 Medium Italics"/>
                <a:sym typeface="Public Sans 1 Medium Italics"/>
              </a:rPr>
              <a:t>‘Allergies can be a big challenge as free from food is more expensive.’</a:t>
            </a:r>
          </a:p>
        </p:txBody>
      </p:sp>
      <p:sp>
        <p:nvSpPr>
          <p:cNvPr id="76" name="TextBox 76"/>
          <p:cNvSpPr txBox="1"/>
          <p:nvPr/>
        </p:nvSpPr>
        <p:spPr>
          <a:xfrm>
            <a:off x="12671389" y="5578042"/>
            <a:ext cx="4901942" cy="826134"/>
          </a:xfrm>
          <a:prstGeom prst="rect">
            <a:avLst/>
          </a:prstGeom>
        </p:spPr>
        <p:txBody>
          <a:bodyPr lIns="0" tIns="0" rIns="0" bIns="0" rtlCol="0" anchor="t">
            <a:spAutoFit/>
          </a:bodyPr>
          <a:lstStyle/>
          <a:p>
            <a:pPr algn="ctr">
              <a:lnSpc>
                <a:spcPts val="2240"/>
              </a:lnSpc>
            </a:pPr>
            <a:r>
              <a:rPr lang="en-US" sz="1600" b="1" i="1">
                <a:solidFill>
                  <a:srgbClr val="FFF6EC"/>
                </a:solidFill>
                <a:latin typeface="Public Sans 1 Medium Italics"/>
                <a:ea typeface="Public Sans 1 Medium Italics"/>
                <a:cs typeface="Public Sans 1 Medium Italics"/>
                <a:sym typeface="Public Sans 1 Medium Italics"/>
              </a:rPr>
              <a:t>‘Children are encouraged to bring in ‘sharing snacks’ which works well because it is continually brought in and is cost effective.’ </a:t>
            </a:r>
          </a:p>
        </p:txBody>
      </p:sp>
      <p:sp>
        <p:nvSpPr>
          <p:cNvPr id="77" name="TextBox 77"/>
          <p:cNvSpPr txBox="1"/>
          <p:nvPr/>
        </p:nvSpPr>
        <p:spPr>
          <a:xfrm>
            <a:off x="798396" y="7278773"/>
            <a:ext cx="1506513" cy="1103343"/>
          </a:xfrm>
          <a:prstGeom prst="rect">
            <a:avLst/>
          </a:prstGeom>
        </p:spPr>
        <p:txBody>
          <a:bodyPr lIns="0" tIns="0" rIns="0" bIns="0" rtlCol="0" anchor="t">
            <a:spAutoFit/>
          </a:bodyPr>
          <a:lstStyle/>
          <a:p>
            <a:pPr algn="ctr">
              <a:lnSpc>
                <a:spcPts val="9010"/>
              </a:lnSpc>
            </a:pPr>
            <a:r>
              <a:rPr lang="en-US" sz="6436">
                <a:solidFill>
                  <a:srgbClr val="502F4C"/>
                </a:solidFill>
                <a:latin typeface="Bree Serif"/>
                <a:ea typeface="Bree Serif"/>
                <a:cs typeface="Bree Serif"/>
                <a:sym typeface="Bree Serif"/>
              </a:rPr>
              <a:t>58%</a:t>
            </a:r>
          </a:p>
        </p:txBody>
      </p:sp>
      <p:sp>
        <p:nvSpPr>
          <p:cNvPr id="78" name="TextBox 78"/>
          <p:cNvSpPr txBox="1"/>
          <p:nvPr/>
        </p:nvSpPr>
        <p:spPr>
          <a:xfrm>
            <a:off x="642494" y="6951446"/>
            <a:ext cx="5049805" cy="573406"/>
          </a:xfrm>
          <a:prstGeom prst="rect">
            <a:avLst/>
          </a:prstGeom>
        </p:spPr>
        <p:txBody>
          <a:bodyPr lIns="0" tIns="0" rIns="0" bIns="0" rtlCol="0" anchor="t">
            <a:spAutoFit/>
          </a:bodyPr>
          <a:lstStyle/>
          <a:p>
            <a:pPr algn="ctr">
              <a:lnSpc>
                <a:spcPts val="4619"/>
              </a:lnSpc>
            </a:pPr>
            <a:r>
              <a:rPr lang="en-US" sz="3299" b="1">
                <a:solidFill>
                  <a:srgbClr val="502F4C"/>
                </a:solidFill>
                <a:latin typeface="Public Sans 1 Bold"/>
                <a:ea typeface="Public Sans 1 Bold"/>
                <a:cs typeface="Public Sans 1 Bold"/>
                <a:sym typeface="Public Sans 1 Bold"/>
              </a:rPr>
              <a:t>Challenges and Barriers</a:t>
            </a:r>
          </a:p>
        </p:txBody>
      </p:sp>
      <p:sp>
        <p:nvSpPr>
          <p:cNvPr id="79" name="TextBox 79"/>
          <p:cNvSpPr txBox="1"/>
          <p:nvPr/>
        </p:nvSpPr>
        <p:spPr>
          <a:xfrm>
            <a:off x="2475638" y="7675346"/>
            <a:ext cx="3297655" cy="547370"/>
          </a:xfrm>
          <a:prstGeom prst="rect">
            <a:avLst/>
          </a:prstGeom>
        </p:spPr>
        <p:txBody>
          <a:bodyPr lIns="0" tIns="0" rIns="0" bIns="0" rtlCol="0" anchor="t">
            <a:spAutoFit/>
          </a:bodyPr>
          <a:lstStyle/>
          <a:p>
            <a:pPr algn="l">
              <a:lnSpc>
                <a:spcPts val="4480"/>
              </a:lnSpc>
            </a:pPr>
            <a:r>
              <a:rPr lang="en-US" sz="3200" b="1" i="1">
                <a:solidFill>
                  <a:srgbClr val="502F4C"/>
                </a:solidFill>
                <a:latin typeface="Public Sans 1 Medium Italics"/>
                <a:ea typeface="Public Sans 1 Medium Italics"/>
                <a:cs typeface="Public Sans 1 Medium Italics"/>
                <a:sym typeface="Public Sans 1 Medium Italics"/>
              </a:rPr>
              <a:t>Food preferences</a:t>
            </a:r>
          </a:p>
        </p:txBody>
      </p:sp>
      <p:sp>
        <p:nvSpPr>
          <p:cNvPr id="80" name="TextBox 80"/>
          <p:cNvSpPr txBox="1"/>
          <p:nvPr/>
        </p:nvSpPr>
        <p:spPr>
          <a:xfrm>
            <a:off x="786564" y="8050805"/>
            <a:ext cx="1530176" cy="1103343"/>
          </a:xfrm>
          <a:prstGeom prst="rect">
            <a:avLst/>
          </a:prstGeom>
        </p:spPr>
        <p:txBody>
          <a:bodyPr lIns="0" tIns="0" rIns="0" bIns="0" rtlCol="0" anchor="t">
            <a:spAutoFit/>
          </a:bodyPr>
          <a:lstStyle/>
          <a:p>
            <a:pPr algn="ctr">
              <a:lnSpc>
                <a:spcPts val="9010"/>
              </a:lnSpc>
            </a:pPr>
            <a:r>
              <a:rPr lang="en-US" sz="6436">
                <a:solidFill>
                  <a:srgbClr val="502F4C"/>
                </a:solidFill>
                <a:latin typeface="Bree Serif"/>
                <a:ea typeface="Bree Serif"/>
                <a:cs typeface="Bree Serif"/>
                <a:sym typeface="Bree Serif"/>
              </a:rPr>
              <a:t>49%</a:t>
            </a:r>
          </a:p>
        </p:txBody>
      </p:sp>
      <p:sp>
        <p:nvSpPr>
          <p:cNvPr id="81" name="TextBox 81"/>
          <p:cNvSpPr txBox="1"/>
          <p:nvPr/>
        </p:nvSpPr>
        <p:spPr>
          <a:xfrm>
            <a:off x="786564" y="8876305"/>
            <a:ext cx="1530176" cy="1103343"/>
          </a:xfrm>
          <a:prstGeom prst="rect">
            <a:avLst/>
          </a:prstGeom>
        </p:spPr>
        <p:txBody>
          <a:bodyPr lIns="0" tIns="0" rIns="0" bIns="0" rtlCol="0" anchor="t">
            <a:spAutoFit/>
          </a:bodyPr>
          <a:lstStyle/>
          <a:p>
            <a:pPr algn="ctr">
              <a:lnSpc>
                <a:spcPts val="9010"/>
              </a:lnSpc>
            </a:pPr>
            <a:r>
              <a:rPr lang="en-US" sz="6436">
                <a:solidFill>
                  <a:srgbClr val="502F4C"/>
                </a:solidFill>
                <a:latin typeface="Bree Serif"/>
                <a:ea typeface="Bree Serif"/>
                <a:cs typeface="Bree Serif"/>
                <a:sym typeface="Bree Serif"/>
              </a:rPr>
              <a:t>40%</a:t>
            </a:r>
          </a:p>
        </p:txBody>
      </p:sp>
      <p:sp>
        <p:nvSpPr>
          <p:cNvPr id="82" name="TextBox 82"/>
          <p:cNvSpPr txBox="1"/>
          <p:nvPr/>
        </p:nvSpPr>
        <p:spPr>
          <a:xfrm>
            <a:off x="2475638" y="9191726"/>
            <a:ext cx="3154138" cy="547370"/>
          </a:xfrm>
          <a:prstGeom prst="rect">
            <a:avLst/>
          </a:prstGeom>
        </p:spPr>
        <p:txBody>
          <a:bodyPr lIns="0" tIns="0" rIns="0" bIns="0" rtlCol="0" anchor="t">
            <a:spAutoFit/>
          </a:bodyPr>
          <a:lstStyle/>
          <a:p>
            <a:pPr algn="l">
              <a:lnSpc>
                <a:spcPts val="4480"/>
              </a:lnSpc>
            </a:pPr>
            <a:r>
              <a:rPr lang="en-US" sz="3200" b="1" i="1">
                <a:solidFill>
                  <a:srgbClr val="502F4C"/>
                </a:solidFill>
                <a:latin typeface="Public Sans 1 Medium Italics"/>
                <a:ea typeface="Public Sans 1 Medium Italics"/>
                <a:cs typeface="Public Sans 1 Medium Italics"/>
                <a:sym typeface="Public Sans 1 Medium Italics"/>
              </a:rPr>
              <a:t>Allergies</a:t>
            </a:r>
          </a:p>
        </p:txBody>
      </p:sp>
      <p:sp>
        <p:nvSpPr>
          <p:cNvPr id="83" name="TextBox 83"/>
          <p:cNvSpPr txBox="1"/>
          <p:nvPr/>
        </p:nvSpPr>
        <p:spPr>
          <a:xfrm>
            <a:off x="2475638" y="8433536"/>
            <a:ext cx="1577069" cy="547371"/>
          </a:xfrm>
          <a:prstGeom prst="rect">
            <a:avLst/>
          </a:prstGeom>
        </p:spPr>
        <p:txBody>
          <a:bodyPr lIns="0" tIns="0" rIns="0" bIns="0" rtlCol="0" anchor="t">
            <a:spAutoFit/>
          </a:bodyPr>
          <a:lstStyle/>
          <a:p>
            <a:pPr algn="l">
              <a:lnSpc>
                <a:spcPts val="4479"/>
              </a:lnSpc>
            </a:pPr>
            <a:r>
              <a:rPr lang="en-US" sz="3199" b="1" i="1">
                <a:solidFill>
                  <a:srgbClr val="502F4C"/>
                </a:solidFill>
                <a:latin typeface="Public Sans 1 Medium Italics"/>
                <a:ea typeface="Public Sans 1 Medium Italics"/>
                <a:cs typeface="Public Sans 1 Medium Italics"/>
                <a:sym typeface="Public Sans 1 Medium Italics"/>
              </a:rPr>
              <a:t>Cost</a:t>
            </a:r>
          </a:p>
        </p:txBody>
      </p:sp>
      <p:sp>
        <p:nvSpPr>
          <p:cNvPr id="84" name="TextBox 84"/>
          <p:cNvSpPr txBox="1"/>
          <p:nvPr/>
        </p:nvSpPr>
        <p:spPr>
          <a:xfrm>
            <a:off x="12471206" y="6874221"/>
            <a:ext cx="1739281" cy="1103343"/>
          </a:xfrm>
          <a:prstGeom prst="rect">
            <a:avLst/>
          </a:prstGeom>
        </p:spPr>
        <p:txBody>
          <a:bodyPr wrap="square" lIns="0" tIns="0" rIns="0" bIns="0" rtlCol="0" anchor="t">
            <a:spAutoFit/>
          </a:bodyPr>
          <a:lstStyle/>
          <a:p>
            <a:pPr algn="ctr">
              <a:lnSpc>
                <a:spcPts val="9010"/>
              </a:lnSpc>
            </a:pPr>
            <a:r>
              <a:rPr lang="en-US" sz="6436" dirty="0">
                <a:solidFill>
                  <a:srgbClr val="502F4C"/>
                </a:solidFill>
                <a:latin typeface="Bree Serif"/>
                <a:ea typeface="Bree Serif"/>
                <a:cs typeface="Bree Serif"/>
                <a:sym typeface="Bree Serif"/>
              </a:rPr>
              <a:t>41%</a:t>
            </a:r>
          </a:p>
        </p:txBody>
      </p:sp>
      <p:sp>
        <p:nvSpPr>
          <p:cNvPr id="85" name="TextBox 85"/>
          <p:cNvSpPr txBox="1"/>
          <p:nvPr/>
        </p:nvSpPr>
        <p:spPr>
          <a:xfrm>
            <a:off x="12566189" y="7786557"/>
            <a:ext cx="1721168" cy="1103343"/>
          </a:xfrm>
          <a:prstGeom prst="rect">
            <a:avLst/>
          </a:prstGeom>
        </p:spPr>
        <p:txBody>
          <a:bodyPr wrap="square" lIns="0" tIns="0" rIns="0" bIns="0" rtlCol="0" anchor="t">
            <a:spAutoFit/>
          </a:bodyPr>
          <a:lstStyle/>
          <a:p>
            <a:pPr algn="ctr">
              <a:lnSpc>
                <a:spcPts val="9010"/>
              </a:lnSpc>
            </a:pPr>
            <a:r>
              <a:rPr lang="en-US" sz="6436" dirty="0">
                <a:solidFill>
                  <a:srgbClr val="502F4C"/>
                </a:solidFill>
                <a:latin typeface="Bree Serif"/>
                <a:ea typeface="Bree Serif"/>
                <a:cs typeface="Bree Serif"/>
                <a:sym typeface="Bree Serif"/>
              </a:rPr>
              <a:t>33%</a:t>
            </a:r>
          </a:p>
        </p:txBody>
      </p:sp>
      <p:sp>
        <p:nvSpPr>
          <p:cNvPr id="86" name="TextBox 86"/>
          <p:cNvSpPr txBox="1"/>
          <p:nvPr/>
        </p:nvSpPr>
        <p:spPr>
          <a:xfrm>
            <a:off x="12552275" y="8662843"/>
            <a:ext cx="1721168" cy="1103343"/>
          </a:xfrm>
          <a:prstGeom prst="rect">
            <a:avLst/>
          </a:prstGeom>
        </p:spPr>
        <p:txBody>
          <a:bodyPr wrap="square" lIns="0" tIns="0" rIns="0" bIns="0" rtlCol="0" anchor="t">
            <a:spAutoFit/>
          </a:bodyPr>
          <a:lstStyle/>
          <a:p>
            <a:pPr algn="ctr">
              <a:lnSpc>
                <a:spcPts val="9010"/>
              </a:lnSpc>
            </a:pPr>
            <a:r>
              <a:rPr lang="en-US" sz="6436" dirty="0">
                <a:solidFill>
                  <a:srgbClr val="502F4C"/>
                </a:solidFill>
                <a:latin typeface="Bree Serif"/>
                <a:ea typeface="Bree Serif"/>
                <a:cs typeface="Bree Serif"/>
                <a:sym typeface="Bree Serif"/>
              </a:rPr>
              <a:t>25%</a:t>
            </a:r>
          </a:p>
        </p:txBody>
      </p:sp>
      <p:sp>
        <p:nvSpPr>
          <p:cNvPr id="87" name="TextBox 87"/>
          <p:cNvSpPr txBox="1"/>
          <p:nvPr/>
        </p:nvSpPr>
        <p:spPr>
          <a:xfrm>
            <a:off x="14500505" y="7252364"/>
            <a:ext cx="3020392" cy="492379"/>
          </a:xfrm>
          <a:prstGeom prst="rect">
            <a:avLst/>
          </a:prstGeom>
        </p:spPr>
        <p:txBody>
          <a:bodyPr wrap="square" lIns="0" tIns="0" rIns="0" bIns="0" rtlCol="0" anchor="t">
            <a:spAutoFit/>
          </a:bodyPr>
          <a:lstStyle/>
          <a:p>
            <a:pPr algn="ctr">
              <a:lnSpc>
                <a:spcPts val="4199"/>
              </a:lnSpc>
            </a:pPr>
            <a:r>
              <a:rPr lang="en-US" sz="2999" b="1" dirty="0">
                <a:solidFill>
                  <a:srgbClr val="502F4C"/>
                </a:solidFill>
                <a:latin typeface="Public Sans 1 Bold"/>
                <a:ea typeface="Public Sans 1 Bold"/>
                <a:cs typeface="Public Sans 1 Bold"/>
                <a:sym typeface="Public Sans 1 Bold"/>
              </a:rPr>
              <a:t>Parent provided</a:t>
            </a:r>
          </a:p>
        </p:txBody>
      </p:sp>
      <p:sp>
        <p:nvSpPr>
          <p:cNvPr id="88" name="TextBox 88"/>
          <p:cNvSpPr txBox="1"/>
          <p:nvPr/>
        </p:nvSpPr>
        <p:spPr>
          <a:xfrm>
            <a:off x="14500505" y="8127394"/>
            <a:ext cx="3072826" cy="492379"/>
          </a:xfrm>
          <a:prstGeom prst="rect">
            <a:avLst/>
          </a:prstGeom>
        </p:spPr>
        <p:txBody>
          <a:bodyPr wrap="square" lIns="0" tIns="0" rIns="0" bIns="0" rtlCol="0" anchor="t">
            <a:spAutoFit/>
          </a:bodyPr>
          <a:lstStyle/>
          <a:p>
            <a:pPr algn="ctr">
              <a:lnSpc>
                <a:spcPts val="4199"/>
              </a:lnSpc>
            </a:pPr>
            <a:r>
              <a:rPr lang="en-US" sz="2999" b="1" dirty="0">
                <a:solidFill>
                  <a:srgbClr val="502F4C"/>
                </a:solidFill>
                <a:latin typeface="Public Sans 1 Bold"/>
                <a:ea typeface="Public Sans 1 Bold"/>
                <a:cs typeface="Public Sans 1 Bold"/>
                <a:sym typeface="Public Sans 1 Bold"/>
              </a:rPr>
              <a:t>Setting provided</a:t>
            </a:r>
          </a:p>
        </p:txBody>
      </p:sp>
      <p:sp>
        <p:nvSpPr>
          <p:cNvPr id="89" name="TextBox 89"/>
          <p:cNvSpPr txBox="1"/>
          <p:nvPr/>
        </p:nvSpPr>
        <p:spPr>
          <a:xfrm>
            <a:off x="14519108" y="9002424"/>
            <a:ext cx="2625892" cy="492379"/>
          </a:xfrm>
          <a:prstGeom prst="rect">
            <a:avLst/>
          </a:prstGeom>
        </p:spPr>
        <p:txBody>
          <a:bodyPr wrap="square" lIns="0" tIns="0" rIns="0" bIns="0" rtlCol="0" anchor="t">
            <a:spAutoFit/>
          </a:bodyPr>
          <a:lstStyle/>
          <a:p>
            <a:pPr algn="ctr">
              <a:lnSpc>
                <a:spcPts val="4199"/>
              </a:lnSpc>
            </a:pPr>
            <a:r>
              <a:rPr lang="en-US" sz="2999" b="1" dirty="0">
                <a:solidFill>
                  <a:srgbClr val="502F4C"/>
                </a:solidFill>
                <a:latin typeface="Public Sans 1 Bold"/>
                <a:ea typeface="Public Sans 1 Bold"/>
                <a:cs typeface="Public Sans 1 Bold"/>
                <a:sym typeface="Public Sans 1 Bold"/>
              </a:rPr>
              <a:t>Caterer/chef </a:t>
            </a:r>
          </a:p>
        </p:txBody>
      </p:sp>
      <p:sp>
        <p:nvSpPr>
          <p:cNvPr id="90" name="TextBox 90"/>
          <p:cNvSpPr txBox="1"/>
          <p:nvPr/>
        </p:nvSpPr>
        <p:spPr>
          <a:xfrm>
            <a:off x="6627037" y="7215606"/>
            <a:ext cx="5041457" cy="986155"/>
          </a:xfrm>
          <a:prstGeom prst="rect">
            <a:avLst/>
          </a:prstGeom>
        </p:spPr>
        <p:txBody>
          <a:bodyPr lIns="0" tIns="0" rIns="0" bIns="0" rtlCol="0" anchor="t">
            <a:spAutoFit/>
          </a:bodyPr>
          <a:lstStyle/>
          <a:p>
            <a:pPr algn="ctr">
              <a:lnSpc>
                <a:spcPts val="3919"/>
              </a:lnSpc>
            </a:pPr>
            <a:r>
              <a:rPr lang="en-US" sz="2799" i="1">
                <a:solidFill>
                  <a:srgbClr val="502F4C"/>
                </a:solidFill>
                <a:latin typeface="Public Sans 1 Italics"/>
                <a:ea typeface="Public Sans 1 Italics"/>
                <a:cs typeface="Public Sans 1 Italics"/>
                <a:sym typeface="Public Sans 1 Italics"/>
              </a:rPr>
              <a:t>‘We never really talk about food in early years’</a:t>
            </a:r>
          </a:p>
        </p:txBody>
      </p:sp>
      <p:sp>
        <p:nvSpPr>
          <p:cNvPr id="91" name="TextBox 91"/>
          <p:cNvSpPr txBox="1"/>
          <p:nvPr/>
        </p:nvSpPr>
        <p:spPr>
          <a:xfrm>
            <a:off x="6622986" y="8365909"/>
            <a:ext cx="5041457" cy="1172845"/>
          </a:xfrm>
          <a:prstGeom prst="rect">
            <a:avLst/>
          </a:prstGeom>
        </p:spPr>
        <p:txBody>
          <a:bodyPr lIns="0" tIns="0" rIns="0" bIns="0" rtlCol="0" anchor="t">
            <a:spAutoFit/>
          </a:bodyPr>
          <a:lstStyle/>
          <a:p>
            <a:pPr algn="ctr">
              <a:lnSpc>
                <a:spcPts val="3080"/>
              </a:lnSpc>
            </a:pPr>
            <a:r>
              <a:rPr lang="en-US" sz="2200" b="1" i="1">
                <a:solidFill>
                  <a:srgbClr val="502F4C"/>
                </a:solidFill>
                <a:latin typeface="Public Sans 1 Bold Italics"/>
                <a:ea typeface="Public Sans 1 Bold Italics"/>
                <a:cs typeface="Public Sans 1 Bold Italics"/>
                <a:sym typeface="Public Sans 1 Bold Italics"/>
              </a:rPr>
              <a:t>‘It’s nice to have our voices heard and knwo that it’s not just us struggling - we feel isolated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0" y="2559798"/>
            <a:ext cx="18609279" cy="5167404"/>
            <a:chOff x="0" y="0"/>
            <a:chExt cx="4816593" cy="1337466"/>
          </a:xfrm>
        </p:grpSpPr>
        <p:sp>
          <p:nvSpPr>
            <p:cNvPr id="3" name="Freeform 3"/>
            <p:cNvSpPr/>
            <p:nvPr/>
          </p:nvSpPr>
          <p:spPr>
            <a:xfrm>
              <a:off x="0" y="0"/>
              <a:ext cx="4816592" cy="1337466"/>
            </a:xfrm>
            <a:custGeom>
              <a:avLst/>
              <a:gdLst/>
              <a:ahLst/>
              <a:cxnLst/>
              <a:rect l="l" t="t" r="r" b="b"/>
              <a:pathLst>
                <a:path w="4816592" h="1337466">
                  <a:moveTo>
                    <a:pt x="0" y="0"/>
                  </a:moveTo>
                  <a:lnTo>
                    <a:pt x="4816592" y="0"/>
                  </a:lnTo>
                  <a:lnTo>
                    <a:pt x="4816592" y="1337466"/>
                  </a:lnTo>
                  <a:lnTo>
                    <a:pt x="0" y="1337466"/>
                  </a:lnTo>
                  <a:close/>
                </a:path>
              </a:pathLst>
            </a:custGeom>
            <a:solidFill>
              <a:srgbClr val="502F4C"/>
            </a:solidFill>
          </p:spPr>
          <p:txBody>
            <a:bodyPr/>
            <a:lstStyle/>
            <a:p>
              <a:endParaRPr lang="en-GB"/>
            </a:p>
          </p:txBody>
        </p:sp>
        <p:sp>
          <p:nvSpPr>
            <p:cNvPr id="4" name="TextBox 4"/>
            <p:cNvSpPr txBox="1"/>
            <p:nvPr/>
          </p:nvSpPr>
          <p:spPr>
            <a:xfrm>
              <a:off x="0" y="-38100"/>
              <a:ext cx="4816593" cy="1375566"/>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14361392" y="2921930"/>
            <a:ext cx="2897908" cy="4344958"/>
            <a:chOff x="0" y="0"/>
            <a:chExt cx="3863877" cy="5793277"/>
          </a:xfrm>
        </p:grpSpPr>
        <p:grpSp>
          <p:nvGrpSpPr>
            <p:cNvPr id="6" name="Group 6"/>
            <p:cNvGrpSpPr/>
            <p:nvPr/>
          </p:nvGrpSpPr>
          <p:grpSpPr>
            <a:xfrm>
              <a:off x="363880" y="400738"/>
              <a:ext cx="3309031" cy="33090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8" name="TextBox 8"/>
              <p:cNvSpPr txBox="1"/>
              <p:nvPr/>
            </p:nvSpPr>
            <p:spPr>
              <a:xfrm>
                <a:off x="76200" y="85725"/>
                <a:ext cx="660400" cy="650875"/>
              </a:xfrm>
              <a:prstGeom prst="rect">
                <a:avLst/>
              </a:prstGeom>
            </p:spPr>
            <p:txBody>
              <a:bodyPr lIns="116384" tIns="116384" rIns="116384" bIns="116384" rtlCol="0" anchor="ctr"/>
              <a:lstStyle/>
              <a:p>
                <a:pPr algn="ctr">
                  <a:lnSpc>
                    <a:spcPts val="2159"/>
                  </a:lnSpc>
                </a:pPr>
                <a:endParaRPr/>
              </a:p>
            </p:txBody>
          </p:sp>
        </p:grpSp>
        <p:sp>
          <p:nvSpPr>
            <p:cNvPr id="9" name="Freeform 9"/>
            <p:cNvSpPr/>
            <p:nvPr/>
          </p:nvSpPr>
          <p:spPr>
            <a:xfrm>
              <a:off x="0" y="0"/>
              <a:ext cx="3863877" cy="4110507"/>
            </a:xfrm>
            <a:custGeom>
              <a:avLst/>
              <a:gdLst/>
              <a:ahLst/>
              <a:cxnLst/>
              <a:rect l="l" t="t" r="r" b="b"/>
              <a:pathLst>
                <a:path w="3863877" h="4110507">
                  <a:moveTo>
                    <a:pt x="0" y="0"/>
                  </a:moveTo>
                  <a:lnTo>
                    <a:pt x="3863877" y="0"/>
                  </a:lnTo>
                  <a:lnTo>
                    <a:pt x="3863877" y="4110507"/>
                  </a:lnTo>
                  <a:lnTo>
                    <a:pt x="0" y="4110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740583" y="929181"/>
              <a:ext cx="2555625" cy="2252145"/>
            </a:xfrm>
            <a:custGeom>
              <a:avLst/>
              <a:gdLst/>
              <a:ahLst/>
              <a:cxnLst/>
              <a:rect l="l" t="t" r="r" b="b"/>
              <a:pathLst>
                <a:path w="2555625" h="2252145">
                  <a:moveTo>
                    <a:pt x="0" y="0"/>
                  </a:moveTo>
                  <a:lnTo>
                    <a:pt x="2555625" y="0"/>
                  </a:lnTo>
                  <a:lnTo>
                    <a:pt x="2555625" y="2252145"/>
                  </a:lnTo>
                  <a:lnTo>
                    <a:pt x="0" y="2252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TextBox 11"/>
            <p:cNvSpPr txBox="1"/>
            <p:nvPr/>
          </p:nvSpPr>
          <p:spPr>
            <a:xfrm>
              <a:off x="211031" y="4396035"/>
              <a:ext cx="3545262" cy="1397242"/>
            </a:xfrm>
            <a:prstGeom prst="rect">
              <a:avLst/>
            </a:prstGeom>
          </p:spPr>
          <p:txBody>
            <a:bodyPr lIns="0" tIns="0" rIns="0" bIns="0" rtlCol="0" anchor="t">
              <a:spAutoFit/>
            </a:bodyPr>
            <a:lstStyle/>
            <a:p>
              <a:pPr algn="ctr">
                <a:lnSpc>
                  <a:spcPts val="4163"/>
                </a:lnSpc>
              </a:pPr>
              <a:r>
                <a:rPr lang="en-US" sz="3469" b="1" spc="-173">
                  <a:solidFill>
                    <a:srgbClr val="FFF6EC"/>
                  </a:solidFill>
                  <a:latin typeface="Public Sans 1 Bold"/>
                  <a:ea typeface="Public Sans 1 Bold"/>
                  <a:cs typeface="Public Sans 1 Bold"/>
                  <a:sym typeface="Public Sans 1 Bold"/>
                </a:rPr>
                <a:t>Food </a:t>
              </a:r>
            </a:p>
            <a:p>
              <a:pPr marL="0" lvl="0" indent="0" algn="ctr">
                <a:lnSpc>
                  <a:spcPts val="4163"/>
                </a:lnSpc>
                <a:spcBef>
                  <a:spcPct val="0"/>
                </a:spcBef>
              </a:pPr>
              <a:r>
                <a:rPr lang="en-US" sz="3469" b="1" spc="-173">
                  <a:solidFill>
                    <a:srgbClr val="FFF6EC"/>
                  </a:solidFill>
                  <a:latin typeface="Public Sans 1 Bold"/>
                  <a:ea typeface="Public Sans 1 Bold"/>
                  <a:cs typeface="Public Sans 1 Bold"/>
                  <a:sym typeface="Public Sans 1 Bold"/>
                </a:rPr>
                <a:t>Education</a:t>
              </a:r>
            </a:p>
          </p:txBody>
        </p:sp>
      </p:grpSp>
      <p:grpSp>
        <p:nvGrpSpPr>
          <p:cNvPr id="12" name="Group 12"/>
          <p:cNvGrpSpPr/>
          <p:nvPr/>
        </p:nvGrpSpPr>
        <p:grpSpPr>
          <a:xfrm>
            <a:off x="1028700" y="2921930"/>
            <a:ext cx="2920306" cy="4344958"/>
            <a:chOff x="0" y="0"/>
            <a:chExt cx="3893741" cy="5793277"/>
          </a:xfrm>
        </p:grpSpPr>
        <p:grpSp>
          <p:nvGrpSpPr>
            <p:cNvPr id="13" name="Group 13"/>
            <p:cNvGrpSpPr/>
            <p:nvPr/>
          </p:nvGrpSpPr>
          <p:grpSpPr>
            <a:xfrm>
              <a:off x="357140" y="401149"/>
              <a:ext cx="3312423" cy="331242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a:ln w="9525" cap="sq">
                <a:solidFill>
                  <a:srgbClr val="FFF6EC"/>
                </a:solidFill>
                <a:prstDash val="solid"/>
                <a:miter/>
              </a:ln>
            </p:spPr>
            <p:txBody>
              <a:bodyPr/>
              <a:lstStyle/>
              <a:p>
                <a:endParaRPr lang="en-GB"/>
              </a:p>
            </p:txBody>
          </p:sp>
          <p:sp>
            <p:nvSpPr>
              <p:cNvPr id="15" name="TextBox 15"/>
              <p:cNvSpPr txBox="1"/>
              <p:nvPr/>
            </p:nvSpPr>
            <p:spPr>
              <a:xfrm>
                <a:off x="76200" y="85725"/>
                <a:ext cx="660400" cy="650875"/>
              </a:xfrm>
              <a:prstGeom prst="rect">
                <a:avLst/>
              </a:prstGeom>
            </p:spPr>
            <p:txBody>
              <a:bodyPr lIns="116374" tIns="116374" rIns="116374" bIns="116374" rtlCol="0" anchor="ctr"/>
              <a:lstStyle/>
              <a:p>
                <a:pPr algn="ctr">
                  <a:lnSpc>
                    <a:spcPts val="2159"/>
                  </a:lnSpc>
                </a:pPr>
                <a:endParaRPr/>
              </a:p>
            </p:txBody>
          </p:sp>
        </p:grpSp>
        <p:sp>
          <p:nvSpPr>
            <p:cNvPr id="16" name="Freeform 16"/>
            <p:cNvSpPr/>
            <p:nvPr/>
          </p:nvSpPr>
          <p:spPr>
            <a:xfrm>
              <a:off x="697121" y="815168"/>
              <a:ext cx="2632462" cy="2484386"/>
            </a:xfrm>
            <a:custGeom>
              <a:avLst/>
              <a:gdLst/>
              <a:ahLst/>
              <a:cxnLst/>
              <a:rect l="l" t="t" r="r" b="b"/>
              <a:pathLst>
                <a:path w="2632462" h="2484386">
                  <a:moveTo>
                    <a:pt x="0" y="0"/>
                  </a:moveTo>
                  <a:lnTo>
                    <a:pt x="2632462" y="0"/>
                  </a:lnTo>
                  <a:lnTo>
                    <a:pt x="2632462" y="2484386"/>
                  </a:lnTo>
                  <a:lnTo>
                    <a:pt x="0" y="24843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Freeform 17"/>
            <p:cNvSpPr/>
            <p:nvPr/>
          </p:nvSpPr>
          <p:spPr>
            <a:xfrm>
              <a:off x="25903" y="0"/>
              <a:ext cx="3867838" cy="4114722"/>
            </a:xfrm>
            <a:custGeom>
              <a:avLst/>
              <a:gdLst/>
              <a:ahLst/>
              <a:cxnLst/>
              <a:rect l="l" t="t" r="r" b="b"/>
              <a:pathLst>
                <a:path w="3867838" h="4114722">
                  <a:moveTo>
                    <a:pt x="0" y="0"/>
                  </a:moveTo>
                  <a:lnTo>
                    <a:pt x="3867838" y="0"/>
                  </a:lnTo>
                  <a:lnTo>
                    <a:pt x="3867838" y="4114722"/>
                  </a:lnTo>
                  <a:lnTo>
                    <a:pt x="0" y="4114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TextBox 18"/>
            <p:cNvSpPr txBox="1"/>
            <p:nvPr/>
          </p:nvSpPr>
          <p:spPr>
            <a:xfrm>
              <a:off x="0" y="4394499"/>
              <a:ext cx="3893741" cy="1398778"/>
            </a:xfrm>
            <a:prstGeom prst="rect">
              <a:avLst/>
            </a:prstGeom>
          </p:spPr>
          <p:txBody>
            <a:bodyPr lIns="0" tIns="0" rIns="0" bIns="0" rtlCol="0" anchor="t">
              <a:spAutoFit/>
            </a:bodyPr>
            <a:lstStyle/>
            <a:p>
              <a:pPr marL="0" lvl="0" indent="0" algn="ctr">
                <a:lnSpc>
                  <a:spcPts val="4168"/>
                </a:lnSpc>
                <a:spcBef>
                  <a:spcPct val="0"/>
                </a:spcBef>
              </a:pPr>
              <a:r>
                <a:rPr lang="en-US" sz="3473" b="1" spc="-173">
                  <a:solidFill>
                    <a:srgbClr val="FFF6EC"/>
                  </a:solidFill>
                  <a:latin typeface="Public Sans 1 Bold"/>
                  <a:ea typeface="Public Sans 1 Bold"/>
                  <a:cs typeface="Public Sans 1 Bold"/>
                  <a:sym typeface="Public Sans 1 Bold"/>
                </a:rPr>
                <a:t>Requirements and Guidance</a:t>
              </a:r>
            </a:p>
          </p:txBody>
        </p:sp>
      </p:grpSp>
      <p:grpSp>
        <p:nvGrpSpPr>
          <p:cNvPr id="19" name="Group 19"/>
          <p:cNvGrpSpPr/>
          <p:nvPr/>
        </p:nvGrpSpPr>
        <p:grpSpPr>
          <a:xfrm>
            <a:off x="5863244" y="1862744"/>
            <a:ext cx="6561511" cy="6561511"/>
            <a:chOff x="0" y="0"/>
            <a:chExt cx="8748682" cy="8748682"/>
          </a:xfrm>
        </p:grpSpPr>
        <p:sp>
          <p:nvSpPr>
            <p:cNvPr id="20" name="Freeform 20"/>
            <p:cNvSpPr/>
            <p:nvPr/>
          </p:nvSpPr>
          <p:spPr>
            <a:xfrm>
              <a:off x="0" y="0"/>
              <a:ext cx="8748682" cy="8748682"/>
            </a:xfrm>
            <a:custGeom>
              <a:avLst/>
              <a:gdLst/>
              <a:ahLst/>
              <a:cxnLst/>
              <a:rect l="l" t="t" r="r" b="b"/>
              <a:pathLst>
                <a:path w="8748682" h="8748682">
                  <a:moveTo>
                    <a:pt x="0" y="0"/>
                  </a:moveTo>
                  <a:lnTo>
                    <a:pt x="8748682" y="0"/>
                  </a:lnTo>
                  <a:lnTo>
                    <a:pt x="8748682" y="8748682"/>
                  </a:lnTo>
                  <a:lnTo>
                    <a:pt x="0" y="8748682"/>
                  </a:lnTo>
                  <a:lnTo>
                    <a:pt x="0" y="0"/>
                  </a:lnTo>
                  <a:close/>
                </a:path>
              </a:pathLst>
            </a:custGeom>
            <a:blipFill>
              <a:blip r:embed="rId9"/>
              <a:stretch>
                <a:fillRect/>
              </a:stretch>
            </a:blipFill>
          </p:spPr>
          <p:txBody>
            <a:bodyPr/>
            <a:lstStyle/>
            <a:p>
              <a:endParaRPr lang="en-GB"/>
            </a:p>
          </p:txBody>
        </p:sp>
        <p:grpSp>
          <p:nvGrpSpPr>
            <p:cNvPr id="21" name="Group 21"/>
            <p:cNvGrpSpPr/>
            <p:nvPr/>
          </p:nvGrpSpPr>
          <p:grpSpPr>
            <a:xfrm>
              <a:off x="2694013" y="2694013"/>
              <a:ext cx="3360656" cy="33606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F4C"/>
              </a:solidFill>
            </p:spPr>
            <p:txBody>
              <a:bodyPr/>
              <a:lstStyle/>
              <a:p>
                <a:endParaRPr lang="en-GB"/>
              </a:p>
            </p:txBody>
          </p:sp>
          <p:sp>
            <p:nvSpPr>
              <p:cNvPr id="23" name="TextBox 23"/>
              <p:cNvSpPr txBox="1"/>
              <p:nvPr/>
            </p:nvSpPr>
            <p:spPr>
              <a:xfrm>
                <a:off x="76874" y="52465"/>
                <a:ext cx="698791" cy="660400"/>
              </a:xfrm>
              <a:prstGeom prst="rect">
                <a:avLst/>
              </a:prstGeom>
            </p:spPr>
            <p:txBody>
              <a:bodyPr lIns="50800" tIns="50800" rIns="50800" bIns="50800" rtlCol="0" anchor="ctr"/>
              <a:lstStyle/>
              <a:p>
                <a:pPr algn="ctr">
                  <a:lnSpc>
                    <a:spcPts val="5335"/>
                  </a:lnSpc>
                </a:pPr>
                <a:r>
                  <a:rPr lang="en-US" sz="4446" b="1" spc="-222" dirty="0">
                    <a:solidFill>
                      <a:srgbClr val="FFFFFF"/>
                    </a:solidFill>
                    <a:latin typeface="Public Sans 1 Bold"/>
                    <a:ea typeface="Public Sans 1 Bold"/>
                    <a:cs typeface="Public Sans 1 Bold"/>
                    <a:sym typeface="Public Sans 1 Bold"/>
                  </a:rPr>
                  <a:t>Food </a:t>
                </a:r>
              </a:p>
              <a:p>
                <a:pPr algn="ctr">
                  <a:lnSpc>
                    <a:spcPts val="5335"/>
                  </a:lnSpc>
                </a:pPr>
                <a:r>
                  <a:rPr lang="en-US" sz="4446" b="1" spc="-222" dirty="0">
                    <a:solidFill>
                      <a:srgbClr val="FFFFFF"/>
                    </a:solidFill>
                    <a:latin typeface="Public Sans 1 Bold"/>
                    <a:ea typeface="Public Sans 1 Bold"/>
                    <a:cs typeface="Public Sans 1 Bold"/>
                    <a:sym typeface="Public Sans 1 Bold"/>
                  </a:rPr>
                  <a:t>Literacy</a:t>
                </a:r>
              </a:p>
            </p:txBody>
          </p:sp>
        </p:grpSp>
      </p:grpSp>
      <p:grpSp>
        <p:nvGrpSpPr>
          <p:cNvPr id="24" name="Group 24"/>
          <p:cNvGrpSpPr/>
          <p:nvPr/>
        </p:nvGrpSpPr>
        <p:grpSpPr>
          <a:xfrm>
            <a:off x="1039899" y="8471881"/>
            <a:ext cx="16230600" cy="1094636"/>
            <a:chOff x="0" y="0"/>
            <a:chExt cx="21640800" cy="1459515"/>
          </a:xfrm>
        </p:grpSpPr>
        <p:grpSp>
          <p:nvGrpSpPr>
            <p:cNvPr id="25" name="Group 25"/>
            <p:cNvGrpSpPr/>
            <p:nvPr/>
          </p:nvGrpSpPr>
          <p:grpSpPr>
            <a:xfrm>
              <a:off x="0" y="0"/>
              <a:ext cx="21640800" cy="1459515"/>
              <a:chOff x="0" y="0"/>
              <a:chExt cx="4274726" cy="288299"/>
            </a:xfrm>
          </p:grpSpPr>
          <p:sp>
            <p:nvSpPr>
              <p:cNvPr id="26" name="Freeform 26"/>
              <p:cNvSpPr/>
              <p:nvPr/>
            </p:nvSpPr>
            <p:spPr>
              <a:xfrm>
                <a:off x="0" y="0"/>
                <a:ext cx="4274726" cy="288299"/>
              </a:xfrm>
              <a:custGeom>
                <a:avLst/>
                <a:gdLst/>
                <a:ahLst/>
                <a:cxnLst/>
                <a:rect l="l" t="t" r="r" b="b"/>
                <a:pathLst>
                  <a:path w="4274726" h="288299">
                    <a:moveTo>
                      <a:pt x="24327" y="0"/>
                    </a:moveTo>
                    <a:lnTo>
                      <a:pt x="4250399" y="0"/>
                    </a:lnTo>
                    <a:cubicBezTo>
                      <a:pt x="4263834" y="0"/>
                      <a:pt x="4274726" y="10891"/>
                      <a:pt x="4274726" y="24327"/>
                    </a:cubicBezTo>
                    <a:lnTo>
                      <a:pt x="4274726" y="263973"/>
                    </a:lnTo>
                    <a:cubicBezTo>
                      <a:pt x="4274726" y="270424"/>
                      <a:pt x="4272163" y="276612"/>
                      <a:pt x="4267601" y="281174"/>
                    </a:cubicBezTo>
                    <a:cubicBezTo>
                      <a:pt x="4263039" y="285736"/>
                      <a:pt x="4256851" y="288299"/>
                      <a:pt x="4250399" y="288299"/>
                    </a:cubicBezTo>
                    <a:lnTo>
                      <a:pt x="24327" y="288299"/>
                    </a:lnTo>
                    <a:cubicBezTo>
                      <a:pt x="10891" y="288299"/>
                      <a:pt x="0" y="277408"/>
                      <a:pt x="0" y="263973"/>
                    </a:cubicBezTo>
                    <a:lnTo>
                      <a:pt x="0" y="24327"/>
                    </a:lnTo>
                    <a:cubicBezTo>
                      <a:pt x="0" y="10891"/>
                      <a:pt x="10891" y="0"/>
                      <a:pt x="24327" y="0"/>
                    </a:cubicBezTo>
                    <a:close/>
                  </a:path>
                </a:pathLst>
              </a:custGeom>
              <a:solidFill>
                <a:srgbClr val="7EC945"/>
              </a:solidFill>
            </p:spPr>
            <p:txBody>
              <a:bodyPr/>
              <a:lstStyle/>
              <a:p>
                <a:endParaRPr lang="en-GB"/>
              </a:p>
            </p:txBody>
          </p:sp>
          <p:sp>
            <p:nvSpPr>
              <p:cNvPr id="27" name="TextBox 27"/>
              <p:cNvSpPr txBox="1"/>
              <p:nvPr/>
            </p:nvSpPr>
            <p:spPr>
              <a:xfrm>
                <a:off x="0" y="-57150"/>
                <a:ext cx="4274726" cy="345449"/>
              </a:xfrm>
              <a:prstGeom prst="rect">
                <a:avLst/>
              </a:prstGeom>
            </p:spPr>
            <p:txBody>
              <a:bodyPr lIns="50800" tIns="50800" rIns="50800" bIns="50800" rtlCol="0" anchor="ctr"/>
              <a:lstStyle/>
              <a:p>
                <a:pPr algn="ctr">
                  <a:lnSpc>
                    <a:spcPts val="2920"/>
                  </a:lnSpc>
                </a:pPr>
                <a:endParaRPr/>
              </a:p>
            </p:txBody>
          </p:sp>
        </p:grpSp>
        <p:sp>
          <p:nvSpPr>
            <p:cNvPr id="28" name="TextBox 28"/>
            <p:cNvSpPr txBox="1"/>
            <p:nvPr/>
          </p:nvSpPr>
          <p:spPr>
            <a:xfrm>
              <a:off x="604774" y="231157"/>
              <a:ext cx="20431251" cy="1037715"/>
            </a:xfrm>
            <a:prstGeom prst="rect">
              <a:avLst/>
            </a:prstGeom>
          </p:spPr>
          <p:txBody>
            <a:bodyPr lIns="0" tIns="0" rIns="0" bIns="0" rtlCol="0" anchor="t">
              <a:spAutoFit/>
            </a:bodyPr>
            <a:lstStyle/>
            <a:p>
              <a:pPr algn="ctr">
                <a:lnSpc>
                  <a:spcPts val="3171"/>
                </a:lnSpc>
                <a:spcBef>
                  <a:spcPct val="0"/>
                </a:spcBef>
              </a:pPr>
              <a:r>
                <a:rPr lang="en-US" sz="2265">
                  <a:solidFill>
                    <a:srgbClr val="502F4C"/>
                  </a:solidFill>
                  <a:latin typeface="Public Sans 1"/>
                  <a:ea typeface="Public Sans 1"/>
                  <a:cs typeface="Public Sans 1"/>
                  <a:sym typeface="Public Sans 1"/>
                </a:rPr>
                <a:t>Food literacy moves beyond just knowledge to enable informed food choices that lead to healthier futures and improved health outcomes (McManus, Pendergast and Kanasa, 2025; Ares et al, 2023).</a:t>
              </a:r>
            </a:p>
          </p:txBody>
        </p:sp>
      </p:grpSp>
      <p:sp>
        <p:nvSpPr>
          <p:cNvPr id="29" name="TextBox 29"/>
          <p:cNvSpPr txBox="1"/>
          <p:nvPr/>
        </p:nvSpPr>
        <p:spPr>
          <a:xfrm>
            <a:off x="1028700" y="423003"/>
            <a:ext cx="16241799" cy="1390650"/>
          </a:xfrm>
          <a:prstGeom prst="rect">
            <a:avLst/>
          </a:prstGeom>
        </p:spPr>
        <p:txBody>
          <a:bodyPr lIns="0" tIns="0" rIns="0" bIns="0" rtlCol="0" anchor="t">
            <a:spAutoFit/>
          </a:bodyPr>
          <a:lstStyle/>
          <a:p>
            <a:pPr algn="l">
              <a:lnSpc>
                <a:spcPts val="5498"/>
              </a:lnSpc>
              <a:spcBef>
                <a:spcPct val="0"/>
              </a:spcBef>
            </a:pPr>
            <a:r>
              <a:rPr lang="en-US" sz="4582" spc="-229">
                <a:solidFill>
                  <a:srgbClr val="502F4C"/>
                </a:solidFill>
                <a:latin typeface="Bree Serif"/>
                <a:ea typeface="Bree Serif"/>
                <a:cs typeface="Bree Serif"/>
                <a:sym typeface="Bree Serif"/>
              </a:rPr>
              <a:t>In what ways are Early Years Professionals in Essex supported to lead food literacy 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10166933" y="4238490"/>
            <a:ext cx="5562397" cy="4872172"/>
          </a:xfrm>
          <a:custGeom>
            <a:avLst/>
            <a:gdLst/>
            <a:ahLst/>
            <a:cxnLst/>
            <a:rect l="l" t="t" r="r" b="b"/>
            <a:pathLst>
              <a:path w="5562397" h="4872172">
                <a:moveTo>
                  <a:pt x="0" y="0"/>
                </a:moveTo>
                <a:lnTo>
                  <a:pt x="5562397" y="0"/>
                </a:lnTo>
                <a:lnTo>
                  <a:pt x="5562397" y="4872172"/>
                </a:lnTo>
                <a:lnTo>
                  <a:pt x="0" y="4872172"/>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1028700" y="1816995"/>
            <a:ext cx="16230600" cy="2021642"/>
            <a:chOff x="0" y="0"/>
            <a:chExt cx="4274726" cy="532449"/>
          </a:xfrm>
        </p:grpSpPr>
        <p:sp>
          <p:nvSpPr>
            <p:cNvPr id="4" name="Freeform 4"/>
            <p:cNvSpPr/>
            <p:nvPr/>
          </p:nvSpPr>
          <p:spPr>
            <a:xfrm>
              <a:off x="0" y="0"/>
              <a:ext cx="4274726" cy="532449"/>
            </a:xfrm>
            <a:custGeom>
              <a:avLst/>
              <a:gdLst/>
              <a:ahLst/>
              <a:cxnLst/>
              <a:rect l="l" t="t" r="r" b="b"/>
              <a:pathLst>
                <a:path w="4274726" h="532449">
                  <a:moveTo>
                    <a:pt x="24327" y="0"/>
                  </a:moveTo>
                  <a:lnTo>
                    <a:pt x="4250399" y="0"/>
                  </a:lnTo>
                  <a:cubicBezTo>
                    <a:pt x="4263834" y="0"/>
                    <a:pt x="4274726" y="10891"/>
                    <a:pt x="4274726" y="24327"/>
                  </a:cubicBezTo>
                  <a:lnTo>
                    <a:pt x="4274726" y="508122"/>
                  </a:lnTo>
                  <a:cubicBezTo>
                    <a:pt x="4274726" y="521557"/>
                    <a:pt x="4263834" y="532449"/>
                    <a:pt x="4250399" y="532449"/>
                  </a:cubicBezTo>
                  <a:lnTo>
                    <a:pt x="24327" y="532449"/>
                  </a:lnTo>
                  <a:cubicBezTo>
                    <a:pt x="10891" y="532449"/>
                    <a:pt x="0" y="521557"/>
                    <a:pt x="0" y="508122"/>
                  </a:cubicBezTo>
                  <a:lnTo>
                    <a:pt x="0" y="24327"/>
                  </a:lnTo>
                  <a:cubicBezTo>
                    <a:pt x="0" y="10891"/>
                    <a:pt x="10891" y="0"/>
                    <a:pt x="24327" y="0"/>
                  </a:cubicBezTo>
                  <a:close/>
                </a:path>
              </a:pathLst>
            </a:custGeom>
            <a:solidFill>
              <a:srgbClr val="E594D0"/>
            </a:solidFill>
          </p:spPr>
          <p:txBody>
            <a:bodyPr/>
            <a:lstStyle/>
            <a:p>
              <a:endParaRPr lang="en-GB"/>
            </a:p>
          </p:txBody>
        </p:sp>
        <p:sp>
          <p:nvSpPr>
            <p:cNvPr id="5" name="TextBox 5"/>
            <p:cNvSpPr txBox="1"/>
            <p:nvPr/>
          </p:nvSpPr>
          <p:spPr>
            <a:xfrm>
              <a:off x="0" y="-9525"/>
              <a:ext cx="4274726" cy="541974"/>
            </a:xfrm>
            <a:prstGeom prst="rect">
              <a:avLst/>
            </a:prstGeom>
          </p:spPr>
          <p:txBody>
            <a:bodyPr lIns="50800" tIns="50800" rIns="50800" bIns="50800" rtlCol="0" anchor="ctr"/>
            <a:lstStyle/>
            <a:p>
              <a:pPr algn="ctr">
                <a:lnSpc>
                  <a:spcPts val="2498"/>
                </a:lnSpc>
              </a:pPr>
              <a:endParaRPr/>
            </a:p>
          </p:txBody>
        </p:sp>
      </p:grpSp>
      <p:grpSp>
        <p:nvGrpSpPr>
          <p:cNvPr id="6" name="Group 6"/>
          <p:cNvGrpSpPr/>
          <p:nvPr/>
        </p:nvGrpSpPr>
        <p:grpSpPr>
          <a:xfrm>
            <a:off x="1622970" y="4495862"/>
            <a:ext cx="7862855" cy="4182511"/>
            <a:chOff x="0" y="0"/>
            <a:chExt cx="2070875" cy="1101567"/>
          </a:xfrm>
        </p:grpSpPr>
        <p:sp>
          <p:nvSpPr>
            <p:cNvPr id="7" name="Freeform 7"/>
            <p:cNvSpPr/>
            <p:nvPr/>
          </p:nvSpPr>
          <p:spPr>
            <a:xfrm>
              <a:off x="0" y="0"/>
              <a:ext cx="2070875" cy="1101567"/>
            </a:xfrm>
            <a:custGeom>
              <a:avLst/>
              <a:gdLst/>
              <a:ahLst/>
              <a:cxnLst/>
              <a:rect l="l" t="t" r="r" b="b"/>
              <a:pathLst>
                <a:path w="2070875" h="1101567">
                  <a:moveTo>
                    <a:pt x="50216" y="0"/>
                  </a:moveTo>
                  <a:lnTo>
                    <a:pt x="2020660" y="0"/>
                  </a:lnTo>
                  <a:cubicBezTo>
                    <a:pt x="2033978" y="0"/>
                    <a:pt x="2046750" y="5291"/>
                    <a:pt x="2056168" y="14708"/>
                  </a:cubicBezTo>
                  <a:cubicBezTo>
                    <a:pt x="2065585" y="24125"/>
                    <a:pt x="2070875" y="36898"/>
                    <a:pt x="2070875" y="50216"/>
                  </a:cubicBezTo>
                  <a:lnTo>
                    <a:pt x="2070875" y="1051351"/>
                  </a:lnTo>
                  <a:cubicBezTo>
                    <a:pt x="2070875" y="1079084"/>
                    <a:pt x="2048393" y="1101567"/>
                    <a:pt x="2020660" y="1101567"/>
                  </a:cubicBezTo>
                  <a:lnTo>
                    <a:pt x="50216" y="1101567"/>
                  </a:lnTo>
                  <a:cubicBezTo>
                    <a:pt x="22482" y="1101567"/>
                    <a:pt x="0" y="1079084"/>
                    <a:pt x="0" y="1051351"/>
                  </a:cubicBezTo>
                  <a:lnTo>
                    <a:pt x="0" y="50216"/>
                  </a:lnTo>
                  <a:cubicBezTo>
                    <a:pt x="0" y="22482"/>
                    <a:pt x="22482" y="0"/>
                    <a:pt x="50216" y="0"/>
                  </a:cubicBezTo>
                  <a:close/>
                </a:path>
              </a:pathLst>
            </a:custGeom>
            <a:solidFill>
              <a:srgbClr val="502F4C"/>
            </a:solidFill>
          </p:spPr>
          <p:txBody>
            <a:bodyPr/>
            <a:lstStyle/>
            <a:p>
              <a:endParaRPr lang="en-GB"/>
            </a:p>
          </p:txBody>
        </p:sp>
        <p:sp>
          <p:nvSpPr>
            <p:cNvPr id="8" name="TextBox 8"/>
            <p:cNvSpPr txBox="1"/>
            <p:nvPr/>
          </p:nvSpPr>
          <p:spPr>
            <a:xfrm>
              <a:off x="0" y="-9525"/>
              <a:ext cx="2070875" cy="1111092"/>
            </a:xfrm>
            <a:prstGeom prst="rect">
              <a:avLst/>
            </a:prstGeom>
          </p:spPr>
          <p:txBody>
            <a:bodyPr lIns="50800" tIns="50800" rIns="50800" bIns="50800" rtlCol="0" anchor="ctr"/>
            <a:lstStyle/>
            <a:p>
              <a:pPr algn="ctr">
                <a:lnSpc>
                  <a:spcPts val="2498"/>
                </a:lnSpc>
              </a:pPr>
              <a:endParaRPr/>
            </a:p>
          </p:txBody>
        </p:sp>
      </p:grpSp>
      <p:sp>
        <p:nvSpPr>
          <p:cNvPr id="9" name="TextBox 9"/>
          <p:cNvSpPr txBox="1"/>
          <p:nvPr/>
        </p:nvSpPr>
        <p:spPr>
          <a:xfrm>
            <a:off x="707010" y="428625"/>
            <a:ext cx="17015382" cy="923925"/>
          </a:xfrm>
          <a:prstGeom prst="rect">
            <a:avLst/>
          </a:prstGeom>
        </p:spPr>
        <p:txBody>
          <a:bodyPr lIns="0" tIns="0" rIns="0" bIns="0" rtlCol="0" anchor="t">
            <a:spAutoFit/>
          </a:bodyPr>
          <a:lstStyle/>
          <a:p>
            <a:pPr algn="ctr">
              <a:lnSpc>
                <a:spcPts val="7379"/>
              </a:lnSpc>
              <a:spcBef>
                <a:spcPct val="0"/>
              </a:spcBef>
            </a:pPr>
            <a:r>
              <a:rPr lang="en-US" sz="6149" spc="-307">
                <a:solidFill>
                  <a:srgbClr val="502F4C"/>
                </a:solidFill>
                <a:latin typeface="Bree Serif"/>
                <a:ea typeface="Bree Serif"/>
                <a:cs typeface="Bree Serif"/>
                <a:sym typeface="Bree Serif"/>
              </a:rPr>
              <a:t> The value of professional enquiry</a:t>
            </a:r>
          </a:p>
        </p:txBody>
      </p:sp>
      <p:sp>
        <p:nvSpPr>
          <p:cNvPr id="10" name="TextBox 10"/>
          <p:cNvSpPr txBox="1"/>
          <p:nvPr/>
        </p:nvSpPr>
        <p:spPr>
          <a:xfrm>
            <a:off x="1792963" y="4807676"/>
            <a:ext cx="7421738" cy="3724275"/>
          </a:xfrm>
          <a:prstGeom prst="rect">
            <a:avLst/>
          </a:prstGeom>
        </p:spPr>
        <p:txBody>
          <a:bodyPr lIns="0" tIns="0" rIns="0" bIns="0" rtlCol="0" anchor="t">
            <a:spAutoFit/>
          </a:bodyPr>
          <a:lstStyle/>
          <a:p>
            <a:pPr algn="ctr">
              <a:lnSpc>
                <a:spcPts val="2995"/>
              </a:lnSpc>
            </a:pPr>
            <a:r>
              <a:rPr lang="en-US" sz="2495" b="1" spc="-124">
                <a:solidFill>
                  <a:srgbClr val="FFFFFF"/>
                </a:solidFill>
                <a:latin typeface="Public Sans 1 Bold"/>
                <a:ea typeface="Public Sans 1 Bold"/>
                <a:cs typeface="Public Sans 1 Bold"/>
                <a:sym typeface="Public Sans 1 Bold"/>
              </a:rPr>
              <a:t>The benefits of a professional enquiry:</a:t>
            </a:r>
          </a:p>
          <a:p>
            <a:pPr algn="ctr">
              <a:lnSpc>
                <a:spcPts val="2995"/>
              </a:lnSpc>
            </a:pPr>
            <a:endParaRPr lang="en-US" sz="2495" b="1" spc="-124">
              <a:solidFill>
                <a:srgbClr val="FFFFFF"/>
              </a:solidFill>
              <a:latin typeface="Public Sans 1 Bold"/>
              <a:ea typeface="Public Sans 1 Bold"/>
              <a:cs typeface="Public Sans 1 Bold"/>
              <a:sym typeface="Public Sans 1 Bold"/>
            </a:endParaRPr>
          </a:p>
          <a:p>
            <a:pPr marL="538854" lvl="1" indent="-269427" algn="l">
              <a:lnSpc>
                <a:spcPts val="2995"/>
              </a:lnSpc>
              <a:buFont typeface="Arial"/>
              <a:buChar char="•"/>
            </a:pPr>
            <a:r>
              <a:rPr lang="en-US" sz="2495" b="1" spc="-124">
                <a:solidFill>
                  <a:srgbClr val="FFFFFF"/>
                </a:solidFill>
                <a:latin typeface="Public Sans 1 Bold"/>
                <a:ea typeface="Public Sans 1 Bold"/>
                <a:cs typeface="Public Sans 1 Bold"/>
                <a:sym typeface="Public Sans 1 Bold"/>
              </a:rPr>
              <a:t>Utilises stakeholders within a professional context.</a:t>
            </a:r>
          </a:p>
          <a:p>
            <a:pPr marL="538854" lvl="1" indent="-269427" algn="l">
              <a:lnSpc>
                <a:spcPts val="2995"/>
              </a:lnSpc>
              <a:buFont typeface="Arial"/>
              <a:buChar char="•"/>
            </a:pPr>
            <a:r>
              <a:rPr lang="en-US" sz="2495" b="1" spc="-124">
                <a:solidFill>
                  <a:srgbClr val="FFFFFF"/>
                </a:solidFill>
                <a:latin typeface="Public Sans 1 Bold"/>
                <a:ea typeface="Public Sans 1 Bold"/>
                <a:cs typeface="Public Sans 1 Bold"/>
                <a:sym typeface="Public Sans 1 Bold"/>
              </a:rPr>
              <a:t>Facilitates co-production within a team and community.</a:t>
            </a:r>
          </a:p>
          <a:p>
            <a:pPr marL="538854" lvl="1" indent="-269427" algn="l">
              <a:lnSpc>
                <a:spcPts val="2995"/>
              </a:lnSpc>
              <a:buFont typeface="Arial"/>
              <a:buChar char="•"/>
            </a:pPr>
            <a:r>
              <a:rPr lang="en-US" sz="2495" b="1" spc="-124">
                <a:solidFill>
                  <a:srgbClr val="FFFFFF"/>
                </a:solidFill>
                <a:latin typeface="Public Sans 1 Bold"/>
                <a:ea typeface="Public Sans 1 Bold"/>
                <a:cs typeface="Public Sans 1 Bold"/>
                <a:sym typeface="Public Sans 1 Bold"/>
              </a:rPr>
              <a:t>Imperative to professional practice and learning.</a:t>
            </a:r>
          </a:p>
          <a:p>
            <a:pPr marL="538854" lvl="1" indent="-269427" algn="l">
              <a:lnSpc>
                <a:spcPts val="2995"/>
              </a:lnSpc>
              <a:buFont typeface="Arial"/>
              <a:buChar char="•"/>
            </a:pPr>
            <a:r>
              <a:rPr lang="en-US" sz="2495" b="1" spc="-124">
                <a:solidFill>
                  <a:srgbClr val="FFFFFF"/>
                </a:solidFill>
                <a:latin typeface="Public Sans 1 Bold"/>
                <a:ea typeface="Public Sans 1 Bold"/>
                <a:cs typeface="Public Sans 1 Bold"/>
                <a:sym typeface="Public Sans 1 Bold"/>
              </a:rPr>
              <a:t>Enhances understanding of the professional context.</a:t>
            </a:r>
          </a:p>
          <a:p>
            <a:pPr marL="538854" lvl="1" indent="-269427" algn="l">
              <a:lnSpc>
                <a:spcPts val="2995"/>
              </a:lnSpc>
              <a:buFont typeface="Arial"/>
              <a:buChar char="•"/>
            </a:pPr>
            <a:r>
              <a:rPr lang="en-US" sz="2495" b="1" spc="-124">
                <a:solidFill>
                  <a:srgbClr val="FFFFFF"/>
                </a:solidFill>
                <a:latin typeface="Public Sans 1 Bold"/>
                <a:ea typeface="Public Sans 1 Bold"/>
                <a:cs typeface="Public Sans 1 Bold"/>
                <a:sym typeface="Public Sans 1 Bold"/>
              </a:rPr>
              <a:t>Creates an opportunity to reflect.</a:t>
            </a:r>
          </a:p>
          <a:p>
            <a:pPr algn="ctr">
              <a:lnSpc>
                <a:spcPts val="2995"/>
              </a:lnSpc>
              <a:spcBef>
                <a:spcPct val="0"/>
              </a:spcBef>
            </a:pPr>
            <a:endParaRPr lang="en-US" sz="2495" b="1" spc="-124">
              <a:solidFill>
                <a:srgbClr val="FFFFFF"/>
              </a:solidFill>
              <a:latin typeface="Public Sans 1 Bold"/>
              <a:ea typeface="Public Sans 1 Bold"/>
              <a:cs typeface="Public Sans 1 Bold"/>
              <a:sym typeface="Public Sans 1 Bold"/>
            </a:endParaRPr>
          </a:p>
        </p:txBody>
      </p:sp>
      <p:sp>
        <p:nvSpPr>
          <p:cNvPr id="11" name="TextBox 11"/>
          <p:cNvSpPr txBox="1"/>
          <p:nvPr/>
        </p:nvSpPr>
        <p:spPr>
          <a:xfrm>
            <a:off x="1249259" y="2000115"/>
            <a:ext cx="16473133" cy="1609725"/>
          </a:xfrm>
          <a:prstGeom prst="rect">
            <a:avLst/>
          </a:prstGeom>
        </p:spPr>
        <p:txBody>
          <a:bodyPr lIns="0" tIns="0" rIns="0" bIns="0" rtlCol="0" anchor="t">
            <a:spAutoFit/>
          </a:bodyPr>
          <a:lstStyle/>
          <a:p>
            <a:pPr algn="l">
              <a:lnSpc>
                <a:spcPts val="3175"/>
              </a:lnSpc>
            </a:pPr>
            <a:r>
              <a:rPr lang="en-US" sz="2646" b="1" spc="-132">
                <a:solidFill>
                  <a:srgbClr val="502F4C"/>
                </a:solidFill>
                <a:latin typeface="Public Sans 1 Bold"/>
                <a:ea typeface="Public Sans 1 Bold"/>
                <a:cs typeface="Public Sans 1 Bold"/>
                <a:sym typeface="Public Sans 1 Bold"/>
              </a:rPr>
              <a:t>What is a professional enquiry?</a:t>
            </a:r>
          </a:p>
          <a:p>
            <a:pPr algn="l">
              <a:lnSpc>
                <a:spcPts val="3175"/>
              </a:lnSpc>
            </a:pPr>
            <a:endParaRPr lang="en-US" sz="2646" b="1" spc="-132">
              <a:solidFill>
                <a:srgbClr val="502F4C"/>
              </a:solidFill>
              <a:latin typeface="Public Sans 1 Bold"/>
              <a:ea typeface="Public Sans 1 Bold"/>
              <a:cs typeface="Public Sans 1 Bold"/>
              <a:sym typeface="Public Sans 1 Bold"/>
            </a:endParaRPr>
          </a:p>
          <a:p>
            <a:pPr algn="l">
              <a:lnSpc>
                <a:spcPts val="3175"/>
              </a:lnSpc>
              <a:spcBef>
                <a:spcPct val="0"/>
              </a:spcBef>
            </a:pPr>
            <a:r>
              <a:rPr lang="en-US" sz="2646" b="1" spc="-132">
                <a:solidFill>
                  <a:srgbClr val="502F4C"/>
                </a:solidFill>
                <a:latin typeface="Public Sans 1 Bold"/>
                <a:ea typeface="Public Sans 1 Bold"/>
                <a:cs typeface="Public Sans 1 Bold"/>
                <a:sym typeface="Public Sans 1 Bold"/>
              </a:rPr>
              <a:t>A professional enquiry within education encompasses partnerships and participation of a range of stakeholders within a community who collaborate efficiently to deeper understand their world (Reed, 2007).</a:t>
            </a:r>
          </a:p>
        </p:txBody>
      </p:sp>
      <p:sp>
        <p:nvSpPr>
          <p:cNvPr id="12" name="TextBox 12"/>
          <p:cNvSpPr txBox="1"/>
          <p:nvPr/>
        </p:nvSpPr>
        <p:spPr>
          <a:xfrm>
            <a:off x="6333470" y="9282113"/>
            <a:ext cx="12514543" cy="304800"/>
          </a:xfrm>
          <a:prstGeom prst="rect">
            <a:avLst/>
          </a:prstGeom>
        </p:spPr>
        <p:txBody>
          <a:bodyPr lIns="0" tIns="0" rIns="0" bIns="0" rtlCol="0" anchor="t">
            <a:spAutoFit/>
          </a:bodyPr>
          <a:lstStyle/>
          <a:p>
            <a:pPr algn="ctr">
              <a:lnSpc>
                <a:spcPts val="2395"/>
              </a:lnSpc>
              <a:spcBef>
                <a:spcPct val="0"/>
              </a:spcBef>
            </a:pPr>
            <a:r>
              <a:rPr lang="en-US" sz="1995" b="1" spc="-99">
                <a:solidFill>
                  <a:srgbClr val="502F4C"/>
                </a:solidFill>
                <a:latin typeface="Public Sans 1 Bold"/>
                <a:ea typeface="Public Sans 1 Bold"/>
                <a:cs typeface="Public Sans 1 Bold"/>
                <a:sym typeface="Public Sans 1 Bold"/>
              </a:rPr>
              <a:t>A Model for Understanding and Expanding the Scope of Critical Thinking (Normile, 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12654260" y="1028700"/>
            <a:ext cx="721877" cy="721877"/>
            <a:chOff x="0" y="0"/>
            <a:chExt cx="962502" cy="962502"/>
          </a:xfrm>
        </p:grpSpPr>
        <p:grpSp>
          <p:nvGrpSpPr>
            <p:cNvPr id="3" name="Group 3"/>
            <p:cNvGrpSpPr>
              <a:grpSpLocks noChangeAspect="1"/>
            </p:cNvGrpSpPr>
            <p:nvPr/>
          </p:nvGrpSpPr>
          <p:grpSpPr>
            <a:xfrm>
              <a:off x="0" y="0"/>
              <a:ext cx="962502" cy="962502"/>
              <a:chOff x="-2540" y="-2540"/>
              <a:chExt cx="6355080" cy="6355080"/>
            </a:xfrm>
          </p:grpSpPr>
          <p:sp>
            <p:nvSpPr>
              <p:cNvPr id="4" name="Freeform 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GB"/>
              </a:p>
            </p:txBody>
          </p:sp>
        </p:grpSp>
        <p:sp>
          <p:nvSpPr>
            <p:cNvPr id="5" name="TextBox 5"/>
            <p:cNvSpPr txBox="1"/>
            <p:nvPr/>
          </p:nvSpPr>
          <p:spPr>
            <a:xfrm>
              <a:off x="96577" y="292570"/>
              <a:ext cx="769348" cy="415462"/>
            </a:xfrm>
            <a:prstGeom prst="rect">
              <a:avLst/>
            </a:prstGeom>
          </p:spPr>
          <p:txBody>
            <a:bodyPr lIns="0" tIns="0" rIns="0" bIns="0" rtlCol="0" anchor="t">
              <a:spAutoFit/>
            </a:bodyPr>
            <a:lstStyle/>
            <a:p>
              <a:pPr algn="ctr">
                <a:lnSpc>
                  <a:spcPts val="2228"/>
                </a:lnSpc>
              </a:pPr>
              <a:r>
                <a:rPr lang="en-US" sz="2251">
                  <a:solidFill>
                    <a:srgbClr val="FFFFFF"/>
                  </a:solidFill>
                  <a:latin typeface="HK Grotesk Light"/>
                  <a:ea typeface="HK Grotesk Light"/>
                  <a:cs typeface="HK Grotesk Light"/>
                  <a:sym typeface="HK Grotesk Light"/>
                </a:rPr>
                <a:t>R|R</a:t>
              </a:r>
            </a:p>
          </p:txBody>
        </p:sp>
      </p:grpSp>
      <p:sp>
        <p:nvSpPr>
          <p:cNvPr id="6" name="AutoShape 6"/>
          <p:cNvSpPr/>
          <p:nvPr/>
        </p:nvSpPr>
        <p:spPr>
          <a:xfrm>
            <a:off x="3838469" y="5068153"/>
            <a:ext cx="3838469" cy="5218847"/>
          </a:xfrm>
          <a:prstGeom prst="rect">
            <a:avLst/>
          </a:prstGeom>
          <a:solidFill>
            <a:srgbClr val="FFCB03"/>
          </a:solidFill>
        </p:spPr>
        <p:txBody>
          <a:bodyPr/>
          <a:lstStyle/>
          <a:p>
            <a:endParaRPr lang="en-GB"/>
          </a:p>
        </p:txBody>
      </p:sp>
      <p:sp>
        <p:nvSpPr>
          <p:cNvPr id="7" name="AutoShape 7"/>
          <p:cNvSpPr/>
          <p:nvPr/>
        </p:nvSpPr>
        <p:spPr>
          <a:xfrm>
            <a:off x="0" y="0"/>
            <a:ext cx="3838469" cy="5143500"/>
          </a:xfrm>
          <a:prstGeom prst="rect">
            <a:avLst/>
          </a:prstGeom>
          <a:solidFill>
            <a:srgbClr val="7EC945"/>
          </a:solidFill>
        </p:spPr>
        <p:txBody>
          <a:bodyPr/>
          <a:lstStyle/>
          <a:p>
            <a:endParaRPr lang="en-GB"/>
          </a:p>
        </p:txBody>
      </p:sp>
      <p:grpSp>
        <p:nvGrpSpPr>
          <p:cNvPr id="8" name="Group 8"/>
          <p:cNvGrpSpPr/>
          <p:nvPr/>
        </p:nvGrpSpPr>
        <p:grpSpPr>
          <a:xfrm>
            <a:off x="14449531" y="5204621"/>
            <a:ext cx="3838469" cy="5082379"/>
            <a:chOff x="0" y="0"/>
            <a:chExt cx="5117959" cy="7848600"/>
          </a:xfrm>
        </p:grpSpPr>
        <p:sp>
          <p:nvSpPr>
            <p:cNvPr id="9" name="AutoShape 9"/>
            <p:cNvSpPr/>
            <p:nvPr/>
          </p:nvSpPr>
          <p:spPr>
            <a:xfrm>
              <a:off x="0" y="0"/>
              <a:ext cx="5117959" cy="7848600"/>
            </a:xfrm>
            <a:prstGeom prst="rect">
              <a:avLst/>
            </a:prstGeom>
            <a:solidFill>
              <a:srgbClr val="FF8800"/>
            </a:solidFill>
          </p:spPr>
          <p:txBody>
            <a:bodyPr/>
            <a:lstStyle/>
            <a:p>
              <a:endParaRPr lang="en-GB"/>
            </a:p>
          </p:txBody>
        </p:sp>
        <p:sp>
          <p:nvSpPr>
            <p:cNvPr id="10" name="TextBox 10"/>
            <p:cNvSpPr txBox="1"/>
            <p:nvPr/>
          </p:nvSpPr>
          <p:spPr>
            <a:xfrm>
              <a:off x="633597" y="1343025"/>
              <a:ext cx="3387633" cy="718710"/>
            </a:xfrm>
            <a:prstGeom prst="rect">
              <a:avLst/>
            </a:prstGeom>
          </p:spPr>
          <p:txBody>
            <a:bodyPr lIns="0" tIns="0" rIns="0" bIns="0" rtlCol="0" anchor="t">
              <a:spAutoFit/>
            </a:bodyPr>
            <a:lstStyle/>
            <a:p>
              <a:pPr marL="0" lvl="0" indent="0" algn="l">
                <a:lnSpc>
                  <a:spcPts val="4390"/>
                </a:lnSpc>
                <a:spcBef>
                  <a:spcPct val="0"/>
                </a:spcBef>
              </a:pPr>
              <a:r>
                <a:rPr lang="en-US" sz="3429" b="1" spc="-85">
                  <a:solidFill>
                    <a:srgbClr val="502F4C"/>
                  </a:solidFill>
                  <a:latin typeface="HK Grotesk Bold"/>
                  <a:ea typeface="HK Grotesk Bold"/>
                  <a:cs typeface="HK Grotesk Bold"/>
                  <a:sym typeface="HK Grotesk Bold"/>
                </a:rPr>
                <a:t>Reflection</a:t>
              </a:r>
            </a:p>
          </p:txBody>
        </p:sp>
        <p:sp>
          <p:nvSpPr>
            <p:cNvPr id="11" name="TextBox 11"/>
            <p:cNvSpPr txBox="1"/>
            <p:nvPr/>
          </p:nvSpPr>
          <p:spPr>
            <a:xfrm>
              <a:off x="633597" y="2397037"/>
              <a:ext cx="3850764" cy="2462529"/>
            </a:xfrm>
            <a:prstGeom prst="rect">
              <a:avLst/>
            </a:prstGeom>
          </p:spPr>
          <p:txBody>
            <a:bodyPr lIns="0" tIns="0" rIns="0" bIns="0" rtlCol="0" anchor="t">
              <a:spAutoFit/>
            </a:bodyPr>
            <a:lstStyle/>
            <a:p>
              <a:pPr algn="l">
                <a:lnSpc>
                  <a:spcPts val="2940"/>
                </a:lnSpc>
                <a:spcBef>
                  <a:spcPct val="0"/>
                </a:spcBef>
              </a:pPr>
              <a:r>
                <a:rPr lang="en-US" sz="2100">
                  <a:solidFill>
                    <a:srgbClr val="502F4C"/>
                  </a:solidFill>
                  <a:latin typeface="Public Sans 1"/>
                  <a:ea typeface="Public Sans 1"/>
                  <a:cs typeface="Public Sans 1"/>
                  <a:sym typeface="Public Sans 1"/>
                </a:rPr>
                <a:t>Including collaborative reflection on research and practice through Brookfield’s (1995) Four Lenses.</a:t>
              </a:r>
            </a:p>
          </p:txBody>
        </p:sp>
      </p:grpSp>
      <p:grpSp>
        <p:nvGrpSpPr>
          <p:cNvPr id="12" name="Group 12"/>
          <p:cNvGrpSpPr/>
          <p:nvPr/>
        </p:nvGrpSpPr>
        <p:grpSpPr>
          <a:xfrm>
            <a:off x="7676938" y="0"/>
            <a:ext cx="3782240" cy="5068153"/>
            <a:chOff x="0" y="0"/>
            <a:chExt cx="5042986" cy="6757538"/>
          </a:xfrm>
        </p:grpSpPr>
        <p:sp>
          <p:nvSpPr>
            <p:cNvPr id="13" name="AutoShape 13"/>
            <p:cNvSpPr/>
            <p:nvPr/>
          </p:nvSpPr>
          <p:spPr>
            <a:xfrm>
              <a:off x="0" y="0"/>
              <a:ext cx="5042986" cy="6757538"/>
            </a:xfrm>
            <a:prstGeom prst="rect">
              <a:avLst/>
            </a:prstGeom>
            <a:solidFill>
              <a:srgbClr val="2A4637"/>
            </a:solidFill>
          </p:spPr>
          <p:txBody>
            <a:bodyPr/>
            <a:lstStyle/>
            <a:p>
              <a:endParaRPr lang="en-GB"/>
            </a:p>
          </p:txBody>
        </p:sp>
        <p:sp>
          <p:nvSpPr>
            <p:cNvPr id="14" name="TextBox 14"/>
            <p:cNvSpPr txBox="1"/>
            <p:nvPr/>
          </p:nvSpPr>
          <p:spPr>
            <a:xfrm>
              <a:off x="433916" y="314257"/>
              <a:ext cx="4080044" cy="1418779"/>
            </a:xfrm>
            <a:prstGeom prst="rect">
              <a:avLst/>
            </a:prstGeom>
          </p:spPr>
          <p:txBody>
            <a:bodyPr lIns="0" tIns="0" rIns="0" bIns="0" rtlCol="0" anchor="t">
              <a:spAutoFit/>
            </a:bodyPr>
            <a:lstStyle/>
            <a:p>
              <a:pPr marL="0" lvl="0" indent="0" algn="l">
                <a:lnSpc>
                  <a:spcPts val="4245"/>
                </a:lnSpc>
              </a:pPr>
              <a:r>
                <a:rPr lang="en-US" sz="3316" b="1" spc="-82">
                  <a:solidFill>
                    <a:srgbClr val="FFF6EC"/>
                  </a:solidFill>
                  <a:latin typeface="HK Grotesk Bold"/>
                  <a:ea typeface="HK Grotesk Bold"/>
                  <a:cs typeface="HK Grotesk Bold"/>
                  <a:sym typeface="HK Grotesk Bold"/>
                </a:rPr>
                <a:t>Professional dialogue</a:t>
              </a:r>
            </a:p>
          </p:txBody>
        </p:sp>
        <p:sp>
          <p:nvSpPr>
            <p:cNvPr id="15" name="TextBox 15"/>
            <p:cNvSpPr txBox="1"/>
            <p:nvPr/>
          </p:nvSpPr>
          <p:spPr>
            <a:xfrm>
              <a:off x="433916" y="2233375"/>
              <a:ext cx="3794354" cy="2417768"/>
            </a:xfrm>
            <a:prstGeom prst="rect">
              <a:avLst/>
            </a:prstGeom>
          </p:spPr>
          <p:txBody>
            <a:bodyPr lIns="0" tIns="0" rIns="0" bIns="0" rtlCol="0" anchor="t">
              <a:spAutoFit/>
            </a:bodyPr>
            <a:lstStyle/>
            <a:p>
              <a:pPr algn="l">
                <a:lnSpc>
                  <a:spcPts val="2896"/>
                </a:lnSpc>
                <a:spcBef>
                  <a:spcPct val="0"/>
                </a:spcBef>
              </a:pPr>
              <a:r>
                <a:rPr lang="en-US" sz="2069">
                  <a:solidFill>
                    <a:srgbClr val="FFFFFF"/>
                  </a:solidFill>
                  <a:latin typeface="Public Sans 1"/>
                  <a:ea typeface="Public Sans 1"/>
                  <a:cs typeface="Public Sans 1"/>
                  <a:sym typeface="Public Sans 1"/>
                </a:rPr>
                <a:t>This provides critical and relevant perspectives and experiences within practice.</a:t>
              </a:r>
            </a:p>
          </p:txBody>
        </p:sp>
      </p:grpSp>
      <p:sp>
        <p:nvSpPr>
          <p:cNvPr id="16" name="Freeform 16"/>
          <p:cNvSpPr/>
          <p:nvPr/>
        </p:nvSpPr>
        <p:spPr>
          <a:xfrm>
            <a:off x="0" y="5068154"/>
            <a:ext cx="3897844" cy="5333146"/>
          </a:xfrm>
          <a:custGeom>
            <a:avLst/>
            <a:gdLst/>
            <a:ahLst/>
            <a:cxnLst/>
            <a:rect l="l" t="t" r="r" b="b"/>
            <a:pathLst>
              <a:path w="3897844" h="5538677">
                <a:moveTo>
                  <a:pt x="0" y="0"/>
                </a:moveTo>
                <a:lnTo>
                  <a:pt x="3897844" y="0"/>
                </a:lnTo>
                <a:lnTo>
                  <a:pt x="3897844" y="5538677"/>
                </a:lnTo>
                <a:lnTo>
                  <a:pt x="0" y="5538677"/>
                </a:lnTo>
                <a:lnTo>
                  <a:pt x="0" y="0"/>
                </a:lnTo>
                <a:close/>
              </a:path>
            </a:pathLst>
          </a:custGeom>
          <a:blipFill>
            <a:blip r:embed="rId3"/>
            <a:stretch>
              <a:fillRect/>
            </a:stretch>
          </a:blipFill>
          <a:ln cap="sq">
            <a:noFill/>
            <a:prstDash val="solid"/>
            <a:miter/>
          </a:ln>
        </p:spPr>
        <p:txBody>
          <a:bodyPr/>
          <a:lstStyle/>
          <a:p>
            <a:endParaRPr lang="en-GB"/>
          </a:p>
        </p:txBody>
      </p:sp>
      <p:sp>
        <p:nvSpPr>
          <p:cNvPr id="17" name="Freeform 17"/>
          <p:cNvSpPr/>
          <p:nvPr/>
        </p:nvSpPr>
        <p:spPr>
          <a:xfrm>
            <a:off x="10896991" y="5265742"/>
            <a:ext cx="3552540" cy="5021258"/>
          </a:xfrm>
          <a:custGeom>
            <a:avLst/>
            <a:gdLst/>
            <a:ahLst/>
            <a:cxnLst/>
            <a:rect l="l" t="t" r="r" b="b"/>
            <a:pathLst>
              <a:path w="3552540" h="5021258">
                <a:moveTo>
                  <a:pt x="0" y="0"/>
                </a:moveTo>
                <a:lnTo>
                  <a:pt x="3552540" y="0"/>
                </a:lnTo>
                <a:lnTo>
                  <a:pt x="3552540" y="5021258"/>
                </a:lnTo>
                <a:lnTo>
                  <a:pt x="0" y="5021258"/>
                </a:lnTo>
                <a:lnTo>
                  <a:pt x="0" y="0"/>
                </a:lnTo>
                <a:close/>
              </a:path>
            </a:pathLst>
          </a:custGeom>
          <a:blipFill>
            <a:blip r:embed="rId4"/>
            <a:stretch>
              <a:fillRect/>
            </a:stretch>
          </a:blipFill>
          <a:ln cap="sq">
            <a:noFill/>
            <a:prstDash val="solid"/>
            <a:miter/>
          </a:ln>
        </p:spPr>
        <p:txBody>
          <a:bodyPr/>
          <a:lstStyle/>
          <a:p>
            <a:endParaRPr lang="en-GB"/>
          </a:p>
        </p:txBody>
      </p:sp>
      <p:sp>
        <p:nvSpPr>
          <p:cNvPr id="18" name="Freeform 18"/>
          <p:cNvSpPr/>
          <p:nvPr/>
        </p:nvSpPr>
        <p:spPr>
          <a:xfrm>
            <a:off x="7676938" y="5438775"/>
            <a:ext cx="3220053" cy="5082379"/>
          </a:xfrm>
          <a:custGeom>
            <a:avLst/>
            <a:gdLst/>
            <a:ahLst/>
            <a:cxnLst/>
            <a:rect l="l" t="t" r="r" b="b"/>
            <a:pathLst>
              <a:path w="3220053" h="5341088">
                <a:moveTo>
                  <a:pt x="0" y="0"/>
                </a:moveTo>
                <a:lnTo>
                  <a:pt x="3220053" y="0"/>
                </a:lnTo>
                <a:lnTo>
                  <a:pt x="3220053" y="5341088"/>
                </a:lnTo>
                <a:lnTo>
                  <a:pt x="0" y="5341088"/>
                </a:lnTo>
                <a:lnTo>
                  <a:pt x="0" y="0"/>
                </a:lnTo>
                <a:close/>
              </a:path>
            </a:pathLst>
          </a:custGeom>
          <a:blipFill>
            <a:blip r:embed="rId5"/>
            <a:stretch>
              <a:fillRect l="-7098" t="-4317" r="-15320"/>
            </a:stretch>
          </a:blipFill>
          <a:ln cap="sq">
            <a:noFill/>
            <a:prstDash val="solid"/>
            <a:miter/>
          </a:ln>
        </p:spPr>
        <p:txBody>
          <a:bodyPr/>
          <a:lstStyle/>
          <a:p>
            <a:endParaRPr lang="en-GB"/>
          </a:p>
        </p:txBody>
      </p:sp>
      <p:sp>
        <p:nvSpPr>
          <p:cNvPr id="19" name="TextBox 19"/>
          <p:cNvSpPr txBox="1"/>
          <p:nvPr/>
        </p:nvSpPr>
        <p:spPr>
          <a:xfrm>
            <a:off x="11999170" y="1428750"/>
            <a:ext cx="5484449" cy="2433254"/>
          </a:xfrm>
          <a:prstGeom prst="rect">
            <a:avLst/>
          </a:prstGeom>
        </p:spPr>
        <p:txBody>
          <a:bodyPr lIns="0" tIns="0" rIns="0" bIns="0" rtlCol="0" anchor="t">
            <a:spAutoFit/>
          </a:bodyPr>
          <a:lstStyle/>
          <a:p>
            <a:pPr algn="l">
              <a:lnSpc>
                <a:spcPts val="8872"/>
              </a:lnSpc>
            </a:pPr>
            <a:r>
              <a:rPr lang="en-US" sz="10953" spc="-273">
                <a:solidFill>
                  <a:srgbClr val="502F4C"/>
                </a:solidFill>
                <a:latin typeface="Bree Serif"/>
                <a:ea typeface="Bree Serif"/>
                <a:cs typeface="Bree Serif"/>
                <a:sym typeface="Bree Serif"/>
              </a:rPr>
              <a:t>Methods</a:t>
            </a:r>
          </a:p>
          <a:p>
            <a:pPr algn="l">
              <a:lnSpc>
                <a:spcPts val="9115"/>
              </a:lnSpc>
            </a:pPr>
            <a:endParaRPr lang="en-US" sz="10953" spc="-273">
              <a:solidFill>
                <a:srgbClr val="502F4C"/>
              </a:solidFill>
              <a:latin typeface="Bree Serif"/>
              <a:ea typeface="Bree Serif"/>
              <a:cs typeface="Bree Serif"/>
              <a:sym typeface="Bree Serif"/>
            </a:endParaRPr>
          </a:p>
          <a:p>
            <a:pPr marL="0" lvl="0" indent="0" algn="ctr">
              <a:lnSpc>
                <a:spcPts val="1862"/>
              </a:lnSpc>
              <a:spcBef>
                <a:spcPct val="0"/>
              </a:spcBef>
            </a:pPr>
            <a:r>
              <a:rPr lang="en-US" sz="2299" spc="-57">
                <a:solidFill>
                  <a:srgbClr val="502F4C"/>
                </a:solidFill>
                <a:latin typeface="Public Sans 2"/>
                <a:ea typeface="Public Sans 2"/>
                <a:cs typeface="Public Sans 2"/>
                <a:sym typeface="Public Sans 2"/>
              </a:rPr>
              <a:t>used in this professional enquiry</a:t>
            </a:r>
          </a:p>
        </p:txBody>
      </p:sp>
      <p:sp>
        <p:nvSpPr>
          <p:cNvPr id="20" name="TextBox 20"/>
          <p:cNvSpPr txBox="1"/>
          <p:nvPr/>
        </p:nvSpPr>
        <p:spPr>
          <a:xfrm>
            <a:off x="438107" y="188185"/>
            <a:ext cx="3384536" cy="1652455"/>
          </a:xfrm>
          <a:prstGeom prst="rect">
            <a:avLst/>
          </a:prstGeom>
        </p:spPr>
        <p:txBody>
          <a:bodyPr lIns="0" tIns="0" rIns="0" bIns="0" rtlCol="0" anchor="t">
            <a:spAutoFit/>
          </a:bodyPr>
          <a:lstStyle/>
          <a:p>
            <a:pPr marL="0" lvl="0" indent="0" algn="l">
              <a:lnSpc>
                <a:spcPts val="4391"/>
              </a:lnSpc>
            </a:pPr>
            <a:r>
              <a:rPr lang="en-US" sz="3430" b="1" spc="-85">
                <a:solidFill>
                  <a:srgbClr val="502F4C"/>
                </a:solidFill>
                <a:latin typeface="HK Grotesk Bold"/>
                <a:ea typeface="HK Grotesk Bold"/>
                <a:cs typeface="HK Grotesk Bold"/>
                <a:sym typeface="HK Grotesk Bold"/>
              </a:rPr>
              <a:t>Seminal and contemporary literature</a:t>
            </a:r>
          </a:p>
        </p:txBody>
      </p:sp>
      <p:grpSp>
        <p:nvGrpSpPr>
          <p:cNvPr id="21" name="Group 21"/>
          <p:cNvGrpSpPr/>
          <p:nvPr/>
        </p:nvGrpSpPr>
        <p:grpSpPr>
          <a:xfrm>
            <a:off x="4276576" y="5265742"/>
            <a:ext cx="2962255" cy="2638200"/>
            <a:chOff x="0" y="0"/>
            <a:chExt cx="3949674" cy="3517600"/>
          </a:xfrm>
        </p:grpSpPr>
        <p:sp>
          <p:nvSpPr>
            <p:cNvPr id="22" name="TextBox 22"/>
            <p:cNvSpPr txBox="1"/>
            <p:nvPr/>
          </p:nvSpPr>
          <p:spPr>
            <a:xfrm>
              <a:off x="0" y="-28575"/>
              <a:ext cx="3949674" cy="2358451"/>
            </a:xfrm>
            <a:prstGeom prst="rect">
              <a:avLst/>
            </a:prstGeom>
          </p:spPr>
          <p:txBody>
            <a:bodyPr lIns="0" tIns="0" rIns="0" bIns="0" rtlCol="0" anchor="t">
              <a:spAutoFit/>
            </a:bodyPr>
            <a:lstStyle/>
            <a:p>
              <a:pPr marL="0" lvl="0" indent="0" algn="l">
                <a:lnSpc>
                  <a:spcPts val="4725"/>
                </a:lnSpc>
              </a:pPr>
              <a:r>
                <a:rPr lang="en-US" sz="3691" b="1" spc="-92">
                  <a:solidFill>
                    <a:srgbClr val="502F4C"/>
                  </a:solidFill>
                  <a:latin typeface="HK Grotesk Bold"/>
                  <a:ea typeface="HK Grotesk Bold"/>
                  <a:cs typeface="HK Grotesk Bold"/>
                  <a:sym typeface="HK Grotesk Bold"/>
                </a:rPr>
                <a:t>Analysis of policy and guidance</a:t>
              </a:r>
            </a:p>
          </p:txBody>
        </p:sp>
        <p:sp>
          <p:nvSpPr>
            <p:cNvPr id="23" name="TextBox 23"/>
            <p:cNvSpPr txBox="1"/>
            <p:nvPr/>
          </p:nvSpPr>
          <p:spPr>
            <a:xfrm>
              <a:off x="0" y="3056741"/>
              <a:ext cx="3949674" cy="460859"/>
            </a:xfrm>
            <a:prstGeom prst="rect">
              <a:avLst/>
            </a:prstGeom>
          </p:spPr>
          <p:txBody>
            <a:bodyPr lIns="0" tIns="0" rIns="0" bIns="0" rtlCol="0" anchor="t">
              <a:spAutoFit/>
            </a:bodyPr>
            <a:lstStyle/>
            <a:p>
              <a:pPr algn="l">
                <a:lnSpc>
                  <a:spcPts val="2953"/>
                </a:lnSpc>
              </a:pPr>
              <a:endParaRPr/>
            </a:p>
          </p:txBody>
        </p:sp>
      </p:grpSp>
      <p:sp>
        <p:nvSpPr>
          <p:cNvPr id="24" name="TextBox 24"/>
          <p:cNvSpPr txBox="1"/>
          <p:nvPr/>
        </p:nvSpPr>
        <p:spPr>
          <a:xfrm>
            <a:off x="438107" y="2153953"/>
            <a:ext cx="2962255" cy="2594370"/>
          </a:xfrm>
          <a:prstGeom prst="rect">
            <a:avLst/>
          </a:prstGeom>
        </p:spPr>
        <p:txBody>
          <a:bodyPr lIns="0" tIns="0" rIns="0" bIns="0" rtlCol="0" anchor="t">
            <a:spAutoFit/>
          </a:bodyPr>
          <a:lstStyle/>
          <a:p>
            <a:pPr algn="l">
              <a:lnSpc>
                <a:spcPts val="2953"/>
              </a:lnSpc>
            </a:pPr>
            <a:r>
              <a:rPr lang="en-US" sz="2109">
                <a:solidFill>
                  <a:srgbClr val="502F4C"/>
                </a:solidFill>
                <a:latin typeface="Public Sans 1"/>
                <a:ea typeface="Public Sans 1"/>
                <a:cs typeface="Public Sans 1"/>
                <a:sym typeface="Public Sans 1"/>
              </a:rPr>
              <a:t>Theoretical perspectives augment professional dialogue and reflection to discuss and conclude the key findings.  </a:t>
            </a:r>
          </a:p>
          <a:p>
            <a:pPr algn="l">
              <a:lnSpc>
                <a:spcPts val="2953"/>
              </a:lnSpc>
            </a:pPr>
            <a:endParaRPr lang="en-US" sz="2109">
              <a:solidFill>
                <a:srgbClr val="502F4C"/>
              </a:solidFill>
              <a:latin typeface="Public Sans 1"/>
              <a:ea typeface="Public Sans 1"/>
              <a:cs typeface="Public Sans 1"/>
              <a:sym typeface="Public Sans 1"/>
            </a:endParaRPr>
          </a:p>
        </p:txBody>
      </p:sp>
      <p:sp>
        <p:nvSpPr>
          <p:cNvPr id="25" name="TextBox 25"/>
          <p:cNvSpPr txBox="1"/>
          <p:nvPr/>
        </p:nvSpPr>
        <p:spPr>
          <a:xfrm>
            <a:off x="4276576" y="7273369"/>
            <a:ext cx="2888073" cy="1861184"/>
          </a:xfrm>
          <a:prstGeom prst="rect">
            <a:avLst/>
          </a:prstGeom>
        </p:spPr>
        <p:txBody>
          <a:bodyPr lIns="0" tIns="0" rIns="0" bIns="0" rtlCol="0" anchor="t">
            <a:spAutoFit/>
          </a:bodyPr>
          <a:lstStyle/>
          <a:p>
            <a:pPr algn="l">
              <a:lnSpc>
                <a:spcPts val="2940"/>
              </a:lnSpc>
              <a:spcBef>
                <a:spcPct val="0"/>
              </a:spcBef>
            </a:pPr>
            <a:r>
              <a:rPr lang="en-US" sz="2100">
                <a:solidFill>
                  <a:srgbClr val="502F4C"/>
                </a:solidFill>
                <a:latin typeface="Public Sans 1"/>
                <a:ea typeface="Public Sans 1"/>
                <a:cs typeface="Public Sans 1"/>
                <a:sym typeface="Public Sans 1"/>
              </a:rPr>
              <a:t>This enables an appreciative understanding of support available in the sector.</a:t>
            </a:r>
          </a:p>
        </p:txBody>
      </p:sp>
      <p:sp>
        <p:nvSpPr>
          <p:cNvPr id="26" name="Freeform 26"/>
          <p:cNvSpPr/>
          <p:nvPr/>
        </p:nvSpPr>
        <p:spPr>
          <a:xfrm>
            <a:off x="3838469" y="0"/>
            <a:ext cx="3838469" cy="5068153"/>
          </a:xfrm>
          <a:custGeom>
            <a:avLst/>
            <a:gdLst/>
            <a:ahLst/>
            <a:cxnLst/>
            <a:rect l="l" t="t" r="r" b="b"/>
            <a:pathLst>
              <a:path w="3838469" h="5068153">
                <a:moveTo>
                  <a:pt x="0" y="0"/>
                </a:moveTo>
                <a:lnTo>
                  <a:pt x="3838469" y="0"/>
                </a:lnTo>
                <a:lnTo>
                  <a:pt x="3838469" y="5068153"/>
                </a:lnTo>
                <a:lnTo>
                  <a:pt x="0" y="5068153"/>
                </a:lnTo>
                <a:lnTo>
                  <a:pt x="0" y="0"/>
                </a:lnTo>
                <a:close/>
              </a:path>
            </a:pathLst>
          </a:custGeom>
          <a:blipFill>
            <a:blip r:embed="rId6"/>
            <a:stretch>
              <a:fillRect t="-20886" r="-19710"/>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181182" y="1470575"/>
            <a:ext cx="14159103" cy="8229288"/>
            <a:chOff x="0" y="0"/>
            <a:chExt cx="18878804" cy="10972385"/>
          </a:xfrm>
        </p:grpSpPr>
        <p:grpSp>
          <p:nvGrpSpPr>
            <p:cNvPr id="3" name="Group 3"/>
            <p:cNvGrpSpPr/>
            <p:nvPr/>
          </p:nvGrpSpPr>
          <p:grpSpPr>
            <a:xfrm>
              <a:off x="4749032" y="1138871"/>
              <a:ext cx="11250175" cy="9255072"/>
              <a:chOff x="0" y="0"/>
              <a:chExt cx="988014" cy="812800"/>
            </a:xfrm>
          </p:grpSpPr>
          <p:sp>
            <p:nvSpPr>
              <p:cNvPr id="4" name="Freeform 4"/>
              <p:cNvSpPr/>
              <p:nvPr/>
            </p:nvSpPr>
            <p:spPr>
              <a:xfrm>
                <a:off x="0" y="0"/>
                <a:ext cx="988014" cy="812800"/>
              </a:xfrm>
              <a:custGeom>
                <a:avLst/>
                <a:gdLst/>
                <a:ahLst/>
                <a:cxnLst/>
                <a:rect l="l" t="t" r="r" b="b"/>
                <a:pathLst>
                  <a:path w="988014" h="812800">
                    <a:moveTo>
                      <a:pt x="494007" y="0"/>
                    </a:moveTo>
                    <a:cubicBezTo>
                      <a:pt x="221175" y="0"/>
                      <a:pt x="0" y="181951"/>
                      <a:pt x="0" y="406400"/>
                    </a:cubicBezTo>
                    <a:cubicBezTo>
                      <a:pt x="0" y="630849"/>
                      <a:pt x="221175" y="812800"/>
                      <a:pt x="494007" y="812800"/>
                    </a:cubicBezTo>
                    <a:cubicBezTo>
                      <a:pt x="766840" y="812800"/>
                      <a:pt x="988014" y="630849"/>
                      <a:pt x="988014" y="406400"/>
                    </a:cubicBezTo>
                    <a:cubicBezTo>
                      <a:pt x="988014" y="181951"/>
                      <a:pt x="766840" y="0"/>
                      <a:pt x="494007" y="0"/>
                    </a:cubicBezTo>
                    <a:close/>
                  </a:path>
                </a:pathLst>
              </a:custGeom>
              <a:solidFill>
                <a:srgbClr val="FFCB03"/>
              </a:solidFill>
            </p:spPr>
            <p:txBody>
              <a:bodyPr/>
              <a:lstStyle/>
              <a:p>
                <a:endParaRPr lang="en-GB"/>
              </a:p>
            </p:txBody>
          </p:sp>
          <p:sp>
            <p:nvSpPr>
              <p:cNvPr id="5" name="TextBox 5"/>
              <p:cNvSpPr txBox="1"/>
              <p:nvPr/>
            </p:nvSpPr>
            <p:spPr>
              <a:xfrm>
                <a:off x="92626" y="28575"/>
                <a:ext cx="802762" cy="708025"/>
              </a:xfrm>
              <a:prstGeom prst="rect">
                <a:avLst/>
              </a:prstGeom>
            </p:spPr>
            <p:txBody>
              <a:bodyPr lIns="42848" tIns="42848" rIns="42848" bIns="42848" rtlCol="0" anchor="ctr"/>
              <a:lstStyle/>
              <a:p>
                <a:pPr algn="ctr">
                  <a:lnSpc>
                    <a:spcPts val="3640"/>
                  </a:lnSpc>
                </a:pPr>
                <a:endParaRPr/>
              </a:p>
            </p:txBody>
          </p:sp>
        </p:grpSp>
        <p:grpSp>
          <p:nvGrpSpPr>
            <p:cNvPr id="6" name="Group 6"/>
            <p:cNvGrpSpPr/>
            <p:nvPr/>
          </p:nvGrpSpPr>
          <p:grpSpPr>
            <a:xfrm>
              <a:off x="1074315" y="560429"/>
              <a:ext cx="3610564" cy="3470652"/>
              <a:chOff x="0" y="0"/>
              <a:chExt cx="845566" cy="812800"/>
            </a:xfrm>
          </p:grpSpPr>
          <p:sp>
            <p:nvSpPr>
              <p:cNvPr id="7" name="Freeform 7"/>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8" name="TextBox 8"/>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grpSp>
          <p:nvGrpSpPr>
            <p:cNvPr id="9" name="Group 9"/>
            <p:cNvGrpSpPr/>
            <p:nvPr/>
          </p:nvGrpSpPr>
          <p:grpSpPr>
            <a:xfrm>
              <a:off x="8568838" y="187673"/>
              <a:ext cx="3610564" cy="3470652"/>
              <a:chOff x="0" y="0"/>
              <a:chExt cx="845566" cy="812800"/>
            </a:xfrm>
          </p:grpSpPr>
          <p:sp>
            <p:nvSpPr>
              <p:cNvPr id="10" name="Freeform 10"/>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11" name="TextBox 11"/>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grpSp>
          <p:nvGrpSpPr>
            <p:cNvPr id="12" name="Group 12"/>
            <p:cNvGrpSpPr/>
            <p:nvPr/>
          </p:nvGrpSpPr>
          <p:grpSpPr>
            <a:xfrm>
              <a:off x="14193926" y="4031081"/>
              <a:ext cx="3610564" cy="3470652"/>
              <a:chOff x="0" y="0"/>
              <a:chExt cx="845566" cy="812800"/>
            </a:xfrm>
          </p:grpSpPr>
          <p:sp>
            <p:nvSpPr>
              <p:cNvPr id="13" name="Freeform 13"/>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14" name="TextBox 14"/>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grpSp>
          <p:nvGrpSpPr>
            <p:cNvPr id="15" name="Group 15"/>
            <p:cNvGrpSpPr/>
            <p:nvPr/>
          </p:nvGrpSpPr>
          <p:grpSpPr>
            <a:xfrm>
              <a:off x="8568838" y="7501733"/>
              <a:ext cx="3610564" cy="3470652"/>
              <a:chOff x="0" y="0"/>
              <a:chExt cx="845566" cy="812800"/>
            </a:xfrm>
          </p:grpSpPr>
          <p:sp>
            <p:nvSpPr>
              <p:cNvPr id="16" name="Freeform 16"/>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17" name="TextBox 17"/>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grpSp>
          <p:nvGrpSpPr>
            <p:cNvPr id="18" name="Group 18"/>
            <p:cNvGrpSpPr/>
            <p:nvPr/>
          </p:nvGrpSpPr>
          <p:grpSpPr>
            <a:xfrm>
              <a:off x="2943750" y="4350489"/>
              <a:ext cx="3610564" cy="3470652"/>
              <a:chOff x="0" y="0"/>
              <a:chExt cx="845566" cy="812800"/>
            </a:xfrm>
          </p:grpSpPr>
          <p:sp>
            <p:nvSpPr>
              <p:cNvPr id="19" name="Freeform 19"/>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20" name="TextBox 20"/>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sp>
          <p:nvSpPr>
            <p:cNvPr id="21" name="AutoShape 21"/>
            <p:cNvSpPr/>
            <p:nvPr/>
          </p:nvSpPr>
          <p:spPr>
            <a:xfrm flipV="1">
              <a:off x="5092223" y="1247290"/>
              <a:ext cx="2924183" cy="654843"/>
            </a:xfrm>
            <a:prstGeom prst="line">
              <a:avLst/>
            </a:prstGeom>
            <a:ln w="63500" cap="flat">
              <a:solidFill>
                <a:srgbClr val="7EC945"/>
              </a:solidFill>
              <a:prstDash val="solid"/>
              <a:headEnd type="none" w="sm" len="sm"/>
              <a:tailEnd type="triangle" w="lg" len="med"/>
            </a:ln>
          </p:spPr>
          <p:txBody>
            <a:bodyPr/>
            <a:lstStyle/>
            <a:p>
              <a:endParaRPr lang="en-GB"/>
            </a:p>
          </p:txBody>
        </p:sp>
        <p:sp>
          <p:nvSpPr>
            <p:cNvPr id="22" name="AutoShape 22"/>
            <p:cNvSpPr/>
            <p:nvPr/>
          </p:nvSpPr>
          <p:spPr>
            <a:xfrm>
              <a:off x="12555099" y="2286957"/>
              <a:ext cx="2123080" cy="2040809"/>
            </a:xfrm>
            <a:prstGeom prst="line">
              <a:avLst/>
            </a:prstGeom>
            <a:ln w="63500" cap="flat">
              <a:solidFill>
                <a:srgbClr val="7EC945"/>
              </a:solidFill>
              <a:prstDash val="solid"/>
              <a:headEnd type="none" w="sm" len="sm"/>
              <a:tailEnd type="triangle" w="lg" len="med"/>
            </a:ln>
          </p:spPr>
          <p:txBody>
            <a:bodyPr/>
            <a:lstStyle/>
            <a:p>
              <a:endParaRPr lang="en-GB"/>
            </a:p>
          </p:txBody>
        </p:sp>
        <p:sp>
          <p:nvSpPr>
            <p:cNvPr id="23" name="AutoShape 23"/>
            <p:cNvSpPr/>
            <p:nvPr/>
          </p:nvSpPr>
          <p:spPr>
            <a:xfrm flipH="1">
              <a:off x="12574543" y="7532310"/>
              <a:ext cx="2442428" cy="1678607"/>
            </a:xfrm>
            <a:prstGeom prst="line">
              <a:avLst/>
            </a:prstGeom>
            <a:ln w="63500" cap="flat">
              <a:solidFill>
                <a:srgbClr val="7EC945"/>
              </a:solidFill>
              <a:prstDash val="solid"/>
              <a:headEnd type="none" w="sm" len="sm"/>
              <a:tailEnd type="triangle" w="lg" len="med"/>
            </a:ln>
          </p:spPr>
          <p:txBody>
            <a:bodyPr/>
            <a:lstStyle/>
            <a:p>
              <a:endParaRPr lang="en-GB"/>
            </a:p>
          </p:txBody>
        </p:sp>
        <p:sp>
          <p:nvSpPr>
            <p:cNvPr id="24" name="AutoShape 24"/>
            <p:cNvSpPr/>
            <p:nvPr/>
          </p:nvSpPr>
          <p:spPr>
            <a:xfrm flipH="1" flipV="1">
              <a:off x="6185436" y="7404790"/>
              <a:ext cx="2362774" cy="1780839"/>
            </a:xfrm>
            <a:prstGeom prst="line">
              <a:avLst/>
            </a:prstGeom>
            <a:ln w="63500" cap="flat">
              <a:solidFill>
                <a:srgbClr val="7EC945"/>
              </a:solidFill>
              <a:prstDash val="solid"/>
              <a:headEnd type="none" w="sm" len="sm"/>
              <a:tailEnd type="triangle" w="lg" len="med"/>
            </a:ln>
          </p:spPr>
          <p:txBody>
            <a:bodyPr/>
            <a:lstStyle/>
            <a:p>
              <a:endParaRPr lang="en-GB"/>
            </a:p>
          </p:txBody>
        </p:sp>
        <p:sp>
          <p:nvSpPr>
            <p:cNvPr id="25" name="AutoShape 25"/>
            <p:cNvSpPr/>
            <p:nvPr/>
          </p:nvSpPr>
          <p:spPr>
            <a:xfrm flipV="1">
              <a:off x="5955423" y="2376070"/>
              <a:ext cx="2234486" cy="1927780"/>
            </a:xfrm>
            <a:prstGeom prst="line">
              <a:avLst/>
            </a:prstGeom>
            <a:ln w="63500" cap="flat">
              <a:solidFill>
                <a:srgbClr val="7EC945"/>
              </a:solidFill>
              <a:prstDash val="solid"/>
              <a:headEnd type="none" w="sm" len="sm"/>
              <a:tailEnd type="triangle" w="lg" len="med"/>
            </a:ln>
          </p:spPr>
          <p:txBody>
            <a:bodyPr/>
            <a:lstStyle/>
            <a:p>
              <a:endParaRPr lang="en-GB"/>
            </a:p>
          </p:txBody>
        </p:sp>
        <p:sp>
          <p:nvSpPr>
            <p:cNvPr id="26" name="TextBox 26"/>
            <p:cNvSpPr txBox="1"/>
            <p:nvPr/>
          </p:nvSpPr>
          <p:spPr>
            <a:xfrm>
              <a:off x="6725018" y="4121875"/>
              <a:ext cx="7326723" cy="25536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Enquiry question: </a:t>
              </a:r>
            </a:p>
            <a:p>
              <a:pPr algn="ctr">
                <a:lnSpc>
                  <a:spcPts val="3896"/>
                </a:lnSpc>
              </a:pPr>
              <a:r>
                <a:rPr lang="en-US" sz="2783">
                  <a:solidFill>
                    <a:srgbClr val="2B2421"/>
                  </a:solidFill>
                  <a:latin typeface="Bree Serif"/>
                  <a:ea typeface="Bree Serif"/>
                  <a:cs typeface="Bree Serif"/>
                  <a:sym typeface="Bree Serif"/>
                </a:rPr>
                <a:t>In what ways are Early Years Professionals in Essex supported to lead food literacy education?</a:t>
              </a:r>
            </a:p>
          </p:txBody>
        </p:sp>
        <p:sp>
          <p:nvSpPr>
            <p:cNvPr id="27" name="TextBox 27"/>
            <p:cNvSpPr txBox="1"/>
            <p:nvPr/>
          </p:nvSpPr>
          <p:spPr>
            <a:xfrm>
              <a:off x="0" y="580990"/>
              <a:ext cx="5759194" cy="6105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Define</a:t>
              </a:r>
            </a:p>
          </p:txBody>
        </p:sp>
        <p:sp>
          <p:nvSpPr>
            <p:cNvPr id="28" name="TextBox 28"/>
            <p:cNvSpPr txBox="1"/>
            <p:nvPr/>
          </p:nvSpPr>
          <p:spPr>
            <a:xfrm>
              <a:off x="7494523" y="472571"/>
              <a:ext cx="5759194" cy="6105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Discover</a:t>
              </a:r>
            </a:p>
          </p:txBody>
        </p:sp>
        <p:sp>
          <p:nvSpPr>
            <p:cNvPr id="29" name="TextBox 29"/>
            <p:cNvSpPr txBox="1"/>
            <p:nvPr/>
          </p:nvSpPr>
          <p:spPr>
            <a:xfrm>
              <a:off x="13119611" y="4210986"/>
              <a:ext cx="5759194" cy="6105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Dream</a:t>
              </a:r>
            </a:p>
          </p:txBody>
        </p:sp>
        <p:sp>
          <p:nvSpPr>
            <p:cNvPr id="30" name="TextBox 30"/>
            <p:cNvSpPr txBox="1"/>
            <p:nvPr/>
          </p:nvSpPr>
          <p:spPr>
            <a:xfrm>
              <a:off x="7494523" y="7763991"/>
              <a:ext cx="5759194" cy="6105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Design</a:t>
              </a:r>
            </a:p>
          </p:txBody>
        </p:sp>
        <p:sp>
          <p:nvSpPr>
            <p:cNvPr id="31" name="TextBox 31"/>
            <p:cNvSpPr txBox="1"/>
            <p:nvPr/>
          </p:nvSpPr>
          <p:spPr>
            <a:xfrm>
              <a:off x="1869436" y="4515561"/>
              <a:ext cx="5759194" cy="6105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Deliver</a:t>
              </a:r>
            </a:p>
          </p:txBody>
        </p:sp>
        <p:sp>
          <p:nvSpPr>
            <p:cNvPr id="32" name="TextBox 32"/>
            <p:cNvSpPr txBox="1"/>
            <p:nvPr/>
          </p:nvSpPr>
          <p:spPr>
            <a:xfrm>
              <a:off x="1421973" y="1331693"/>
              <a:ext cx="2970461" cy="2169067"/>
            </a:xfrm>
            <a:prstGeom prst="rect">
              <a:avLst/>
            </a:prstGeom>
          </p:spPr>
          <p:txBody>
            <a:bodyPr lIns="0" tIns="0" rIns="0" bIns="0" rtlCol="0" anchor="t">
              <a:spAutoFit/>
            </a:bodyPr>
            <a:lstStyle/>
            <a:p>
              <a:pPr algn="ctr">
                <a:lnSpc>
                  <a:spcPts val="1933"/>
                </a:lnSpc>
              </a:pPr>
              <a:r>
                <a:rPr lang="en-US" sz="1380">
                  <a:solidFill>
                    <a:srgbClr val="2B2421"/>
                  </a:solidFill>
                  <a:latin typeface="Public Sans 1"/>
                  <a:ea typeface="Public Sans 1"/>
                  <a:cs typeface="Public Sans 1"/>
                  <a:sym typeface="Public Sans 1"/>
                </a:rPr>
                <a:t> the enquiry using scholarly conventions and reflections and defining the use of professional enquiry through a personal lens.</a:t>
              </a:r>
            </a:p>
            <a:p>
              <a:pPr algn="ctr">
                <a:lnSpc>
                  <a:spcPts val="1697"/>
                </a:lnSpc>
              </a:pPr>
              <a:endParaRPr lang="en-US" sz="1380">
                <a:solidFill>
                  <a:srgbClr val="2B2421"/>
                </a:solidFill>
                <a:latin typeface="Public Sans 1"/>
                <a:ea typeface="Public Sans 1"/>
                <a:cs typeface="Public Sans 1"/>
                <a:sym typeface="Public Sans 1"/>
              </a:endParaRPr>
            </a:p>
          </p:txBody>
        </p:sp>
        <p:sp>
          <p:nvSpPr>
            <p:cNvPr id="33" name="TextBox 33"/>
            <p:cNvSpPr txBox="1"/>
            <p:nvPr/>
          </p:nvSpPr>
          <p:spPr>
            <a:xfrm>
              <a:off x="8903150" y="1100771"/>
              <a:ext cx="2970461" cy="2119222"/>
            </a:xfrm>
            <a:prstGeom prst="rect">
              <a:avLst/>
            </a:prstGeom>
          </p:spPr>
          <p:txBody>
            <a:bodyPr lIns="0" tIns="0" rIns="0" bIns="0" rtlCol="0" anchor="t">
              <a:spAutoFit/>
            </a:bodyPr>
            <a:lstStyle/>
            <a:p>
              <a:pPr algn="ctr">
                <a:lnSpc>
                  <a:spcPts val="2169"/>
                </a:lnSpc>
              </a:pPr>
              <a:r>
                <a:rPr lang="en-US" sz="1549">
                  <a:solidFill>
                    <a:srgbClr val="2B2421"/>
                  </a:solidFill>
                  <a:latin typeface="Public Sans 1"/>
                  <a:ea typeface="Public Sans 1"/>
                  <a:cs typeface="Public Sans 1"/>
                  <a:sym typeface="Public Sans 1"/>
                </a:rPr>
                <a:t>examples of excellence and achievements through literary texts and reflection through collective lenses.</a:t>
              </a:r>
            </a:p>
            <a:p>
              <a:pPr algn="ctr">
                <a:lnSpc>
                  <a:spcPts val="2169"/>
                </a:lnSpc>
              </a:pPr>
              <a:endParaRPr lang="en-US" sz="1549">
                <a:solidFill>
                  <a:srgbClr val="2B2421"/>
                </a:solidFill>
                <a:latin typeface="Public Sans 1"/>
                <a:ea typeface="Public Sans 1"/>
                <a:cs typeface="Public Sans 1"/>
                <a:sym typeface="Public Sans 1"/>
              </a:endParaRPr>
            </a:p>
          </p:txBody>
        </p:sp>
        <p:sp>
          <p:nvSpPr>
            <p:cNvPr id="34" name="TextBox 34"/>
            <p:cNvSpPr txBox="1"/>
            <p:nvPr/>
          </p:nvSpPr>
          <p:spPr>
            <a:xfrm>
              <a:off x="14513977" y="4903135"/>
              <a:ext cx="2970461" cy="2830422"/>
            </a:xfrm>
            <a:prstGeom prst="rect">
              <a:avLst/>
            </a:prstGeom>
          </p:spPr>
          <p:txBody>
            <a:bodyPr lIns="0" tIns="0" rIns="0" bIns="0" rtlCol="0" anchor="t">
              <a:spAutoFit/>
            </a:bodyPr>
            <a:lstStyle/>
            <a:p>
              <a:pPr algn="ctr">
                <a:lnSpc>
                  <a:spcPts val="2169"/>
                </a:lnSpc>
              </a:pPr>
              <a:r>
                <a:rPr lang="en-US" sz="1549">
                  <a:solidFill>
                    <a:srgbClr val="2B2421"/>
                  </a:solidFill>
                  <a:latin typeface="Public Sans 1"/>
                  <a:ea typeface="Public Sans 1"/>
                  <a:cs typeface="Public Sans 1"/>
                  <a:sym typeface="Public Sans 1"/>
                </a:rPr>
                <a:t>and envision the need for a better future for the sector through professional dialogue and collective reflection.</a:t>
              </a:r>
            </a:p>
            <a:p>
              <a:pPr algn="ctr">
                <a:lnSpc>
                  <a:spcPts val="2169"/>
                </a:lnSpc>
              </a:pPr>
              <a:endParaRPr lang="en-US" sz="1549">
                <a:solidFill>
                  <a:srgbClr val="2B2421"/>
                </a:solidFill>
                <a:latin typeface="Public Sans 1"/>
                <a:ea typeface="Public Sans 1"/>
                <a:cs typeface="Public Sans 1"/>
                <a:sym typeface="Public Sans 1"/>
              </a:endParaRPr>
            </a:p>
            <a:p>
              <a:pPr algn="ctr">
                <a:lnSpc>
                  <a:spcPts val="2169"/>
                </a:lnSpc>
              </a:pPr>
              <a:endParaRPr lang="en-US" sz="1549">
                <a:solidFill>
                  <a:srgbClr val="2B2421"/>
                </a:solidFill>
                <a:latin typeface="Public Sans 1"/>
                <a:ea typeface="Public Sans 1"/>
                <a:cs typeface="Public Sans 1"/>
                <a:sym typeface="Public Sans 1"/>
              </a:endParaRPr>
            </a:p>
          </p:txBody>
        </p:sp>
        <p:sp>
          <p:nvSpPr>
            <p:cNvPr id="35" name="TextBox 35"/>
            <p:cNvSpPr txBox="1"/>
            <p:nvPr/>
          </p:nvSpPr>
          <p:spPr>
            <a:xfrm>
              <a:off x="8903150" y="8382666"/>
              <a:ext cx="2970461" cy="1896761"/>
            </a:xfrm>
            <a:prstGeom prst="rect">
              <a:avLst/>
            </a:prstGeom>
          </p:spPr>
          <p:txBody>
            <a:bodyPr lIns="0" tIns="0" rIns="0" bIns="0" rtlCol="0" anchor="t">
              <a:spAutoFit/>
            </a:bodyPr>
            <a:lstStyle/>
            <a:p>
              <a:pPr algn="ctr">
                <a:lnSpc>
                  <a:spcPts val="2309"/>
                </a:lnSpc>
              </a:pPr>
              <a:r>
                <a:rPr lang="en-US" sz="1649">
                  <a:solidFill>
                    <a:srgbClr val="2B2421"/>
                  </a:solidFill>
                  <a:latin typeface="Public Sans 1"/>
                  <a:ea typeface="Public Sans 1"/>
                  <a:cs typeface="Public Sans 1"/>
                  <a:sym typeface="Public Sans 1"/>
                </a:rPr>
                <a:t> and co-construct the future through a collective reflection and collegial leadership.</a:t>
              </a:r>
            </a:p>
          </p:txBody>
        </p:sp>
        <p:sp>
          <p:nvSpPr>
            <p:cNvPr id="36" name="TextBox 36"/>
            <p:cNvSpPr txBox="1"/>
            <p:nvPr/>
          </p:nvSpPr>
          <p:spPr>
            <a:xfrm>
              <a:off x="3214976" y="5203493"/>
              <a:ext cx="2970461" cy="1508353"/>
            </a:xfrm>
            <a:prstGeom prst="rect">
              <a:avLst/>
            </a:prstGeom>
          </p:spPr>
          <p:txBody>
            <a:bodyPr lIns="0" tIns="0" rIns="0" bIns="0" rtlCol="0" anchor="t">
              <a:spAutoFit/>
            </a:bodyPr>
            <a:lstStyle/>
            <a:p>
              <a:pPr algn="ctr">
                <a:lnSpc>
                  <a:spcPts val="3009"/>
                </a:lnSpc>
              </a:pPr>
              <a:r>
                <a:rPr lang="en-US" sz="2149">
                  <a:solidFill>
                    <a:srgbClr val="2B2421"/>
                  </a:solidFill>
                  <a:latin typeface="Public Sans 1"/>
                  <a:ea typeface="Public Sans 1"/>
                  <a:cs typeface="Public Sans 1"/>
                  <a:sym typeface="Public Sans 1"/>
                </a:rPr>
                <a:t> the support and reflect on the outcomes.</a:t>
              </a:r>
            </a:p>
          </p:txBody>
        </p:sp>
        <p:sp>
          <p:nvSpPr>
            <p:cNvPr id="37" name="AutoShape 37"/>
            <p:cNvSpPr/>
            <p:nvPr/>
          </p:nvSpPr>
          <p:spPr>
            <a:xfrm flipV="1">
              <a:off x="12576650" y="30766"/>
              <a:ext cx="2949804" cy="751887"/>
            </a:xfrm>
            <a:prstGeom prst="line">
              <a:avLst/>
            </a:prstGeom>
            <a:ln w="63500" cap="flat">
              <a:solidFill>
                <a:srgbClr val="FF751F"/>
              </a:solidFill>
              <a:prstDash val="solid"/>
              <a:headEnd type="none" w="sm" len="sm"/>
              <a:tailEnd type="triangle" w="lg" len="med"/>
            </a:ln>
          </p:spPr>
          <p:txBody>
            <a:bodyPr/>
            <a:lstStyle/>
            <a:p>
              <a:endParaRPr lang="en-GB"/>
            </a:p>
          </p:txBody>
        </p:sp>
      </p:grpSp>
      <p:sp>
        <p:nvSpPr>
          <p:cNvPr id="38" name="AutoShape 38"/>
          <p:cNvSpPr/>
          <p:nvPr/>
        </p:nvSpPr>
        <p:spPr>
          <a:xfrm>
            <a:off x="11648932" y="4212109"/>
            <a:ext cx="1865096" cy="209274"/>
          </a:xfrm>
          <a:prstGeom prst="line">
            <a:avLst/>
          </a:prstGeom>
          <a:ln w="47625" cap="flat">
            <a:solidFill>
              <a:srgbClr val="FF751F"/>
            </a:solidFill>
            <a:prstDash val="solid"/>
            <a:headEnd type="none" w="sm" len="sm"/>
            <a:tailEnd type="triangle" w="lg" len="med"/>
          </a:ln>
        </p:spPr>
        <p:txBody>
          <a:bodyPr/>
          <a:lstStyle/>
          <a:p>
            <a:endParaRPr lang="en-GB"/>
          </a:p>
        </p:txBody>
      </p:sp>
      <p:grpSp>
        <p:nvGrpSpPr>
          <p:cNvPr id="39" name="Group 39"/>
          <p:cNvGrpSpPr/>
          <p:nvPr/>
        </p:nvGrpSpPr>
        <p:grpSpPr>
          <a:xfrm>
            <a:off x="11947272" y="134574"/>
            <a:ext cx="6077123" cy="1916974"/>
            <a:chOff x="0" y="0"/>
            <a:chExt cx="1739906" cy="548838"/>
          </a:xfrm>
        </p:grpSpPr>
        <p:sp>
          <p:nvSpPr>
            <p:cNvPr id="40" name="Freeform 40"/>
            <p:cNvSpPr/>
            <p:nvPr/>
          </p:nvSpPr>
          <p:spPr>
            <a:xfrm>
              <a:off x="0" y="0"/>
              <a:ext cx="1739906" cy="548838"/>
            </a:xfrm>
            <a:custGeom>
              <a:avLst/>
              <a:gdLst/>
              <a:ahLst/>
              <a:cxnLst/>
              <a:rect l="l" t="t" r="r" b="b"/>
              <a:pathLst>
                <a:path w="1739906" h="548838">
                  <a:moveTo>
                    <a:pt x="64971" y="0"/>
                  </a:moveTo>
                  <a:lnTo>
                    <a:pt x="1674935" y="0"/>
                  </a:lnTo>
                  <a:cubicBezTo>
                    <a:pt x="1692166" y="0"/>
                    <a:pt x="1708692" y="6845"/>
                    <a:pt x="1720877" y="19030"/>
                  </a:cubicBezTo>
                  <a:cubicBezTo>
                    <a:pt x="1733061" y="31214"/>
                    <a:pt x="1739906" y="47740"/>
                    <a:pt x="1739906" y="64971"/>
                  </a:cubicBezTo>
                  <a:lnTo>
                    <a:pt x="1739906" y="483867"/>
                  </a:lnTo>
                  <a:cubicBezTo>
                    <a:pt x="1739906" y="501098"/>
                    <a:pt x="1733061" y="517624"/>
                    <a:pt x="1720877" y="529808"/>
                  </a:cubicBezTo>
                  <a:cubicBezTo>
                    <a:pt x="1708692" y="541993"/>
                    <a:pt x="1692166" y="548838"/>
                    <a:pt x="1674935" y="548838"/>
                  </a:cubicBezTo>
                  <a:lnTo>
                    <a:pt x="64971" y="548838"/>
                  </a:lnTo>
                  <a:cubicBezTo>
                    <a:pt x="29089" y="548838"/>
                    <a:pt x="0" y="519749"/>
                    <a:pt x="0" y="483867"/>
                  </a:cubicBezTo>
                  <a:lnTo>
                    <a:pt x="0" y="64971"/>
                  </a:lnTo>
                  <a:cubicBezTo>
                    <a:pt x="0" y="47740"/>
                    <a:pt x="6845" y="31214"/>
                    <a:pt x="19030" y="19030"/>
                  </a:cubicBezTo>
                  <a:cubicBezTo>
                    <a:pt x="31214" y="6845"/>
                    <a:pt x="47740" y="0"/>
                    <a:pt x="64971" y="0"/>
                  </a:cubicBezTo>
                  <a:close/>
                </a:path>
              </a:pathLst>
            </a:custGeom>
            <a:solidFill>
              <a:srgbClr val="7EC945"/>
            </a:solidFill>
          </p:spPr>
          <p:txBody>
            <a:bodyPr/>
            <a:lstStyle/>
            <a:p>
              <a:endParaRPr lang="en-GB"/>
            </a:p>
          </p:txBody>
        </p:sp>
        <p:sp>
          <p:nvSpPr>
            <p:cNvPr id="41" name="TextBox 41"/>
            <p:cNvSpPr txBox="1"/>
            <p:nvPr/>
          </p:nvSpPr>
          <p:spPr>
            <a:xfrm>
              <a:off x="0" y="-57150"/>
              <a:ext cx="1739906" cy="605988"/>
            </a:xfrm>
            <a:prstGeom prst="rect">
              <a:avLst/>
            </a:prstGeom>
          </p:spPr>
          <p:txBody>
            <a:bodyPr lIns="51263" tIns="51263" rIns="51263" bIns="51263" rtlCol="0" anchor="ctr"/>
            <a:lstStyle/>
            <a:p>
              <a:pPr algn="ctr">
                <a:lnSpc>
                  <a:spcPts val="3639"/>
                </a:lnSpc>
              </a:pPr>
              <a:endParaRPr/>
            </a:p>
          </p:txBody>
        </p:sp>
      </p:grpSp>
      <p:sp>
        <p:nvSpPr>
          <p:cNvPr id="42" name="TextBox 42"/>
          <p:cNvSpPr txBox="1"/>
          <p:nvPr/>
        </p:nvSpPr>
        <p:spPr>
          <a:xfrm>
            <a:off x="11947272" y="-243649"/>
            <a:ext cx="5904757" cy="2799432"/>
          </a:xfrm>
          <a:prstGeom prst="rect">
            <a:avLst/>
          </a:prstGeom>
        </p:spPr>
        <p:txBody>
          <a:bodyPr lIns="0" tIns="0" rIns="0" bIns="0" rtlCol="0" anchor="t">
            <a:spAutoFit/>
          </a:bodyPr>
          <a:lstStyle/>
          <a:p>
            <a:pPr algn="ctr">
              <a:lnSpc>
                <a:spcPts val="3200"/>
              </a:lnSpc>
            </a:pPr>
            <a:endParaRPr/>
          </a:p>
          <a:p>
            <a:pPr algn="ctr">
              <a:lnSpc>
                <a:spcPts val="3200"/>
              </a:lnSpc>
            </a:pPr>
            <a:endParaRPr/>
          </a:p>
          <a:p>
            <a:pPr algn="ctr">
              <a:lnSpc>
                <a:spcPts val="3200"/>
              </a:lnSpc>
            </a:pPr>
            <a:r>
              <a:rPr lang="en-US" sz="2286" b="1" u="sng">
                <a:solidFill>
                  <a:srgbClr val="2B2421"/>
                </a:solidFill>
                <a:latin typeface="Public Sans 1 Bold"/>
                <a:ea typeface="Public Sans 1 Bold"/>
                <a:cs typeface="Public Sans 1 Bold"/>
                <a:sym typeface="Public Sans 1 Bold"/>
              </a:rPr>
              <a:t>Who </a:t>
            </a:r>
            <a:r>
              <a:rPr lang="en-US" sz="2286" b="1">
                <a:solidFill>
                  <a:srgbClr val="2B2421"/>
                </a:solidFill>
                <a:latin typeface="Public Sans 1 Bold"/>
                <a:ea typeface="Public Sans 1 Bold"/>
                <a:cs typeface="Public Sans 1 Bold"/>
                <a:sym typeface="Public Sans 1 Bold"/>
              </a:rPr>
              <a:t>provides support to Early Years Professionals in Essex to lead food literacy education activities? </a:t>
            </a:r>
          </a:p>
          <a:p>
            <a:pPr algn="ctr">
              <a:lnSpc>
                <a:spcPts val="3200"/>
              </a:lnSpc>
            </a:pPr>
            <a:endParaRPr lang="en-US" sz="2286" b="1">
              <a:solidFill>
                <a:srgbClr val="2B2421"/>
              </a:solidFill>
              <a:latin typeface="Public Sans 1 Bold"/>
              <a:ea typeface="Public Sans 1 Bold"/>
              <a:cs typeface="Public Sans 1 Bold"/>
              <a:sym typeface="Public Sans 1 Bold"/>
            </a:endParaRPr>
          </a:p>
          <a:p>
            <a:pPr algn="ctr">
              <a:lnSpc>
                <a:spcPts val="3200"/>
              </a:lnSpc>
            </a:pPr>
            <a:endParaRPr lang="en-US" sz="2286" b="1">
              <a:solidFill>
                <a:srgbClr val="2B2421"/>
              </a:solidFill>
              <a:latin typeface="Public Sans 1 Bold"/>
              <a:ea typeface="Public Sans 1 Bold"/>
              <a:cs typeface="Public Sans 1 Bold"/>
              <a:sym typeface="Public Sans 1 Bold"/>
            </a:endParaRPr>
          </a:p>
        </p:txBody>
      </p:sp>
      <p:grpSp>
        <p:nvGrpSpPr>
          <p:cNvPr id="43" name="Group 43"/>
          <p:cNvGrpSpPr/>
          <p:nvPr/>
        </p:nvGrpSpPr>
        <p:grpSpPr>
          <a:xfrm>
            <a:off x="13564308" y="3984533"/>
            <a:ext cx="4460086" cy="1916974"/>
            <a:chOff x="0" y="0"/>
            <a:chExt cx="1276942" cy="548838"/>
          </a:xfrm>
        </p:grpSpPr>
        <p:sp>
          <p:nvSpPr>
            <p:cNvPr id="44" name="Freeform 44"/>
            <p:cNvSpPr/>
            <p:nvPr/>
          </p:nvSpPr>
          <p:spPr>
            <a:xfrm>
              <a:off x="0" y="0"/>
              <a:ext cx="1276942" cy="548838"/>
            </a:xfrm>
            <a:custGeom>
              <a:avLst/>
              <a:gdLst/>
              <a:ahLst/>
              <a:cxnLst/>
              <a:rect l="l" t="t" r="r" b="b"/>
              <a:pathLst>
                <a:path w="1276942" h="548838">
                  <a:moveTo>
                    <a:pt x="88527" y="0"/>
                  </a:moveTo>
                  <a:lnTo>
                    <a:pt x="1188415" y="0"/>
                  </a:lnTo>
                  <a:cubicBezTo>
                    <a:pt x="1211894" y="0"/>
                    <a:pt x="1234411" y="9327"/>
                    <a:pt x="1251013" y="25929"/>
                  </a:cubicBezTo>
                  <a:cubicBezTo>
                    <a:pt x="1267615" y="42531"/>
                    <a:pt x="1276942" y="65048"/>
                    <a:pt x="1276942" y="88527"/>
                  </a:cubicBezTo>
                  <a:lnTo>
                    <a:pt x="1276942" y="460311"/>
                  </a:lnTo>
                  <a:cubicBezTo>
                    <a:pt x="1276942" y="483790"/>
                    <a:pt x="1267615" y="506307"/>
                    <a:pt x="1251013" y="522909"/>
                  </a:cubicBezTo>
                  <a:cubicBezTo>
                    <a:pt x="1234411" y="539511"/>
                    <a:pt x="1211894" y="548838"/>
                    <a:pt x="1188415" y="548838"/>
                  </a:cubicBezTo>
                  <a:lnTo>
                    <a:pt x="88527" y="548838"/>
                  </a:lnTo>
                  <a:cubicBezTo>
                    <a:pt x="65048" y="548838"/>
                    <a:pt x="42531" y="539511"/>
                    <a:pt x="25929" y="522909"/>
                  </a:cubicBezTo>
                  <a:cubicBezTo>
                    <a:pt x="9327" y="506307"/>
                    <a:pt x="0" y="483790"/>
                    <a:pt x="0" y="460311"/>
                  </a:cubicBezTo>
                  <a:lnTo>
                    <a:pt x="0" y="88527"/>
                  </a:lnTo>
                  <a:cubicBezTo>
                    <a:pt x="0" y="65048"/>
                    <a:pt x="9327" y="42531"/>
                    <a:pt x="25929" y="25929"/>
                  </a:cubicBezTo>
                  <a:cubicBezTo>
                    <a:pt x="42531" y="9327"/>
                    <a:pt x="65048" y="0"/>
                    <a:pt x="88527" y="0"/>
                  </a:cubicBezTo>
                  <a:close/>
                </a:path>
              </a:pathLst>
            </a:custGeom>
            <a:solidFill>
              <a:srgbClr val="7EC945"/>
            </a:solidFill>
          </p:spPr>
          <p:txBody>
            <a:bodyPr/>
            <a:lstStyle/>
            <a:p>
              <a:endParaRPr lang="en-GB"/>
            </a:p>
          </p:txBody>
        </p:sp>
        <p:sp>
          <p:nvSpPr>
            <p:cNvPr id="45" name="TextBox 45"/>
            <p:cNvSpPr txBox="1"/>
            <p:nvPr/>
          </p:nvSpPr>
          <p:spPr>
            <a:xfrm>
              <a:off x="0" y="-57150"/>
              <a:ext cx="1276942" cy="605988"/>
            </a:xfrm>
            <a:prstGeom prst="rect">
              <a:avLst/>
            </a:prstGeom>
          </p:spPr>
          <p:txBody>
            <a:bodyPr lIns="51263" tIns="51263" rIns="51263" bIns="51263" rtlCol="0" anchor="ctr"/>
            <a:lstStyle/>
            <a:p>
              <a:pPr algn="ctr">
                <a:lnSpc>
                  <a:spcPts val="3639"/>
                </a:lnSpc>
              </a:pPr>
              <a:endParaRPr/>
            </a:p>
          </p:txBody>
        </p:sp>
      </p:grpSp>
      <p:sp>
        <p:nvSpPr>
          <p:cNvPr id="46" name="TextBox 46"/>
          <p:cNvSpPr txBox="1"/>
          <p:nvPr/>
        </p:nvSpPr>
        <p:spPr>
          <a:xfrm>
            <a:off x="13726277" y="4119264"/>
            <a:ext cx="4125751" cy="1999332"/>
          </a:xfrm>
          <a:prstGeom prst="rect">
            <a:avLst/>
          </a:prstGeom>
        </p:spPr>
        <p:txBody>
          <a:bodyPr lIns="0" tIns="0" rIns="0" bIns="0" rtlCol="0" anchor="t">
            <a:spAutoFit/>
          </a:bodyPr>
          <a:lstStyle/>
          <a:p>
            <a:pPr algn="ctr">
              <a:lnSpc>
                <a:spcPts val="3200"/>
              </a:lnSpc>
            </a:pPr>
            <a:r>
              <a:rPr lang="en-US" sz="2286" b="1" u="sng">
                <a:solidFill>
                  <a:srgbClr val="2B2421"/>
                </a:solidFill>
                <a:latin typeface="Public Sans 1 Bold"/>
                <a:ea typeface="Public Sans 1 Bold"/>
                <a:cs typeface="Public Sans 1 Bold"/>
                <a:sym typeface="Public Sans 1 Bold"/>
              </a:rPr>
              <a:t>How </a:t>
            </a:r>
            <a:r>
              <a:rPr lang="en-US" sz="2286" b="1">
                <a:solidFill>
                  <a:srgbClr val="2B2421"/>
                </a:solidFill>
                <a:latin typeface="Public Sans 1 Bold"/>
                <a:ea typeface="Public Sans 1 Bold"/>
                <a:cs typeface="Public Sans 1 Bold"/>
                <a:sym typeface="Public Sans 1 Bold"/>
              </a:rPr>
              <a:t>is support provided to Early Years Professionals in Essex to lead food literacy education?</a:t>
            </a:r>
          </a:p>
          <a:p>
            <a:pPr algn="ctr">
              <a:lnSpc>
                <a:spcPts val="3200"/>
              </a:lnSpc>
            </a:pPr>
            <a:endParaRPr lang="en-US" sz="2286" b="1">
              <a:solidFill>
                <a:srgbClr val="2B2421"/>
              </a:solidFill>
              <a:latin typeface="Public Sans 1 Bold"/>
              <a:ea typeface="Public Sans 1 Bold"/>
              <a:cs typeface="Public Sans 1 Bold"/>
              <a:sym typeface="Public Sans 1 Bold"/>
            </a:endParaRPr>
          </a:p>
        </p:txBody>
      </p:sp>
      <p:sp>
        <p:nvSpPr>
          <p:cNvPr id="47" name="TextBox 47"/>
          <p:cNvSpPr txBox="1"/>
          <p:nvPr/>
        </p:nvSpPr>
        <p:spPr>
          <a:xfrm>
            <a:off x="-2024573" y="132954"/>
            <a:ext cx="16230600" cy="960107"/>
          </a:xfrm>
          <a:prstGeom prst="rect">
            <a:avLst/>
          </a:prstGeom>
        </p:spPr>
        <p:txBody>
          <a:bodyPr lIns="0" tIns="0" rIns="0" bIns="0" rtlCol="0" anchor="t">
            <a:spAutoFit/>
          </a:bodyPr>
          <a:lstStyle/>
          <a:p>
            <a:pPr algn="ctr">
              <a:lnSpc>
                <a:spcPts val="7980"/>
              </a:lnSpc>
            </a:pPr>
            <a:r>
              <a:rPr lang="en-US" sz="5700">
                <a:solidFill>
                  <a:srgbClr val="502F4C"/>
                </a:solidFill>
                <a:latin typeface="Bree Serif"/>
                <a:ea typeface="Bree Serif"/>
                <a:cs typeface="Bree Serif"/>
                <a:sym typeface="Bree Serif"/>
              </a:rPr>
              <a:t>Model of enquiry and questions</a:t>
            </a:r>
          </a:p>
        </p:txBody>
      </p:sp>
      <p:grpSp>
        <p:nvGrpSpPr>
          <p:cNvPr id="48" name="Group 48"/>
          <p:cNvGrpSpPr/>
          <p:nvPr/>
        </p:nvGrpSpPr>
        <p:grpSpPr>
          <a:xfrm>
            <a:off x="12935800" y="7325475"/>
            <a:ext cx="5088595" cy="2566680"/>
            <a:chOff x="0" y="0"/>
            <a:chExt cx="1340206" cy="675998"/>
          </a:xfrm>
        </p:grpSpPr>
        <p:sp>
          <p:nvSpPr>
            <p:cNvPr id="49" name="Freeform 49"/>
            <p:cNvSpPr/>
            <p:nvPr/>
          </p:nvSpPr>
          <p:spPr>
            <a:xfrm>
              <a:off x="0" y="0"/>
              <a:ext cx="1340206" cy="675998"/>
            </a:xfrm>
            <a:custGeom>
              <a:avLst/>
              <a:gdLst/>
              <a:ahLst/>
              <a:cxnLst/>
              <a:rect l="l" t="t" r="r" b="b"/>
              <a:pathLst>
                <a:path w="1340206" h="675998">
                  <a:moveTo>
                    <a:pt x="77593" y="0"/>
                  </a:moveTo>
                  <a:lnTo>
                    <a:pt x="1262613" y="0"/>
                  </a:lnTo>
                  <a:cubicBezTo>
                    <a:pt x="1283192" y="0"/>
                    <a:pt x="1302928" y="8175"/>
                    <a:pt x="1317480" y="22726"/>
                  </a:cubicBezTo>
                  <a:cubicBezTo>
                    <a:pt x="1332031" y="37278"/>
                    <a:pt x="1340206" y="57014"/>
                    <a:pt x="1340206" y="77593"/>
                  </a:cubicBezTo>
                  <a:lnTo>
                    <a:pt x="1340206" y="598405"/>
                  </a:lnTo>
                  <a:cubicBezTo>
                    <a:pt x="1340206" y="641259"/>
                    <a:pt x="1305467" y="675998"/>
                    <a:pt x="1262613" y="675998"/>
                  </a:cubicBezTo>
                  <a:lnTo>
                    <a:pt x="77593" y="675998"/>
                  </a:lnTo>
                  <a:cubicBezTo>
                    <a:pt x="34739" y="675998"/>
                    <a:pt x="0" y="641259"/>
                    <a:pt x="0" y="598405"/>
                  </a:cubicBezTo>
                  <a:lnTo>
                    <a:pt x="0" y="77593"/>
                  </a:lnTo>
                  <a:cubicBezTo>
                    <a:pt x="0" y="34739"/>
                    <a:pt x="34739" y="0"/>
                    <a:pt x="77593" y="0"/>
                  </a:cubicBezTo>
                  <a:close/>
                </a:path>
              </a:pathLst>
            </a:custGeom>
            <a:solidFill>
              <a:srgbClr val="FF900E"/>
            </a:solidFill>
          </p:spPr>
          <p:txBody>
            <a:bodyPr/>
            <a:lstStyle/>
            <a:p>
              <a:endParaRPr lang="en-GB"/>
            </a:p>
          </p:txBody>
        </p:sp>
        <p:sp>
          <p:nvSpPr>
            <p:cNvPr id="50" name="TextBox 50"/>
            <p:cNvSpPr txBox="1"/>
            <p:nvPr/>
          </p:nvSpPr>
          <p:spPr>
            <a:xfrm>
              <a:off x="0" y="-57150"/>
              <a:ext cx="1340206" cy="733148"/>
            </a:xfrm>
            <a:prstGeom prst="rect">
              <a:avLst/>
            </a:prstGeom>
          </p:spPr>
          <p:txBody>
            <a:bodyPr lIns="50800" tIns="50800" rIns="50800" bIns="50800" rtlCol="0" anchor="ctr"/>
            <a:lstStyle/>
            <a:p>
              <a:pPr algn="ctr">
                <a:lnSpc>
                  <a:spcPts val="3200"/>
                </a:lnSpc>
              </a:pPr>
              <a:r>
                <a:rPr lang="en-US" sz="2286" b="1">
                  <a:solidFill>
                    <a:srgbClr val="502F4C"/>
                  </a:solidFill>
                  <a:latin typeface="Public Sans 2 Bold"/>
                  <a:ea typeface="Public Sans 2 Bold"/>
                  <a:cs typeface="Public Sans 2 Bold"/>
                  <a:sym typeface="Public Sans 2 Bold"/>
                </a:rPr>
                <a:t>The Appreciative Inquiry model involves the exploration of what there is or has been and how this can translate into best practice (Hayes, 2021).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TextBox 2"/>
          <p:cNvSpPr txBox="1"/>
          <p:nvPr/>
        </p:nvSpPr>
        <p:spPr>
          <a:xfrm>
            <a:off x="349496" y="141618"/>
            <a:ext cx="16230600" cy="887082"/>
          </a:xfrm>
          <a:prstGeom prst="rect">
            <a:avLst/>
          </a:prstGeom>
        </p:spPr>
        <p:txBody>
          <a:bodyPr lIns="0" tIns="0" rIns="0" bIns="0" rtlCol="0" anchor="t">
            <a:spAutoFit/>
          </a:bodyPr>
          <a:lstStyle/>
          <a:p>
            <a:pPr algn="ctr">
              <a:lnSpc>
                <a:spcPts val="7280"/>
              </a:lnSpc>
            </a:pPr>
            <a:r>
              <a:rPr lang="en-US" sz="5200">
                <a:solidFill>
                  <a:srgbClr val="502F4C"/>
                </a:solidFill>
                <a:latin typeface="Bree Serif"/>
                <a:ea typeface="Bree Serif"/>
                <a:cs typeface="Bree Serif"/>
                <a:sym typeface="Bree Serif"/>
              </a:rPr>
              <a:t>Model of reflection: Brookfield’s (1995) Four Lenses</a:t>
            </a:r>
          </a:p>
        </p:txBody>
      </p:sp>
      <p:grpSp>
        <p:nvGrpSpPr>
          <p:cNvPr id="3" name="Group 3"/>
          <p:cNvGrpSpPr/>
          <p:nvPr/>
        </p:nvGrpSpPr>
        <p:grpSpPr>
          <a:xfrm>
            <a:off x="1028700" y="1399658"/>
            <a:ext cx="16230600" cy="1352442"/>
            <a:chOff x="0" y="0"/>
            <a:chExt cx="4274726" cy="356199"/>
          </a:xfrm>
        </p:grpSpPr>
        <p:sp>
          <p:nvSpPr>
            <p:cNvPr id="4" name="Freeform 4"/>
            <p:cNvSpPr/>
            <p:nvPr/>
          </p:nvSpPr>
          <p:spPr>
            <a:xfrm>
              <a:off x="0" y="0"/>
              <a:ext cx="4274726" cy="356199"/>
            </a:xfrm>
            <a:custGeom>
              <a:avLst/>
              <a:gdLst/>
              <a:ahLst/>
              <a:cxnLst/>
              <a:rect l="l" t="t" r="r" b="b"/>
              <a:pathLst>
                <a:path w="4274726" h="356199">
                  <a:moveTo>
                    <a:pt x="24327" y="0"/>
                  </a:moveTo>
                  <a:lnTo>
                    <a:pt x="4250399" y="0"/>
                  </a:lnTo>
                  <a:cubicBezTo>
                    <a:pt x="4263834" y="0"/>
                    <a:pt x="4274726" y="10891"/>
                    <a:pt x="4274726" y="24327"/>
                  </a:cubicBezTo>
                  <a:lnTo>
                    <a:pt x="4274726" y="331872"/>
                  </a:lnTo>
                  <a:cubicBezTo>
                    <a:pt x="4274726" y="345307"/>
                    <a:pt x="4263834" y="356199"/>
                    <a:pt x="4250399" y="356199"/>
                  </a:cubicBezTo>
                  <a:lnTo>
                    <a:pt x="24327" y="356199"/>
                  </a:lnTo>
                  <a:cubicBezTo>
                    <a:pt x="10891" y="356199"/>
                    <a:pt x="0" y="345307"/>
                    <a:pt x="0" y="331872"/>
                  </a:cubicBezTo>
                  <a:lnTo>
                    <a:pt x="0" y="24327"/>
                  </a:lnTo>
                  <a:cubicBezTo>
                    <a:pt x="0" y="10891"/>
                    <a:pt x="10891" y="0"/>
                    <a:pt x="24327" y="0"/>
                  </a:cubicBezTo>
                  <a:close/>
                </a:path>
              </a:pathLst>
            </a:custGeom>
            <a:solidFill>
              <a:srgbClr val="502F4C"/>
            </a:solidFill>
          </p:spPr>
          <p:txBody>
            <a:bodyPr/>
            <a:lstStyle/>
            <a:p>
              <a:endParaRPr lang="en-GB"/>
            </a:p>
          </p:txBody>
        </p:sp>
        <p:sp>
          <p:nvSpPr>
            <p:cNvPr id="5" name="TextBox 5"/>
            <p:cNvSpPr txBox="1"/>
            <p:nvPr/>
          </p:nvSpPr>
          <p:spPr>
            <a:xfrm>
              <a:off x="0" y="-57150"/>
              <a:ext cx="4274726" cy="413349"/>
            </a:xfrm>
            <a:prstGeom prst="rect">
              <a:avLst/>
            </a:prstGeom>
          </p:spPr>
          <p:txBody>
            <a:bodyPr lIns="50800" tIns="50800" rIns="50800" bIns="50800" rtlCol="0" anchor="ctr"/>
            <a:lstStyle/>
            <a:p>
              <a:pPr algn="ctr">
                <a:lnSpc>
                  <a:spcPts val="3200"/>
                </a:lnSpc>
              </a:pPr>
              <a:r>
                <a:rPr lang="en-US" sz="2286" b="1">
                  <a:solidFill>
                    <a:srgbClr val="FFFFFF"/>
                  </a:solidFill>
                  <a:latin typeface="Public Sans 2 Bold"/>
                  <a:ea typeface="Public Sans 2 Bold"/>
                  <a:cs typeface="Public Sans 2 Bold"/>
                  <a:sym typeface="Public Sans 2 Bold"/>
                </a:rPr>
                <a:t>In this enquiry process, the disposing of competencies such as intellectual empathy through Brookfield’s  (1995) Four Lenses to portray intellectual humility through the distinguishing of beliefs (Paul and Elder, 2008). </a:t>
              </a:r>
            </a:p>
          </p:txBody>
        </p:sp>
      </p:grpSp>
      <p:grpSp>
        <p:nvGrpSpPr>
          <p:cNvPr id="6" name="Group 6"/>
          <p:cNvGrpSpPr/>
          <p:nvPr/>
        </p:nvGrpSpPr>
        <p:grpSpPr>
          <a:xfrm>
            <a:off x="546047" y="3818900"/>
            <a:ext cx="4319395" cy="4033909"/>
            <a:chOff x="0" y="0"/>
            <a:chExt cx="5759194" cy="5378545"/>
          </a:xfrm>
        </p:grpSpPr>
        <p:grpSp>
          <p:nvGrpSpPr>
            <p:cNvPr id="7" name="Group 7"/>
            <p:cNvGrpSpPr/>
            <p:nvPr/>
          </p:nvGrpSpPr>
          <p:grpSpPr>
            <a:xfrm>
              <a:off x="163823" y="0"/>
              <a:ext cx="5595370" cy="5378545"/>
              <a:chOff x="0" y="0"/>
              <a:chExt cx="845566" cy="812800"/>
            </a:xfrm>
          </p:grpSpPr>
          <p:sp>
            <p:nvSpPr>
              <p:cNvPr id="8" name="Freeform 8"/>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7EC945"/>
              </a:solidFill>
            </p:spPr>
            <p:txBody>
              <a:bodyPr/>
              <a:lstStyle/>
              <a:p>
                <a:endParaRPr lang="en-GB"/>
              </a:p>
            </p:txBody>
          </p:sp>
          <p:sp>
            <p:nvSpPr>
              <p:cNvPr id="9" name="TextBox 9"/>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sp>
          <p:nvSpPr>
            <p:cNvPr id="10" name="TextBox 10"/>
            <p:cNvSpPr txBox="1"/>
            <p:nvPr/>
          </p:nvSpPr>
          <p:spPr>
            <a:xfrm>
              <a:off x="0" y="256839"/>
              <a:ext cx="5759194" cy="6105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Personal</a:t>
              </a:r>
            </a:p>
          </p:txBody>
        </p:sp>
        <p:sp>
          <p:nvSpPr>
            <p:cNvPr id="11" name="TextBox 11"/>
            <p:cNvSpPr txBox="1"/>
            <p:nvPr/>
          </p:nvSpPr>
          <p:spPr>
            <a:xfrm>
              <a:off x="769760" y="1056515"/>
              <a:ext cx="4383493" cy="3364792"/>
            </a:xfrm>
            <a:prstGeom prst="rect">
              <a:avLst/>
            </a:prstGeom>
          </p:spPr>
          <p:txBody>
            <a:bodyPr lIns="0" tIns="0" rIns="0" bIns="0" rtlCol="0" anchor="t">
              <a:spAutoFit/>
            </a:bodyPr>
            <a:lstStyle/>
            <a:p>
              <a:pPr algn="ctr">
                <a:lnSpc>
                  <a:spcPts val="2916"/>
                </a:lnSpc>
                <a:spcBef>
                  <a:spcPct val="0"/>
                </a:spcBef>
              </a:pPr>
              <a:r>
                <a:rPr lang="en-US" sz="2083" dirty="0">
                  <a:solidFill>
                    <a:srgbClr val="2B2421"/>
                  </a:solidFill>
                  <a:latin typeface="Public Sans 1"/>
                  <a:ea typeface="Public Sans 1"/>
                  <a:cs typeface="Public Sans 1"/>
                  <a:sym typeface="Public Sans 1"/>
                </a:rPr>
                <a:t>Reflect my own professional experiences of working closely with the sector, uncovering how my own experiences have shaped this enquiry (LaFrance, 2018).</a:t>
              </a:r>
              <a:endParaRPr lang="en-US" sz="2083" dirty="0">
                <a:solidFill>
                  <a:srgbClr val="2B2421"/>
                </a:solidFill>
                <a:latin typeface="Public Sans 1"/>
                <a:ea typeface="Public Sans 1"/>
                <a:cs typeface="Public Sans 1"/>
                <a:sym typeface="Public Sans 1"/>
                <a:hlinkClick r:id="rId2" tooltip="https://www.sciencedirect.com/science/article/pii/S0266613820302163"/>
              </a:endParaRPr>
            </a:p>
          </p:txBody>
        </p:sp>
      </p:grpSp>
      <p:grpSp>
        <p:nvGrpSpPr>
          <p:cNvPr id="12" name="Group 12"/>
          <p:cNvGrpSpPr/>
          <p:nvPr/>
        </p:nvGrpSpPr>
        <p:grpSpPr>
          <a:xfrm>
            <a:off x="4865442" y="5581576"/>
            <a:ext cx="4319395" cy="4033909"/>
            <a:chOff x="0" y="0"/>
            <a:chExt cx="5759194" cy="5378545"/>
          </a:xfrm>
        </p:grpSpPr>
        <p:grpSp>
          <p:nvGrpSpPr>
            <p:cNvPr id="13" name="Group 13"/>
            <p:cNvGrpSpPr/>
            <p:nvPr/>
          </p:nvGrpSpPr>
          <p:grpSpPr>
            <a:xfrm>
              <a:off x="109374" y="0"/>
              <a:ext cx="5595370" cy="5378545"/>
              <a:chOff x="0" y="0"/>
              <a:chExt cx="845566" cy="812800"/>
            </a:xfrm>
          </p:grpSpPr>
          <p:sp>
            <p:nvSpPr>
              <p:cNvPr id="14" name="Freeform 14"/>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2A4637"/>
              </a:solidFill>
            </p:spPr>
            <p:txBody>
              <a:bodyPr/>
              <a:lstStyle/>
              <a:p>
                <a:endParaRPr lang="en-GB"/>
              </a:p>
            </p:txBody>
          </p:sp>
          <p:sp>
            <p:nvSpPr>
              <p:cNvPr id="15" name="TextBox 15"/>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sp>
          <p:nvSpPr>
            <p:cNvPr id="16" name="TextBox 16"/>
            <p:cNvSpPr txBox="1"/>
            <p:nvPr/>
          </p:nvSpPr>
          <p:spPr>
            <a:xfrm>
              <a:off x="0" y="234215"/>
              <a:ext cx="5759194" cy="610586"/>
            </a:xfrm>
            <a:prstGeom prst="rect">
              <a:avLst/>
            </a:prstGeom>
          </p:spPr>
          <p:txBody>
            <a:bodyPr lIns="0" tIns="0" rIns="0" bIns="0" rtlCol="0" anchor="t">
              <a:spAutoFit/>
            </a:bodyPr>
            <a:lstStyle/>
            <a:p>
              <a:pPr algn="ctr">
                <a:lnSpc>
                  <a:spcPts val="3896"/>
                </a:lnSpc>
              </a:pPr>
              <a:r>
                <a:rPr lang="en-US" sz="2783">
                  <a:solidFill>
                    <a:srgbClr val="FFFFFF"/>
                  </a:solidFill>
                  <a:latin typeface="Bree Serif"/>
                  <a:ea typeface="Bree Serif"/>
                  <a:cs typeface="Bree Serif"/>
                  <a:sym typeface="Bree Serif"/>
                </a:rPr>
                <a:t>Peer</a:t>
              </a:r>
            </a:p>
          </p:txBody>
        </p:sp>
        <p:sp>
          <p:nvSpPr>
            <p:cNvPr id="17" name="TextBox 17"/>
            <p:cNvSpPr txBox="1"/>
            <p:nvPr/>
          </p:nvSpPr>
          <p:spPr>
            <a:xfrm>
              <a:off x="809828" y="1224005"/>
              <a:ext cx="4139537" cy="3364792"/>
            </a:xfrm>
            <a:prstGeom prst="rect">
              <a:avLst/>
            </a:prstGeom>
          </p:spPr>
          <p:txBody>
            <a:bodyPr lIns="0" tIns="0" rIns="0" bIns="0" rtlCol="0" anchor="t">
              <a:spAutoFit/>
            </a:bodyPr>
            <a:lstStyle/>
            <a:p>
              <a:pPr algn="ctr">
                <a:lnSpc>
                  <a:spcPts val="2916"/>
                </a:lnSpc>
                <a:spcBef>
                  <a:spcPct val="0"/>
                </a:spcBef>
              </a:pPr>
              <a:r>
                <a:rPr lang="en-US" sz="2083">
                  <a:solidFill>
                    <a:srgbClr val="FFFFFF"/>
                  </a:solidFill>
                  <a:latin typeface="Public Sans 1"/>
                  <a:ea typeface="Public Sans 1"/>
                  <a:cs typeface="Public Sans 1"/>
                  <a:sym typeface="Public Sans 1"/>
                </a:rPr>
                <a:t>Critical conversation tool to describe experiences of colleagues and consider their multidisciplinary expertise (Brookfield, 2017).</a:t>
              </a:r>
            </a:p>
          </p:txBody>
        </p:sp>
      </p:grpSp>
      <p:grpSp>
        <p:nvGrpSpPr>
          <p:cNvPr id="18" name="Group 18"/>
          <p:cNvGrpSpPr/>
          <p:nvPr/>
        </p:nvGrpSpPr>
        <p:grpSpPr>
          <a:xfrm>
            <a:off x="9360322" y="3818900"/>
            <a:ext cx="4196528" cy="4033909"/>
            <a:chOff x="0" y="0"/>
            <a:chExt cx="845566" cy="812800"/>
          </a:xfrm>
        </p:grpSpPr>
        <p:sp>
          <p:nvSpPr>
            <p:cNvPr id="19" name="Freeform 19"/>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E594D0"/>
            </a:solidFill>
          </p:spPr>
          <p:txBody>
            <a:bodyPr/>
            <a:lstStyle/>
            <a:p>
              <a:endParaRPr lang="en-GB"/>
            </a:p>
          </p:txBody>
        </p:sp>
        <p:sp>
          <p:nvSpPr>
            <p:cNvPr id="20" name="TextBox 20"/>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sp>
        <p:nvSpPr>
          <p:cNvPr id="21" name="TextBox 21"/>
          <p:cNvSpPr txBox="1"/>
          <p:nvPr/>
        </p:nvSpPr>
        <p:spPr>
          <a:xfrm>
            <a:off x="9237454" y="3997241"/>
            <a:ext cx="4319395" cy="472227"/>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Community</a:t>
            </a:r>
          </a:p>
        </p:txBody>
      </p:sp>
      <p:sp>
        <p:nvSpPr>
          <p:cNvPr id="22" name="TextBox 22"/>
          <p:cNvSpPr txBox="1"/>
          <p:nvPr/>
        </p:nvSpPr>
        <p:spPr>
          <a:xfrm>
            <a:off x="9845565" y="4836788"/>
            <a:ext cx="3226041" cy="2537882"/>
          </a:xfrm>
          <a:prstGeom prst="rect">
            <a:avLst/>
          </a:prstGeom>
        </p:spPr>
        <p:txBody>
          <a:bodyPr lIns="0" tIns="0" rIns="0" bIns="0" rtlCol="0" anchor="t">
            <a:spAutoFit/>
          </a:bodyPr>
          <a:lstStyle/>
          <a:p>
            <a:pPr algn="ctr">
              <a:lnSpc>
                <a:spcPts val="2916"/>
              </a:lnSpc>
              <a:spcBef>
                <a:spcPct val="0"/>
              </a:spcBef>
            </a:pPr>
            <a:r>
              <a:rPr lang="en-US" sz="2083">
                <a:solidFill>
                  <a:srgbClr val="2B2421"/>
                </a:solidFill>
                <a:latin typeface="Public Sans 1"/>
                <a:ea typeface="Public Sans 1"/>
                <a:cs typeface="Public Sans 1"/>
                <a:sym typeface="Public Sans 1"/>
              </a:rPr>
              <a:t>Encompasses the perspectives of EY professionals in Essex with an overarching view of their agency (Drew, Priestley and Michael, 2015). </a:t>
            </a:r>
          </a:p>
        </p:txBody>
      </p:sp>
      <p:grpSp>
        <p:nvGrpSpPr>
          <p:cNvPr id="23" name="Group 23"/>
          <p:cNvGrpSpPr/>
          <p:nvPr/>
        </p:nvGrpSpPr>
        <p:grpSpPr>
          <a:xfrm>
            <a:off x="13556850" y="5581576"/>
            <a:ext cx="4319395" cy="4033909"/>
            <a:chOff x="0" y="0"/>
            <a:chExt cx="5759194" cy="5378545"/>
          </a:xfrm>
        </p:grpSpPr>
        <p:grpSp>
          <p:nvGrpSpPr>
            <p:cNvPr id="24" name="Group 24"/>
            <p:cNvGrpSpPr/>
            <p:nvPr/>
          </p:nvGrpSpPr>
          <p:grpSpPr>
            <a:xfrm>
              <a:off x="81912" y="0"/>
              <a:ext cx="5595370" cy="5378545"/>
              <a:chOff x="0" y="0"/>
              <a:chExt cx="845566" cy="812800"/>
            </a:xfrm>
          </p:grpSpPr>
          <p:sp>
            <p:nvSpPr>
              <p:cNvPr id="25" name="Freeform 25"/>
              <p:cNvSpPr/>
              <p:nvPr/>
            </p:nvSpPr>
            <p:spPr>
              <a:xfrm>
                <a:off x="0" y="0"/>
                <a:ext cx="845566" cy="812800"/>
              </a:xfrm>
              <a:custGeom>
                <a:avLst/>
                <a:gdLst/>
                <a:ahLst/>
                <a:cxnLst/>
                <a:rect l="l" t="t" r="r" b="b"/>
                <a:pathLst>
                  <a:path w="845566" h="812800">
                    <a:moveTo>
                      <a:pt x="422783" y="0"/>
                    </a:moveTo>
                    <a:cubicBezTo>
                      <a:pt x="189286" y="0"/>
                      <a:pt x="0" y="181951"/>
                      <a:pt x="0" y="406400"/>
                    </a:cubicBezTo>
                    <a:cubicBezTo>
                      <a:pt x="0" y="630849"/>
                      <a:pt x="189286" y="812800"/>
                      <a:pt x="422783" y="812800"/>
                    </a:cubicBezTo>
                    <a:cubicBezTo>
                      <a:pt x="656280" y="812800"/>
                      <a:pt x="845566" y="630849"/>
                      <a:pt x="845566" y="406400"/>
                    </a:cubicBezTo>
                    <a:cubicBezTo>
                      <a:pt x="845566" y="181951"/>
                      <a:pt x="656280" y="0"/>
                      <a:pt x="422783" y="0"/>
                    </a:cubicBezTo>
                    <a:close/>
                  </a:path>
                </a:pathLst>
              </a:custGeom>
              <a:solidFill>
                <a:srgbClr val="FF900E"/>
              </a:solidFill>
            </p:spPr>
            <p:txBody>
              <a:bodyPr/>
              <a:lstStyle/>
              <a:p>
                <a:endParaRPr lang="en-GB"/>
              </a:p>
            </p:txBody>
          </p:sp>
          <p:sp>
            <p:nvSpPr>
              <p:cNvPr id="26" name="TextBox 26"/>
              <p:cNvSpPr txBox="1"/>
              <p:nvPr/>
            </p:nvSpPr>
            <p:spPr>
              <a:xfrm>
                <a:off x="79272" y="28575"/>
                <a:ext cx="687023" cy="708025"/>
              </a:xfrm>
              <a:prstGeom prst="rect">
                <a:avLst/>
              </a:prstGeom>
            </p:spPr>
            <p:txBody>
              <a:bodyPr lIns="42848" tIns="42848" rIns="42848" bIns="42848" rtlCol="0" anchor="ctr"/>
              <a:lstStyle/>
              <a:p>
                <a:pPr algn="ctr">
                  <a:lnSpc>
                    <a:spcPts val="3640"/>
                  </a:lnSpc>
                </a:pPr>
                <a:endParaRPr/>
              </a:p>
            </p:txBody>
          </p:sp>
        </p:grpSp>
        <p:sp>
          <p:nvSpPr>
            <p:cNvPr id="27" name="TextBox 27"/>
            <p:cNvSpPr txBox="1"/>
            <p:nvPr/>
          </p:nvSpPr>
          <p:spPr>
            <a:xfrm>
              <a:off x="0" y="234215"/>
              <a:ext cx="5759194" cy="610586"/>
            </a:xfrm>
            <a:prstGeom prst="rect">
              <a:avLst/>
            </a:prstGeom>
          </p:spPr>
          <p:txBody>
            <a:bodyPr lIns="0" tIns="0" rIns="0" bIns="0" rtlCol="0" anchor="t">
              <a:spAutoFit/>
            </a:bodyPr>
            <a:lstStyle/>
            <a:p>
              <a:pPr algn="ctr">
                <a:lnSpc>
                  <a:spcPts val="3896"/>
                </a:lnSpc>
              </a:pPr>
              <a:r>
                <a:rPr lang="en-US" sz="2783">
                  <a:solidFill>
                    <a:srgbClr val="2B2421"/>
                  </a:solidFill>
                  <a:latin typeface="Bree Serif"/>
                  <a:ea typeface="Bree Serif"/>
                  <a:cs typeface="Bree Serif"/>
                  <a:sym typeface="Bree Serif"/>
                </a:rPr>
                <a:t>Theoretical</a:t>
              </a:r>
            </a:p>
          </p:txBody>
        </p:sp>
        <p:sp>
          <p:nvSpPr>
            <p:cNvPr id="28" name="TextBox 28"/>
            <p:cNvSpPr txBox="1"/>
            <p:nvPr/>
          </p:nvSpPr>
          <p:spPr>
            <a:xfrm>
              <a:off x="678378" y="1262465"/>
              <a:ext cx="4402437" cy="2399592"/>
            </a:xfrm>
            <a:prstGeom prst="rect">
              <a:avLst/>
            </a:prstGeom>
          </p:spPr>
          <p:txBody>
            <a:bodyPr lIns="0" tIns="0" rIns="0" bIns="0" rtlCol="0" anchor="t">
              <a:spAutoFit/>
            </a:bodyPr>
            <a:lstStyle/>
            <a:p>
              <a:pPr algn="ctr">
                <a:lnSpc>
                  <a:spcPts val="2916"/>
                </a:lnSpc>
                <a:spcBef>
                  <a:spcPct val="0"/>
                </a:spcBef>
              </a:pPr>
              <a:r>
                <a:rPr lang="en-US" sz="2083">
                  <a:solidFill>
                    <a:srgbClr val="2B2421"/>
                  </a:solidFill>
                  <a:latin typeface="Public Sans 1"/>
                  <a:ea typeface="Public Sans 1"/>
                  <a:cs typeface="Public Sans 1"/>
                  <a:sym typeface="Public Sans 1"/>
                </a:rPr>
                <a:t>Reflect on the bigger picture through providing theoretical conventions and reflections (Brookfield, 2017).</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2895</Words>
  <Application>Microsoft Office PowerPoint</Application>
  <PresentationFormat>Custom</PresentationFormat>
  <Paragraphs>264</Paragraphs>
  <Slides>18</Slides>
  <Notes>11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Amsterdam Two</vt:lpstr>
      <vt:lpstr>HK Grotesk Light</vt:lpstr>
      <vt:lpstr>Public Sans 1 Italics</vt:lpstr>
      <vt:lpstr>Calibri</vt:lpstr>
      <vt:lpstr>Helvetica World Bold</vt:lpstr>
      <vt:lpstr>Public Sans 1 Medium Italics</vt:lpstr>
      <vt:lpstr>Public Sans 2 Bold</vt:lpstr>
      <vt:lpstr>Public Sans 1 Bold Italics</vt:lpstr>
      <vt:lpstr>Arial</vt:lpstr>
      <vt:lpstr>Public Sans 2</vt:lpstr>
      <vt:lpstr>Public Sans 1 Medium</vt:lpstr>
      <vt:lpstr>HK Grotesk Bold</vt:lpstr>
      <vt:lpstr>Bree Serif</vt:lpstr>
      <vt:lpstr>Public Sans 1</vt:lpstr>
      <vt:lpstr>Public Sans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ECSDN presentation MH</dc:title>
  <dc:creator>Zoe Lewis</dc:creator>
  <cp:lastModifiedBy>Zoe Lewis</cp:lastModifiedBy>
  <cp:revision>2</cp:revision>
  <dcterms:created xsi:type="dcterms:W3CDTF">2006-08-16T00:00:00Z</dcterms:created>
  <dcterms:modified xsi:type="dcterms:W3CDTF">2026-01-20T19:48:06Z</dcterms:modified>
  <dc:identifier>DAG91Dwa24s</dc:identifier>
</cp:coreProperties>
</file>