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72" r:id="rId6"/>
    <p:sldId id="262" r:id="rId7"/>
    <p:sldId id="264" r:id="rId8"/>
    <p:sldId id="265" r:id="rId9"/>
    <p:sldId id="273" r:id="rId10"/>
    <p:sldId id="274" r:id="rId11"/>
    <p:sldId id="268" r:id="rId12"/>
    <p:sldId id="269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31834-9D1E-4724-AB6D-0D54391593C2}" v="11" dt="2026-01-19T12:48:21.968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39DB1-B68B-44D5-A9E2-CF62263971D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16CF878-A777-4B46-88A1-CC39A6D7E6EE}">
      <dgm:prSet/>
      <dgm:spPr/>
      <dgm:t>
        <a:bodyPr/>
        <a:lstStyle/>
        <a:p>
          <a:r>
            <a:rPr lang="en-GB" b="1"/>
            <a:t>Systemic barriers:</a:t>
          </a:r>
          <a:endParaRPr lang="en-US"/>
        </a:p>
      </dgm:t>
    </dgm:pt>
    <dgm:pt modelId="{77521BE1-68CD-4B96-9461-416CB4F2CF12}" type="parTrans" cxnId="{CB61C3E2-C313-4F2B-9E0D-4C85097E0E77}">
      <dgm:prSet/>
      <dgm:spPr/>
      <dgm:t>
        <a:bodyPr/>
        <a:lstStyle/>
        <a:p>
          <a:endParaRPr lang="en-US"/>
        </a:p>
      </dgm:t>
    </dgm:pt>
    <dgm:pt modelId="{41F01CD2-409A-436E-8822-E683ED814817}" type="sibTrans" cxnId="{CB61C3E2-C313-4F2B-9E0D-4C85097E0E77}">
      <dgm:prSet/>
      <dgm:spPr/>
      <dgm:t>
        <a:bodyPr/>
        <a:lstStyle/>
        <a:p>
          <a:endParaRPr lang="en-US"/>
        </a:p>
      </dgm:t>
    </dgm:pt>
    <dgm:pt modelId="{CE740AEF-D98B-447F-B9C1-1ADF50BF40A0}">
      <dgm:prSet/>
      <dgm:spPr/>
      <dgm:t>
        <a:bodyPr/>
        <a:lstStyle/>
        <a:p>
          <a:r>
            <a:rPr lang="en-GB"/>
            <a:t>Fragmented services (“silos”)</a:t>
          </a:r>
          <a:endParaRPr lang="en-US"/>
        </a:p>
      </dgm:t>
    </dgm:pt>
    <dgm:pt modelId="{6E0A192B-4A5B-4FDD-AE5D-F4F125D85CFD}" type="parTrans" cxnId="{A928F964-5515-4997-9AFB-CACA20AE7973}">
      <dgm:prSet/>
      <dgm:spPr/>
      <dgm:t>
        <a:bodyPr/>
        <a:lstStyle/>
        <a:p>
          <a:endParaRPr lang="en-US"/>
        </a:p>
      </dgm:t>
    </dgm:pt>
    <dgm:pt modelId="{498DE159-6788-4D00-B454-4A18EFC1AB7C}" type="sibTrans" cxnId="{A928F964-5515-4997-9AFB-CACA20AE7973}">
      <dgm:prSet/>
      <dgm:spPr/>
      <dgm:t>
        <a:bodyPr/>
        <a:lstStyle/>
        <a:p>
          <a:endParaRPr lang="en-US"/>
        </a:p>
      </dgm:t>
    </dgm:pt>
    <dgm:pt modelId="{27421BFE-60C7-4763-9F8C-E9DAC49CC2DD}">
      <dgm:prSet/>
      <dgm:spPr/>
      <dgm:t>
        <a:bodyPr/>
        <a:lstStyle/>
        <a:p>
          <a:r>
            <a:rPr lang="en-GB"/>
            <a:t>Postcode lottery of access</a:t>
          </a:r>
          <a:endParaRPr lang="en-US"/>
        </a:p>
      </dgm:t>
    </dgm:pt>
    <dgm:pt modelId="{A45EACF7-5B2D-4693-AB63-DB3550E9E4C0}" type="parTrans" cxnId="{3E2EF332-81BD-4A6C-A271-F8604509BB8A}">
      <dgm:prSet/>
      <dgm:spPr/>
      <dgm:t>
        <a:bodyPr/>
        <a:lstStyle/>
        <a:p>
          <a:endParaRPr lang="en-US"/>
        </a:p>
      </dgm:t>
    </dgm:pt>
    <dgm:pt modelId="{D2627C9F-A90D-42AE-A5D6-10E9C59B4E05}" type="sibTrans" cxnId="{3E2EF332-81BD-4A6C-A271-F8604509BB8A}">
      <dgm:prSet/>
      <dgm:spPr/>
      <dgm:t>
        <a:bodyPr/>
        <a:lstStyle/>
        <a:p>
          <a:endParaRPr lang="en-US"/>
        </a:p>
      </dgm:t>
    </dgm:pt>
    <dgm:pt modelId="{D9F8C58B-3F74-4D1F-A714-0A8369C98312}">
      <dgm:prSet/>
      <dgm:spPr/>
      <dgm:t>
        <a:bodyPr/>
        <a:lstStyle/>
        <a:p>
          <a:r>
            <a:rPr lang="en-GB"/>
            <a:t>Inflexible, short-term funding</a:t>
          </a:r>
          <a:endParaRPr lang="en-US"/>
        </a:p>
      </dgm:t>
    </dgm:pt>
    <dgm:pt modelId="{79A449A5-E1EF-4AAB-8081-427F813B3DBD}" type="parTrans" cxnId="{97E8C180-2F1A-4187-876F-48DFD0330F57}">
      <dgm:prSet/>
      <dgm:spPr/>
      <dgm:t>
        <a:bodyPr/>
        <a:lstStyle/>
        <a:p>
          <a:endParaRPr lang="en-US"/>
        </a:p>
      </dgm:t>
    </dgm:pt>
    <dgm:pt modelId="{89605E1E-79C7-45EA-AFF6-B4FE42167B63}" type="sibTrans" cxnId="{97E8C180-2F1A-4187-876F-48DFD0330F57}">
      <dgm:prSet/>
      <dgm:spPr/>
      <dgm:t>
        <a:bodyPr/>
        <a:lstStyle/>
        <a:p>
          <a:endParaRPr lang="en-US"/>
        </a:p>
      </dgm:t>
    </dgm:pt>
    <dgm:pt modelId="{245B1916-7FE5-43CC-848C-41FFF6261D46}">
      <dgm:prSet/>
      <dgm:spPr/>
      <dgm:t>
        <a:bodyPr/>
        <a:lstStyle/>
        <a:p>
          <a:r>
            <a:rPr lang="en-GB"/>
            <a:t>Reactive, not preventative approaches</a:t>
          </a:r>
          <a:endParaRPr lang="en-US"/>
        </a:p>
      </dgm:t>
    </dgm:pt>
    <dgm:pt modelId="{4D46F7D9-5C0E-42F7-8D70-39EAFEA81F16}" type="parTrans" cxnId="{EEAED08C-A409-4314-8E4D-0FDA13D745CB}">
      <dgm:prSet/>
      <dgm:spPr/>
      <dgm:t>
        <a:bodyPr/>
        <a:lstStyle/>
        <a:p>
          <a:endParaRPr lang="en-US"/>
        </a:p>
      </dgm:t>
    </dgm:pt>
    <dgm:pt modelId="{052CF1EB-6E6E-436D-BA98-5A6C42B11A10}" type="sibTrans" cxnId="{EEAED08C-A409-4314-8E4D-0FDA13D745CB}">
      <dgm:prSet/>
      <dgm:spPr/>
      <dgm:t>
        <a:bodyPr/>
        <a:lstStyle/>
        <a:p>
          <a:endParaRPr lang="en-US"/>
        </a:p>
      </dgm:t>
    </dgm:pt>
    <dgm:pt modelId="{E9022C85-663E-4121-AE66-D2B021416DEA}" type="pres">
      <dgm:prSet presAssocID="{5A339DB1-B68B-44D5-A9E2-CF62263971DB}" presName="diagram" presStyleCnt="0">
        <dgm:presLayoutVars>
          <dgm:dir/>
          <dgm:resizeHandles val="exact"/>
        </dgm:presLayoutVars>
      </dgm:prSet>
      <dgm:spPr/>
    </dgm:pt>
    <dgm:pt modelId="{AD27BB4F-4C10-4354-969D-1E32390DB5BD}" type="pres">
      <dgm:prSet presAssocID="{C16CF878-A777-4B46-88A1-CC39A6D7E6EE}" presName="node" presStyleLbl="node1" presStyleIdx="0" presStyleCnt="5">
        <dgm:presLayoutVars>
          <dgm:bulletEnabled val="1"/>
        </dgm:presLayoutVars>
      </dgm:prSet>
      <dgm:spPr/>
    </dgm:pt>
    <dgm:pt modelId="{162B8E88-B29A-4451-AAC1-B164F902F88F}" type="pres">
      <dgm:prSet presAssocID="{41F01CD2-409A-436E-8822-E683ED814817}" presName="sibTrans" presStyleCnt="0"/>
      <dgm:spPr/>
    </dgm:pt>
    <dgm:pt modelId="{68F6076D-9F57-4498-9CD6-14722F39247E}" type="pres">
      <dgm:prSet presAssocID="{CE740AEF-D98B-447F-B9C1-1ADF50BF40A0}" presName="node" presStyleLbl="node1" presStyleIdx="1" presStyleCnt="5">
        <dgm:presLayoutVars>
          <dgm:bulletEnabled val="1"/>
        </dgm:presLayoutVars>
      </dgm:prSet>
      <dgm:spPr/>
    </dgm:pt>
    <dgm:pt modelId="{03B440C6-83C3-4CC2-A3C7-4B2414FE8EBD}" type="pres">
      <dgm:prSet presAssocID="{498DE159-6788-4D00-B454-4A18EFC1AB7C}" presName="sibTrans" presStyleCnt="0"/>
      <dgm:spPr/>
    </dgm:pt>
    <dgm:pt modelId="{3B15EFA8-F694-4B65-8147-6D57BCD17BD2}" type="pres">
      <dgm:prSet presAssocID="{27421BFE-60C7-4763-9F8C-E9DAC49CC2DD}" presName="node" presStyleLbl="node1" presStyleIdx="2" presStyleCnt="5">
        <dgm:presLayoutVars>
          <dgm:bulletEnabled val="1"/>
        </dgm:presLayoutVars>
      </dgm:prSet>
      <dgm:spPr/>
    </dgm:pt>
    <dgm:pt modelId="{56674838-22E2-42B1-A69C-9961A2090F85}" type="pres">
      <dgm:prSet presAssocID="{D2627C9F-A90D-42AE-A5D6-10E9C59B4E05}" presName="sibTrans" presStyleCnt="0"/>
      <dgm:spPr/>
    </dgm:pt>
    <dgm:pt modelId="{4EA6965D-2BD9-499F-8C66-B3766D987BDA}" type="pres">
      <dgm:prSet presAssocID="{D9F8C58B-3F74-4D1F-A714-0A8369C98312}" presName="node" presStyleLbl="node1" presStyleIdx="3" presStyleCnt="5">
        <dgm:presLayoutVars>
          <dgm:bulletEnabled val="1"/>
        </dgm:presLayoutVars>
      </dgm:prSet>
      <dgm:spPr/>
    </dgm:pt>
    <dgm:pt modelId="{2658F7B9-608D-4ACC-9032-3DBB2462D7F3}" type="pres">
      <dgm:prSet presAssocID="{89605E1E-79C7-45EA-AFF6-B4FE42167B63}" presName="sibTrans" presStyleCnt="0"/>
      <dgm:spPr/>
    </dgm:pt>
    <dgm:pt modelId="{47998088-9CAA-4EC5-8581-57ECFCE71F67}" type="pres">
      <dgm:prSet presAssocID="{245B1916-7FE5-43CC-848C-41FFF6261D46}" presName="node" presStyleLbl="node1" presStyleIdx="4" presStyleCnt="5">
        <dgm:presLayoutVars>
          <dgm:bulletEnabled val="1"/>
        </dgm:presLayoutVars>
      </dgm:prSet>
      <dgm:spPr/>
    </dgm:pt>
  </dgm:ptLst>
  <dgm:cxnLst>
    <dgm:cxn modelId="{B8A7DC08-43FA-4EF9-8224-EBB3D9AC9ABE}" type="presOf" srcId="{245B1916-7FE5-43CC-848C-41FFF6261D46}" destId="{47998088-9CAA-4EC5-8581-57ECFCE71F67}" srcOrd="0" destOrd="0" presId="urn:microsoft.com/office/officeart/2005/8/layout/default"/>
    <dgm:cxn modelId="{3E2EF332-81BD-4A6C-A271-F8604509BB8A}" srcId="{5A339DB1-B68B-44D5-A9E2-CF62263971DB}" destId="{27421BFE-60C7-4763-9F8C-E9DAC49CC2DD}" srcOrd="2" destOrd="0" parTransId="{A45EACF7-5B2D-4693-AB63-DB3550E9E4C0}" sibTransId="{D2627C9F-A90D-42AE-A5D6-10E9C59B4E05}"/>
    <dgm:cxn modelId="{15C5303A-FC86-40CB-8749-01E879B434E3}" type="presOf" srcId="{C16CF878-A777-4B46-88A1-CC39A6D7E6EE}" destId="{AD27BB4F-4C10-4354-969D-1E32390DB5BD}" srcOrd="0" destOrd="0" presId="urn:microsoft.com/office/officeart/2005/8/layout/default"/>
    <dgm:cxn modelId="{A928F964-5515-4997-9AFB-CACA20AE7973}" srcId="{5A339DB1-B68B-44D5-A9E2-CF62263971DB}" destId="{CE740AEF-D98B-447F-B9C1-1ADF50BF40A0}" srcOrd="1" destOrd="0" parTransId="{6E0A192B-4A5B-4FDD-AE5D-F4F125D85CFD}" sibTransId="{498DE159-6788-4D00-B454-4A18EFC1AB7C}"/>
    <dgm:cxn modelId="{7BBF8A50-776E-41BB-82CB-D9A62ABBE926}" type="presOf" srcId="{CE740AEF-D98B-447F-B9C1-1ADF50BF40A0}" destId="{68F6076D-9F57-4498-9CD6-14722F39247E}" srcOrd="0" destOrd="0" presId="urn:microsoft.com/office/officeart/2005/8/layout/default"/>
    <dgm:cxn modelId="{76448C7A-D28A-46E6-A458-39ADB815FDDC}" type="presOf" srcId="{5A339DB1-B68B-44D5-A9E2-CF62263971DB}" destId="{E9022C85-663E-4121-AE66-D2B021416DEA}" srcOrd="0" destOrd="0" presId="urn:microsoft.com/office/officeart/2005/8/layout/default"/>
    <dgm:cxn modelId="{97E8C180-2F1A-4187-876F-48DFD0330F57}" srcId="{5A339DB1-B68B-44D5-A9E2-CF62263971DB}" destId="{D9F8C58B-3F74-4D1F-A714-0A8369C98312}" srcOrd="3" destOrd="0" parTransId="{79A449A5-E1EF-4AAB-8081-427F813B3DBD}" sibTransId="{89605E1E-79C7-45EA-AFF6-B4FE42167B63}"/>
    <dgm:cxn modelId="{EEAED08C-A409-4314-8E4D-0FDA13D745CB}" srcId="{5A339DB1-B68B-44D5-A9E2-CF62263971DB}" destId="{245B1916-7FE5-43CC-848C-41FFF6261D46}" srcOrd="4" destOrd="0" parTransId="{4D46F7D9-5C0E-42F7-8D70-39EAFEA81F16}" sibTransId="{052CF1EB-6E6E-436D-BA98-5A6C42B11A10}"/>
    <dgm:cxn modelId="{5F3FFF94-DECF-43C0-96F3-C41807A2370B}" type="presOf" srcId="{D9F8C58B-3F74-4D1F-A714-0A8369C98312}" destId="{4EA6965D-2BD9-499F-8C66-B3766D987BDA}" srcOrd="0" destOrd="0" presId="urn:microsoft.com/office/officeart/2005/8/layout/default"/>
    <dgm:cxn modelId="{BB9899BB-116F-4D26-B180-D82A90C832C9}" type="presOf" srcId="{27421BFE-60C7-4763-9F8C-E9DAC49CC2DD}" destId="{3B15EFA8-F694-4B65-8147-6D57BCD17BD2}" srcOrd="0" destOrd="0" presId="urn:microsoft.com/office/officeart/2005/8/layout/default"/>
    <dgm:cxn modelId="{CB61C3E2-C313-4F2B-9E0D-4C85097E0E77}" srcId="{5A339DB1-B68B-44D5-A9E2-CF62263971DB}" destId="{C16CF878-A777-4B46-88A1-CC39A6D7E6EE}" srcOrd="0" destOrd="0" parTransId="{77521BE1-68CD-4B96-9461-416CB4F2CF12}" sibTransId="{41F01CD2-409A-436E-8822-E683ED814817}"/>
    <dgm:cxn modelId="{0E62267C-DDAC-41B5-B151-FBE0C54FB298}" type="presParOf" srcId="{E9022C85-663E-4121-AE66-D2B021416DEA}" destId="{AD27BB4F-4C10-4354-969D-1E32390DB5BD}" srcOrd="0" destOrd="0" presId="urn:microsoft.com/office/officeart/2005/8/layout/default"/>
    <dgm:cxn modelId="{762BDE74-D58D-447D-9D46-46A876C5BE2A}" type="presParOf" srcId="{E9022C85-663E-4121-AE66-D2B021416DEA}" destId="{162B8E88-B29A-4451-AAC1-B164F902F88F}" srcOrd="1" destOrd="0" presId="urn:microsoft.com/office/officeart/2005/8/layout/default"/>
    <dgm:cxn modelId="{D12B32C3-B4D0-4ECB-B964-96245D23E740}" type="presParOf" srcId="{E9022C85-663E-4121-AE66-D2B021416DEA}" destId="{68F6076D-9F57-4498-9CD6-14722F39247E}" srcOrd="2" destOrd="0" presId="urn:microsoft.com/office/officeart/2005/8/layout/default"/>
    <dgm:cxn modelId="{E4BDB18F-E7A4-4049-B83E-67D530C2FD9E}" type="presParOf" srcId="{E9022C85-663E-4121-AE66-D2B021416DEA}" destId="{03B440C6-83C3-4CC2-A3C7-4B2414FE8EBD}" srcOrd="3" destOrd="0" presId="urn:microsoft.com/office/officeart/2005/8/layout/default"/>
    <dgm:cxn modelId="{A6DE21A7-4D71-4B5D-9744-E628FA5EDF9A}" type="presParOf" srcId="{E9022C85-663E-4121-AE66-D2B021416DEA}" destId="{3B15EFA8-F694-4B65-8147-6D57BCD17BD2}" srcOrd="4" destOrd="0" presId="urn:microsoft.com/office/officeart/2005/8/layout/default"/>
    <dgm:cxn modelId="{5C52AFC6-8438-4676-8E50-054D4E1391E9}" type="presParOf" srcId="{E9022C85-663E-4121-AE66-D2B021416DEA}" destId="{56674838-22E2-42B1-A69C-9961A2090F85}" srcOrd="5" destOrd="0" presId="urn:microsoft.com/office/officeart/2005/8/layout/default"/>
    <dgm:cxn modelId="{20BDB1B0-7CBC-4343-ABEF-707DBCF9524E}" type="presParOf" srcId="{E9022C85-663E-4121-AE66-D2B021416DEA}" destId="{4EA6965D-2BD9-499F-8C66-B3766D987BDA}" srcOrd="6" destOrd="0" presId="urn:microsoft.com/office/officeart/2005/8/layout/default"/>
    <dgm:cxn modelId="{5E28B3E5-1A6F-4B02-9023-096B19DA5A2E}" type="presParOf" srcId="{E9022C85-663E-4121-AE66-D2B021416DEA}" destId="{2658F7B9-608D-4ACC-9032-3DBB2462D7F3}" srcOrd="7" destOrd="0" presId="urn:microsoft.com/office/officeart/2005/8/layout/default"/>
    <dgm:cxn modelId="{D7104A1C-38B0-4F0C-856C-22EA65A2E1F3}" type="presParOf" srcId="{E9022C85-663E-4121-AE66-D2B021416DEA}" destId="{47998088-9CAA-4EC5-8581-57ECFCE71F6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E3AC2-6707-482B-B009-EBB2F322D12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3AB772-9714-47E7-A665-20567DC35BA9}">
      <dgm:prSet/>
      <dgm:spPr/>
      <dgm:t>
        <a:bodyPr/>
        <a:lstStyle/>
        <a:p>
          <a:r>
            <a:rPr lang="en-GB" b="1"/>
            <a:t>Impacts on parents and children:</a:t>
          </a:r>
          <a:endParaRPr lang="en-US"/>
        </a:p>
      </dgm:t>
    </dgm:pt>
    <dgm:pt modelId="{AB4DC0E8-C1E9-45AD-92A4-D5796F6C6B2C}" type="parTrans" cxnId="{8D8E3315-7733-47BE-93C2-C6DAA31C6342}">
      <dgm:prSet/>
      <dgm:spPr/>
      <dgm:t>
        <a:bodyPr/>
        <a:lstStyle/>
        <a:p>
          <a:endParaRPr lang="en-US"/>
        </a:p>
      </dgm:t>
    </dgm:pt>
    <dgm:pt modelId="{50545208-540E-4D8A-8056-70FBE631A591}" type="sibTrans" cxnId="{8D8E3315-7733-47BE-93C2-C6DAA31C6342}">
      <dgm:prSet/>
      <dgm:spPr/>
      <dgm:t>
        <a:bodyPr/>
        <a:lstStyle/>
        <a:p>
          <a:endParaRPr lang="en-US"/>
        </a:p>
      </dgm:t>
    </dgm:pt>
    <dgm:pt modelId="{366207F4-F728-420C-9DE8-AA6D2F69B85C}">
      <dgm:prSet/>
      <dgm:spPr/>
      <dgm:t>
        <a:bodyPr/>
        <a:lstStyle/>
        <a:p>
          <a:r>
            <a:rPr lang="en-GB"/>
            <a:t>Long waiting lists for mental health support</a:t>
          </a:r>
          <a:endParaRPr lang="en-US"/>
        </a:p>
      </dgm:t>
    </dgm:pt>
    <dgm:pt modelId="{535ABADB-5A5D-4341-8676-643CBD58B052}" type="parTrans" cxnId="{78D90D34-EE38-451F-B03E-6F3125528B65}">
      <dgm:prSet/>
      <dgm:spPr/>
      <dgm:t>
        <a:bodyPr/>
        <a:lstStyle/>
        <a:p>
          <a:endParaRPr lang="en-US"/>
        </a:p>
      </dgm:t>
    </dgm:pt>
    <dgm:pt modelId="{9EE7EDE0-776B-4254-BC99-6A1167B36758}" type="sibTrans" cxnId="{78D90D34-EE38-451F-B03E-6F3125528B65}">
      <dgm:prSet/>
      <dgm:spPr/>
      <dgm:t>
        <a:bodyPr/>
        <a:lstStyle/>
        <a:p>
          <a:endParaRPr lang="en-US"/>
        </a:p>
      </dgm:t>
    </dgm:pt>
    <dgm:pt modelId="{054FA6D6-BD55-4361-8A9D-CB377A205A43}">
      <dgm:prSet/>
      <dgm:spPr/>
      <dgm:t>
        <a:bodyPr/>
        <a:lstStyle/>
        <a:p>
          <a:r>
            <a:rPr lang="en-GB"/>
            <a:t>Mothers overwhelmed, gaps in postnatal care</a:t>
          </a:r>
          <a:endParaRPr lang="en-US"/>
        </a:p>
      </dgm:t>
    </dgm:pt>
    <dgm:pt modelId="{B8554915-6C8E-4366-97FC-EF0C6455C22F}" type="parTrans" cxnId="{3778BA5C-FE7B-436C-A80E-94B3BD0F7696}">
      <dgm:prSet/>
      <dgm:spPr/>
      <dgm:t>
        <a:bodyPr/>
        <a:lstStyle/>
        <a:p>
          <a:endParaRPr lang="en-US"/>
        </a:p>
      </dgm:t>
    </dgm:pt>
    <dgm:pt modelId="{0D56070A-069B-452D-8459-C121602FF512}" type="sibTrans" cxnId="{3778BA5C-FE7B-436C-A80E-94B3BD0F7696}">
      <dgm:prSet/>
      <dgm:spPr/>
      <dgm:t>
        <a:bodyPr/>
        <a:lstStyle/>
        <a:p>
          <a:endParaRPr lang="en-US"/>
        </a:p>
      </dgm:t>
    </dgm:pt>
    <dgm:pt modelId="{C8E61FC9-5942-49B9-8B5B-0AFB4945D1E2}">
      <dgm:prSet/>
      <dgm:spPr/>
      <dgm:t>
        <a:bodyPr/>
        <a:lstStyle/>
        <a:p>
          <a:r>
            <a:rPr lang="en-GB"/>
            <a:t>Fathers “invisible” in services</a:t>
          </a:r>
          <a:endParaRPr lang="en-US"/>
        </a:p>
      </dgm:t>
    </dgm:pt>
    <dgm:pt modelId="{8BA136D6-8E8E-4855-AAC0-A3146A24FFB4}" type="parTrans" cxnId="{9F4CB3BE-D4F7-44DF-BA9A-7934AF407BAD}">
      <dgm:prSet/>
      <dgm:spPr/>
      <dgm:t>
        <a:bodyPr/>
        <a:lstStyle/>
        <a:p>
          <a:endParaRPr lang="en-US"/>
        </a:p>
      </dgm:t>
    </dgm:pt>
    <dgm:pt modelId="{0603935B-12E1-4DB2-9AC5-0389E07C120C}" type="sibTrans" cxnId="{9F4CB3BE-D4F7-44DF-BA9A-7934AF407BAD}">
      <dgm:prSet/>
      <dgm:spPr/>
      <dgm:t>
        <a:bodyPr/>
        <a:lstStyle/>
        <a:p>
          <a:endParaRPr lang="en-US"/>
        </a:p>
      </dgm:t>
    </dgm:pt>
    <dgm:pt modelId="{9E9FC7B8-47FA-4F02-8F89-7CEC21C5E634}">
      <dgm:prSet/>
      <dgm:spPr/>
      <dgm:t>
        <a:bodyPr/>
        <a:lstStyle/>
        <a:p>
          <a:r>
            <a:rPr lang="en-GB"/>
            <a:t>Children bear the ultimate cost — disrupted attachment</a:t>
          </a:r>
          <a:endParaRPr lang="en-US"/>
        </a:p>
      </dgm:t>
    </dgm:pt>
    <dgm:pt modelId="{BB8CC4C6-61BA-425C-A7D5-6D448C9236B4}" type="parTrans" cxnId="{7FD075B0-ECF2-4303-9510-120DE9ACCEEE}">
      <dgm:prSet/>
      <dgm:spPr/>
      <dgm:t>
        <a:bodyPr/>
        <a:lstStyle/>
        <a:p>
          <a:endParaRPr lang="en-US"/>
        </a:p>
      </dgm:t>
    </dgm:pt>
    <dgm:pt modelId="{6C43AD40-044F-427B-AF54-50089008C9AB}" type="sibTrans" cxnId="{7FD075B0-ECF2-4303-9510-120DE9ACCEEE}">
      <dgm:prSet/>
      <dgm:spPr/>
      <dgm:t>
        <a:bodyPr/>
        <a:lstStyle/>
        <a:p>
          <a:endParaRPr lang="en-US"/>
        </a:p>
      </dgm:t>
    </dgm:pt>
    <dgm:pt modelId="{4D754DB5-C2DC-4A9A-B988-307861122BF2}" type="pres">
      <dgm:prSet presAssocID="{D1BE3AC2-6707-482B-B009-EBB2F322D12B}" presName="diagram" presStyleCnt="0">
        <dgm:presLayoutVars>
          <dgm:dir/>
          <dgm:resizeHandles val="exact"/>
        </dgm:presLayoutVars>
      </dgm:prSet>
      <dgm:spPr/>
    </dgm:pt>
    <dgm:pt modelId="{2B8684EB-2846-44A4-BC01-05ED85EB6E76}" type="pres">
      <dgm:prSet presAssocID="{203AB772-9714-47E7-A665-20567DC35BA9}" presName="node" presStyleLbl="node1" presStyleIdx="0" presStyleCnt="5">
        <dgm:presLayoutVars>
          <dgm:bulletEnabled val="1"/>
        </dgm:presLayoutVars>
      </dgm:prSet>
      <dgm:spPr/>
    </dgm:pt>
    <dgm:pt modelId="{06E3D423-8931-4971-BDAE-7A9CEE306BAC}" type="pres">
      <dgm:prSet presAssocID="{50545208-540E-4D8A-8056-70FBE631A591}" presName="sibTrans" presStyleLbl="sibTrans2D1" presStyleIdx="0" presStyleCnt="4"/>
      <dgm:spPr/>
    </dgm:pt>
    <dgm:pt modelId="{9B363233-A5D3-488A-A194-061976FAE197}" type="pres">
      <dgm:prSet presAssocID="{50545208-540E-4D8A-8056-70FBE631A591}" presName="connectorText" presStyleLbl="sibTrans2D1" presStyleIdx="0" presStyleCnt="4"/>
      <dgm:spPr/>
    </dgm:pt>
    <dgm:pt modelId="{F53582FC-4718-4F66-823D-2FD66BB9E2A2}" type="pres">
      <dgm:prSet presAssocID="{366207F4-F728-420C-9DE8-AA6D2F69B85C}" presName="node" presStyleLbl="node1" presStyleIdx="1" presStyleCnt="5">
        <dgm:presLayoutVars>
          <dgm:bulletEnabled val="1"/>
        </dgm:presLayoutVars>
      </dgm:prSet>
      <dgm:spPr/>
    </dgm:pt>
    <dgm:pt modelId="{ACF39691-9705-4D14-ACDA-AE8EB12151CF}" type="pres">
      <dgm:prSet presAssocID="{9EE7EDE0-776B-4254-BC99-6A1167B36758}" presName="sibTrans" presStyleLbl="sibTrans2D1" presStyleIdx="1" presStyleCnt="4"/>
      <dgm:spPr/>
    </dgm:pt>
    <dgm:pt modelId="{6B4C5A59-5FE0-4C74-811C-22D6FE14647B}" type="pres">
      <dgm:prSet presAssocID="{9EE7EDE0-776B-4254-BC99-6A1167B36758}" presName="connectorText" presStyleLbl="sibTrans2D1" presStyleIdx="1" presStyleCnt="4"/>
      <dgm:spPr/>
    </dgm:pt>
    <dgm:pt modelId="{DF560ACE-E6D4-4596-8BE3-3A09F9812800}" type="pres">
      <dgm:prSet presAssocID="{054FA6D6-BD55-4361-8A9D-CB377A205A43}" presName="node" presStyleLbl="node1" presStyleIdx="2" presStyleCnt="5">
        <dgm:presLayoutVars>
          <dgm:bulletEnabled val="1"/>
        </dgm:presLayoutVars>
      </dgm:prSet>
      <dgm:spPr/>
    </dgm:pt>
    <dgm:pt modelId="{0BABEBA1-7CBD-48E9-85C4-9F3D7114BED5}" type="pres">
      <dgm:prSet presAssocID="{0D56070A-069B-452D-8459-C121602FF512}" presName="sibTrans" presStyleLbl="sibTrans2D1" presStyleIdx="2" presStyleCnt="4"/>
      <dgm:spPr/>
    </dgm:pt>
    <dgm:pt modelId="{0A09F30F-0BB6-4907-B6A8-B48FD399D30E}" type="pres">
      <dgm:prSet presAssocID="{0D56070A-069B-452D-8459-C121602FF512}" presName="connectorText" presStyleLbl="sibTrans2D1" presStyleIdx="2" presStyleCnt="4"/>
      <dgm:spPr/>
    </dgm:pt>
    <dgm:pt modelId="{372238C1-704B-4990-A93B-EA19603C1386}" type="pres">
      <dgm:prSet presAssocID="{C8E61FC9-5942-49B9-8B5B-0AFB4945D1E2}" presName="node" presStyleLbl="node1" presStyleIdx="3" presStyleCnt="5">
        <dgm:presLayoutVars>
          <dgm:bulletEnabled val="1"/>
        </dgm:presLayoutVars>
      </dgm:prSet>
      <dgm:spPr/>
    </dgm:pt>
    <dgm:pt modelId="{C3CCD6EE-406E-42FD-8737-E01422FD0FDF}" type="pres">
      <dgm:prSet presAssocID="{0603935B-12E1-4DB2-9AC5-0389E07C120C}" presName="sibTrans" presStyleLbl="sibTrans2D1" presStyleIdx="3" presStyleCnt="4"/>
      <dgm:spPr/>
    </dgm:pt>
    <dgm:pt modelId="{5E2F9BAB-741E-4268-874E-8D7CB00F4037}" type="pres">
      <dgm:prSet presAssocID="{0603935B-12E1-4DB2-9AC5-0389E07C120C}" presName="connectorText" presStyleLbl="sibTrans2D1" presStyleIdx="3" presStyleCnt="4"/>
      <dgm:spPr/>
    </dgm:pt>
    <dgm:pt modelId="{4C6663FA-8A6B-44F4-B9D1-3DD67191183A}" type="pres">
      <dgm:prSet presAssocID="{9E9FC7B8-47FA-4F02-8F89-7CEC21C5E634}" presName="node" presStyleLbl="node1" presStyleIdx="4" presStyleCnt="5">
        <dgm:presLayoutVars>
          <dgm:bulletEnabled val="1"/>
        </dgm:presLayoutVars>
      </dgm:prSet>
      <dgm:spPr/>
    </dgm:pt>
  </dgm:ptLst>
  <dgm:cxnLst>
    <dgm:cxn modelId="{31F12A02-4E44-4830-A443-F5406ADD85AA}" type="presOf" srcId="{D1BE3AC2-6707-482B-B009-EBB2F322D12B}" destId="{4D754DB5-C2DC-4A9A-B988-307861122BF2}" srcOrd="0" destOrd="0" presId="urn:microsoft.com/office/officeart/2005/8/layout/process5"/>
    <dgm:cxn modelId="{6C0FF20E-D589-4A6D-9A19-43E08436AE57}" type="presOf" srcId="{50545208-540E-4D8A-8056-70FBE631A591}" destId="{9B363233-A5D3-488A-A194-061976FAE197}" srcOrd="1" destOrd="0" presId="urn:microsoft.com/office/officeart/2005/8/layout/process5"/>
    <dgm:cxn modelId="{8D8E3315-7733-47BE-93C2-C6DAA31C6342}" srcId="{D1BE3AC2-6707-482B-B009-EBB2F322D12B}" destId="{203AB772-9714-47E7-A665-20567DC35BA9}" srcOrd="0" destOrd="0" parTransId="{AB4DC0E8-C1E9-45AD-92A4-D5796F6C6B2C}" sibTransId="{50545208-540E-4D8A-8056-70FBE631A591}"/>
    <dgm:cxn modelId="{A546B91B-76AF-4B5B-8BF9-D54FADF5BC5A}" type="presOf" srcId="{0603935B-12E1-4DB2-9AC5-0389E07C120C}" destId="{5E2F9BAB-741E-4268-874E-8D7CB00F4037}" srcOrd="1" destOrd="0" presId="urn:microsoft.com/office/officeart/2005/8/layout/process5"/>
    <dgm:cxn modelId="{78D90D34-EE38-451F-B03E-6F3125528B65}" srcId="{D1BE3AC2-6707-482B-B009-EBB2F322D12B}" destId="{366207F4-F728-420C-9DE8-AA6D2F69B85C}" srcOrd="1" destOrd="0" parTransId="{535ABADB-5A5D-4341-8676-643CBD58B052}" sibTransId="{9EE7EDE0-776B-4254-BC99-6A1167B36758}"/>
    <dgm:cxn modelId="{349A2F3F-044A-4C4F-8E10-F02973296974}" type="presOf" srcId="{203AB772-9714-47E7-A665-20567DC35BA9}" destId="{2B8684EB-2846-44A4-BC01-05ED85EB6E76}" srcOrd="0" destOrd="0" presId="urn:microsoft.com/office/officeart/2005/8/layout/process5"/>
    <dgm:cxn modelId="{3778BA5C-FE7B-436C-A80E-94B3BD0F7696}" srcId="{D1BE3AC2-6707-482B-B009-EBB2F322D12B}" destId="{054FA6D6-BD55-4361-8A9D-CB377A205A43}" srcOrd="2" destOrd="0" parTransId="{B8554915-6C8E-4366-97FC-EF0C6455C22F}" sibTransId="{0D56070A-069B-452D-8459-C121602FF512}"/>
    <dgm:cxn modelId="{A2A42651-05BE-43B0-9EDB-49B881708596}" type="presOf" srcId="{054FA6D6-BD55-4361-8A9D-CB377A205A43}" destId="{DF560ACE-E6D4-4596-8BE3-3A09F9812800}" srcOrd="0" destOrd="0" presId="urn:microsoft.com/office/officeart/2005/8/layout/process5"/>
    <dgm:cxn modelId="{60F72479-2419-4786-A6B7-881A2F8EFAFD}" type="presOf" srcId="{9E9FC7B8-47FA-4F02-8F89-7CEC21C5E634}" destId="{4C6663FA-8A6B-44F4-B9D1-3DD67191183A}" srcOrd="0" destOrd="0" presId="urn:microsoft.com/office/officeart/2005/8/layout/process5"/>
    <dgm:cxn modelId="{8FB8BA85-C233-4B71-BD23-BB0B243C9650}" type="presOf" srcId="{9EE7EDE0-776B-4254-BC99-6A1167B36758}" destId="{6B4C5A59-5FE0-4C74-811C-22D6FE14647B}" srcOrd="1" destOrd="0" presId="urn:microsoft.com/office/officeart/2005/8/layout/process5"/>
    <dgm:cxn modelId="{E6733587-EBE1-41F5-B6FE-83698FB370BC}" type="presOf" srcId="{9EE7EDE0-776B-4254-BC99-6A1167B36758}" destId="{ACF39691-9705-4D14-ACDA-AE8EB12151CF}" srcOrd="0" destOrd="0" presId="urn:microsoft.com/office/officeart/2005/8/layout/process5"/>
    <dgm:cxn modelId="{19A8F6AB-A2A1-4B96-AB44-594C37D1A73F}" type="presOf" srcId="{0603935B-12E1-4DB2-9AC5-0389E07C120C}" destId="{C3CCD6EE-406E-42FD-8737-E01422FD0FDF}" srcOrd="0" destOrd="0" presId="urn:microsoft.com/office/officeart/2005/8/layout/process5"/>
    <dgm:cxn modelId="{EC503FAF-D6A2-45B0-A53E-536219721247}" type="presOf" srcId="{50545208-540E-4D8A-8056-70FBE631A591}" destId="{06E3D423-8931-4971-BDAE-7A9CEE306BAC}" srcOrd="0" destOrd="0" presId="urn:microsoft.com/office/officeart/2005/8/layout/process5"/>
    <dgm:cxn modelId="{7FD075B0-ECF2-4303-9510-120DE9ACCEEE}" srcId="{D1BE3AC2-6707-482B-B009-EBB2F322D12B}" destId="{9E9FC7B8-47FA-4F02-8F89-7CEC21C5E634}" srcOrd="4" destOrd="0" parTransId="{BB8CC4C6-61BA-425C-A7D5-6D448C9236B4}" sibTransId="{6C43AD40-044F-427B-AF54-50089008C9AB}"/>
    <dgm:cxn modelId="{139A5ABE-0F8E-451A-B1BC-C1217F0C3101}" type="presOf" srcId="{0D56070A-069B-452D-8459-C121602FF512}" destId="{0BABEBA1-7CBD-48E9-85C4-9F3D7114BED5}" srcOrd="0" destOrd="0" presId="urn:microsoft.com/office/officeart/2005/8/layout/process5"/>
    <dgm:cxn modelId="{9F4CB3BE-D4F7-44DF-BA9A-7934AF407BAD}" srcId="{D1BE3AC2-6707-482B-B009-EBB2F322D12B}" destId="{C8E61FC9-5942-49B9-8B5B-0AFB4945D1E2}" srcOrd="3" destOrd="0" parTransId="{8BA136D6-8E8E-4855-AAC0-A3146A24FFB4}" sibTransId="{0603935B-12E1-4DB2-9AC5-0389E07C120C}"/>
    <dgm:cxn modelId="{D7F1FBDD-2997-4171-A3E4-8803028E40AE}" type="presOf" srcId="{366207F4-F728-420C-9DE8-AA6D2F69B85C}" destId="{F53582FC-4718-4F66-823D-2FD66BB9E2A2}" srcOrd="0" destOrd="0" presId="urn:microsoft.com/office/officeart/2005/8/layout/process5"/>
    <dgm:cxn modelId="{85E661EC-E1BB-4B9E-980C-19A5040623B0}" type="presOf" srcId="{0D56070A-069B-452D-8459-C121602FF512}" destId="{0A09F30F-0BB6-4907-B6A8-B48FD399D30E}" srcOrd="1" destOrd="0" presId="urn:microsoft.com/office/officeart/2005/8/layout/process5"/>
    <dgm:cxn modelId="{20079AFD-2800-477D-AEF2-34B585137B14}" type="presOf" srcId="{C8E61FC9-5942-49B9-8B5B-0AFB4945D1E2}" destId="{372238C1-704B-4990-A93B-EA19603C1386}" srcOrd="0" destOrd="0" presId="urn:microsoft.com/office/officeart/2005/8/layout/process5"/>
    <dgm:cxn modelId="{2501BF00-B4C3-4FF5-976D-05FDBAEA6BCB}" type="presParOf" srcId="{4D754DB5-C2DC-4A9A-B988-307861122BF2}" destId="{2B8684EB-2846-44A4-BC01-05ED85EB6E76}" srcOrd="0" destOrd="0" presId="urn:microsoft.com/office/officeart/2005/8/layout/process5"/>
    <dgm:cxn modelId="{17D4CEDD-745A-4BC3-8EC8-079CC441A6D0}" type="presParOf" srcId="{4D754DB5-C2DC-4A9A-B988-307861122BF2}" destId="{06E3D423-8931-4971-BDAE-7A9CEE306BAC}" srcOrd="1" destOrd="0" presId="urn:microsoft.com/office/officeart/2005/8/layout/process5"/>
    <dgm:cxn modelId="{18D65D07-9360-4200-BF55-B831FBB47AD0}" type="presParOf" srcId="{06E3D423-8931-4971-BDAE-7A9CEE306BAC}" destId="{9B363233-A5D3-488A-A194-061976FAE197}" srcOrd="0" destOrd="0" presId="urn:microsoft.com/office/officeart/2005/8/layout/process5"/>
    <dgm:cxn modelId="{042C990D-42A2-45B9-AB8D-FD170F24F18A}" type="presParOf" srcId="{4D754DB5-C2DC-4A9A-B988-307861122BF2}" destId="{F53582FC-4718-4F66-823D-2FD66BB9E2A2}" srcOrd="2" destOrd="0" presId="urn:microsoft.com/office/officeart/2005/8/layout/process5"/>
    <dgm:cxn modelId="{943E5A6F-890B-4187-B383-C50DFAB7BDF4}" type="presParOf" srcId="{4D754DB5-C2DC-4A9A-B988-307861122BF2}" destId="{ACF39691-9705-4D14-ACDA-AE8EB12151CF}" srcOrd="3" destOrd="0" presId="urn:microsoft.com/office/officeart/2005/8/layout/process5"/>
    <dgm:cxn modelId="{9FD1FAC8-3F10-4D37-9674-9D414FB0EC97}" type="presParOf" srcId="{ACF39691-9705-4D14-ACDA-AE8EB12151CF}" destId="{6B4C5A59-5FE0-4C74-811C-22D6FE14647B}" srcOrd="0" destOrd="0" presId="urn:microsoft.com/office/officeart/2005/8/layout/process5"/>
    <dgm:cxn modelId="{9AF5E09D-FB38-4760-BC5A-1BB56A2E6F7B}" type="presParOf" srcId="{4D754DB5-C2DC-4A9A-B988-307861122BF2}" destId="{DF560ACE-E6D4-4596-8BE3-3A09F9812800}" srcOrd="4" destOrd="0" presId="urn:microsoft.com/office/officeart/2005/8/layout/process5"/>
    <dgm:cxn modelId="{E39B94B9-4EA0-44AA-ABB5-5B1C1740DBB9}" type="presParOf" srcId="{4D754DB5-C2DC-4A9A-B988-307861122BF2}" destId="{0BABEBA1-7CBD-48E9-85C4-9F3D7114BED5}" srcOrd="5" destOrd="0" presId="urn:microsoft.com/office/officeart/2005/8/layout/process5"/>
    <dgm:cxn modelId="{3364F9FD-23A9-401D-AE27-FE9399682D13}" type="presParOf" srcId="{0BABEBA1-7CBD-48E9-85C4-9F3D7114BED5}" destId="{0A09F30F-0BB6-4907-B6A8-B48FD399D30E}" srcOrd="0" destOrd="0" presId="urn:microsoft.com/office/officeart/2005/8/layout/process5"/>
    <dgm:cxn modelId="{E84FC90C-1E66-47C4-850E-6383896BEEAB}" type="presParOf" srcId="{4D754DB5-C2DC-4A9A-B988-307861122BF2}" destId="{372238C1-704B-4990-A93B-EA19603C1386}" srcOrd="6" destOrd="0" presId="urn:microsoft.com/office/officeart/2005/8/layout/process5"/>
    <dgm:cxn modelId="{3B8E5B86-0FFE-4C1C-AA23-46F6A0658DFE}" type="presParOf" srcId="{4D754DB5-C2DC-4A9A-B988-307861122BF2}" destId="{C3CCD6EE-406E-42FD-8737-E01422FD0FDF}" srcOrd="7" destOrd="0" presId="urn:microsoft.com/office/officeart/2005/8/layout/process5"/>
    <dgm:cxn modelId="{5BD8A5E8-D397-40DC-B29F-8289B65A1391}" type="presParOf" srcId="{C3CCD6EE-406E-42FD-8737-E01422FD0FDF}" destId="{5E2F9BAB-741E-4268-874E-8D7CB00F4037}" srcOrd="0" destOrd="0" presId="urn:microsoft.com/office/officeart/2005/8/layout/process5"/>
    <dgm:cxn modelId="{56E99632-F47D-4E4A-A057-769919D99D73}" type="presParOf" srcId="{4D754DB5-C2DC-4A9A-B988-307861122BF2}" destId="{4C6663FA-8A6B-44F4-B9D1-3DD67191183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964C0C-E735-44EA-911F-4BF7651CDFE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891B44-2231-43B2-8019-C51BC0A0E728}">
      <dgm:prSet/>
      <dgm:spPr/>
      <dgm:t>
        <a:bodyPr/>
        <a:lstStyle/>
        <a:p>
          <a:r>
            <a:rPr lang="en-US"/>
            <a:t>Protect</a:t>
          </a:r>
        </a:p>
      </dgm:t>
    </dgm:pt>
    <dgm:pt modelId="{9D1A688D-01FA-4CC3-8E0D-7EC46D8C69D8}" type="parTrans" cxnId="{E44ADFD4-96C1-4471-9CF6-437CB7F97D01}">
      <dgm:prSet/>
      <dgm:spPr/>
      <dgm:t>
        <a:bodyPr/>
        <a:lstStyle/>
        <a:p>
          <a:endParaRPr lang="en-US"/>
        </a:p>
      </dgm:t>
    </dgm:pt>
    <dgm:pt modelId="{75990951-8B7C-454B-9524-DCC8E8FAC0BF}" type="sibTrans" cxnId="{E44ADFD4-96C1-4471-9CF6-437CB7F97D01}">
      <dgm:prSet/>
      <dgm:spPr/>
      <dgm:t>
        <a:bodyPr/>
        <a:lstStyle/>
        <a:p>
          <a:endParaRPr lang="en-US"/>
        </a:p>
      </dgm:t>
    </dgm:pt>
    <dgm:pt modelId="{74D3CAF7-79FA-4394-B83F-87A6E3D21AA9}">
      <dgm:prSet/>
      <dgm:spPr/>
      <dgm:t>
        <a:bodyPr/>
        <a:lstStyle/>
        <a:p>
          <a:r>
            <a:rPr lang="en-US"/>
            <a:t>Protect relational time: reduce caseloads or ringfence minutes for relational visits and follow‑up.</a:t>
          </a:r>
        </a:p>
      </dgm:t>
    </dgm:pt>
    <dgm:pt modelId="{5C69C9F5-F14F-4460-8BB1-74A41AA0693E}" type="parTrans" cxnId="{D395AB6D-1AC8-464E-81B3-7D5687253F30}">
      <dgm:prSet/>
      <dgm:spPr/>
      <dgm:t>
        <a:bodyPr/>
        <a:lstStyle/>
        <a:p>
          <a:endParaRPr lang="en-US"/>
        </a:p>
      </dgm:t>
    </dgm:pt>
    <dgm:pt modelId="{95ABF90C-6428-444E-AF1F-3637BE9C78B5}" type="sibTrans" cxnId="{D395AB6D-1AC8-464E-81B3-7D5687253F30}">
      <dgm:prSet/>
      <dgm:spPr/>
      <dgm:t>
        <a:bodyPr/>
        <a:lstStyle/>
        <a:p>
          <a:endParaRPr lang="en-US"/>
        </a:p>
      </dgm:t>
    </dgm:pt>
    <dgm:pt modelId="{71A7FFD4-1982-404A-9C11-85C1EC929775}">
      <dgm:prSet/>
      <dgm:spPr/>
      <dgm:t>
        <a:bodyPr/>
        <a:lstStyle/>
        <a:p>
          <a:r>
            <a:rPr lang="en-US"/>
            <a:t>Stabilise</a:t>
          </a:r>
        </a:p>
      </dgm:t>
    </dgm:pt>
    <dgm:pt modelId="{9817F01A-B87C-4EEF-AF78-83BA691D4CA6}" type="parTrans" cxnId="{CB0A634F-94B1-4A7C-B27C-5DADE7B14790}">
      <dgm:prSet/>
      <dgm:spPr/>
      <dgm:t>
        <a:bodyPr/>
        <a:lstStyle/>
        <a:p>
          <a:endParaRPr lang="en-US"/>
        </a:p>
      </dgm:t>
    </dgm:pt>
    <dgm:pt modelId="{43B869DA-2B94-42EA-8C84-D212CE1251E2}" type="sibTrans" cxnId="{CB0A634F-94B1-4A7C-B27C-5DADE7B14790}">
      <dgm:prSet/>
      <dgm:spPr/>
      <dgm:t>
        <a:bodyPr/>
        <a:lstStyle/>
        <a:p>
          <a:endParaRPr lang="en-US"/>
        </a:p>
      </dgm:t>
    </dgm:pt>
    <dgm:pt modelId="{D3DECA06-49C7-405E-BFCD-3C14B12DADC6}">
      <dgm:prSet/>
      <dgm:spPr/>
      <dgm:t>
        <a:bodyPr/>
        <a:lstStyle/>
        <a:p>
          <a:r>
            <a:rPr lang="en-US"/>
            <a:t>Stabilise the workforce: move to longer funding cycles, improve pay, and invest in CPD and supervised mentorship.</a:t>
          </a:r>
        </a:p>
      </dgm:t>
    </dgm:pt>
    <dgm:pt modelId="{45706C51-9598-415B-9B4B-A2C7A670019F}" type="parTrans" cxnId="{07C2BB49-AE64-4127-B2FE-D206296D7B61}">
      <dgm:prSet/>
      <dgm:spPr/>
      <dgm:t>
        <a:bodyPr/>
        <a:lstStyle/>
        <a:p>
          <a:endParaRPr lang="en-US"/>
        </a:p>
      </dgm:t>
    </dgm:pt>
    <dgm:pt modelId="{C3C64DB0-C1F4-4F09-AD16-2E152505C886}" type="sibTrans" cxnId="{07C2BB49-AE64-4127-B2FE-D206296D7B61}">
      <dgm:prSet/>
      <dgm:spPr/>
      <dgm:t>
        <a:bodyPr/>
        <a:lstStyle/>
        <a:p>
          <a:endParaRPr lang="en-US"/>
        </a:p>
      </dgm:t>
    </dgm:pt>
    <dgm:pt modelId="{2202019F-EB8C-4373-8333-CE53F93932FF}">
      <dgm:prSet/>
      <dgm:spPr/>
      <dgm:t>
        <a:bodyPr/>
        <a:lstStyle/>
        <a:p>
          <a:r>
            <a:rPr lang="en-US"/>
            <a:t>Tackle</a:t>
          </a:r>
        </a:p>
      </dgm:t>
    </dgm:pt>
    <dgm:pt modelId="{90B067AC-4B1B-4F6E-BC22-B90EBDD27603}" type="parTrans" cxnId="{0D191323-1D21-4C77-B05A-6D21D0592A3A}">
      <dgm:prSet/>
      <dgm:spPr/>
      <dgm:t>
        <a:bodyPr/>
        <a:lstStyle/>
        <a:p>
          <a:endParaRPr lang="en-US"/>
        </a:p>
      </dgm:t>
    </dgm:pt>
    <dgm:pt modelId="{55264B9C-2A77-4C45-9D78-E44CB48D05CC}" type="sibTrans" cxnId="{0D191323-1D21-4C77-B05A-6D21D0592A3A}">
      <dgm:prSet/>
      <dgm:spPr/>
      <dgm:t>
        <a:bodyPr/>
        <a:lstStyle/>
        <a:p>
          <a:endParaRPr lang="en-US"/>
        </a:p>
      </dgm:t>
    </dgm:pt>
    <dgm:pt modelId="{ED832283-7BDE-433A-A3C3-CC89F2200514}">
      <dgm:prSet/>
      <dgm:spPr/>
      <dgm:t>
        <a:bodyPr/>
        <a:lstStyle/>
        <a:p>
          <a:r>
            <a:rPr lang="en-US"/>
            <a:t>Tackle access inequities: scale community early‑intervention capacity and improve proactive signposting across postcodes.</a:t>
          </a:r>
        </a:p>
      </dgm:t>
    </dgm:pt>
    <dgm:pt modelId="{EBA4490C-F596-4009-856B-D5B76EF27196}" type="parTrans" cxnId="{E733EB4B-5BFB-4272-8217-579E6EB55B6E}">
      <dgm:prSet/>
      <dgm:spPr/>
      <dgm:t>
        <a:bodyPr/>
        <a:lstStyle/>
        <a:p>
          <a:endParaRPr lang="en-US"/>
        </a:p>
      </dgm:t>
    </dgm:pt>
    <dgm:pt modelId="{4EDC5828-B8B7-4D62-AEC1-CE544BFFDA13}" type="sibTrans" cxnId="{E733EB4B-5BFB-4272-8217-579E6EB55B6E}">
      <dgm:prSet/>
      <dgm:spPr/>
      <dgm:t>
        <a:bodyPr/>
        <a:lstStyle/>
        <a:p>
          <a:endParaRPr lang="en-US"/>
        </a:p>
      </dgm:t>
    </dgm:pt>
    <dgm:pt modelId="{CDF82F08-7E26-49DD-8D87-B20B2AB8FB6D}" type="pres">
      <dgm:prSet presAssocID="{78964C0C-E735-44EA-911F-4BF7651CDFE8}" presName="Name0" presStyleCnt="0">
        <dgm:presLayoutVars>
          <dgm:chMax/>
          <dgm:chPref/>
          <dgm:dir/>
          <dgm:animLvl val="lvl"/>
        </dgm:presLayoutVars>
      </dgm:prSet>
      <dgm:spPr/>
    </dgm:pt>
    <dgm:pt modelId="{19E160F1-66D6-4E18-B2F2-17886D119079}" type="pres">
      <dgm:prSet presAssocID="{DE891B44-2231-43B2-8019-C51BC0A0E728}" presName="composite" presStyleCnt="0"/>
      <dgm:spPr/>
    </dgm:pt>
    <dgm:pt modelId="{B0CF9D6E-EDFB-4AB8-8DD3-C60EE3BD1E1F}" type="pres">
      <dgm:prSet presAssocID="{DE891B44-2231-43B2-8019-C51BC0A0E72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97584E3-219E-49D0-BB7E-305CB4AA3AB5}" type="pres">
      <dgm:prSet presAssocID="{DE891B44-2231-43B2-8019-C51BC0A0E72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7B24715-771A-477F-AA2D-A60ED4D3B210}" type="pres">
      <dgm:prSet presAssocID="{DE891B44-2231-43B2-8019-C51BC0A0E728}" presName="BalanceSpacing" presStyleCnt="0"/>
      <dgm:spPr/>
    </dgm:pt>
    <dgm:pt modelId="{82A1410E-7BAF-4F09-8A5C-12C3193352AE}" type="pres">
      <dgm:prSet presAssocID="{DE891B44-2231-43B2-8019-C51BC0A0E728}" presName="BalanceSpacing1" presStyleCnt="0"/>
      <dgm:spPr/>
    </dgm:pt>
    <dgm:pt modelId="{10D04214-81BC-4161-B397-E9ABE8026E97}" type="pres">
      <dgm:prSet presAssocID="{75990951-8B7C-454B-9524-DCC8E8FAC0BF}" presName="Accent1Text" presStyleLbl="node1" presStyleIdx="1" presStyleCnt="6"/>
      <dgm:spPr/>
    </dgm:pt>
    <dgm:pt modelId="{ACCBF6B1-5237-490C-98F4-9EE876B46E56}" type="pres">
      <dgm:prSet presAssocID="{75990951-8B7C-454B-9524-DCC8E8FAC0BF}" presName="spaceBetweenRectangles" presStyleCnt="0"/>
      <dgm:spPr/>
    </dgm:pt>
    <dgm:pt modelId="{3B9D4B02-F8BF-4131-B484-06060C891BE8}" type="pres">
      <dgm:prSet presAssocID="{71A7FFD4-1982-404A-9C11-85C1EC929775}" presName="composite" presStyleCnt="0"/>
      <dgm:spPr/>
    </dgm:pt>
    <dgm:pt modelId="{CC4F086C-2428-4493-B361-A1CFA2065765}" type="pres">
      <dgm:prSet presAssocID="{71A7FFD4-1982-404A-9C11-85C1EC92977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BD9E6C2-4774-496E-9C64-6E648B886049}" type="pres">
      <dgm:prSet presAssocID="{71A7FFD4-1982-404A-9C11-85C1EC92977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8B625F3-1C11-41A8-B307-0447682FCF74}" type="pres">
      <dgm:prSet presAssocID="{71A7FFD4-1982-404A-9C11-85C1EC929775}" presName="BalanceSpacing" presStyleCnt="0"/>
      <dgm:spPr/>
    </dgm:pt>
    <dgm:pt modelId="{2401953F-1C37-4F50-9832-C996EA523C8C}" type="pres">
      <dgm:prSet presAssocID="{71A7FFD4-1982-404A-9C11-85C1EC929775}" presName="BalanceSpacing1" presStyleCnt="0"/>
      <dgm:spPr/>
    </dgm:pt>
    <dgm:pt modelId="{5630A0B9-098D-453D-8004-20CF3F7FD81B}" type="pres">
      <dgm:prSet presAssocID="{43B869DA-2B94-42EA-8C84-D212CE1251E2}" presName="Accent1Text" presStyleLbl="node1" presStyleIdx="3" presStyleCnt="6"/>
      <dgm:spPr/>
    </dgm:pt>
    <dgm:pt modelId="{4A901343-81EA-46AC-BAC7-8B9449C29457}" type="pres">
      <dgm:prSet presAssocID="{43B869DA-2B94-42EA-8C84-D212CE1251E2}" presName="spaceBetweenRectangles" presStyleCnt="0"/>
      <dgm:spPr/>
    </dgm:pt>
    <dgm:pt modelId="{7CFC645D-6D27-4BFE-B80C-60AC4C920C37}" type="pres">
      <dgm:prSet presAssocID="{2202019F-EB8C-4373-8333-CE53F93932FF}" presName="composite" presStyleCnt="0"/>
      <dgm:spPr/>
    </dgm:pt>
    <dgm:pt modelId="{640CC066-84D9-4157-9C48-44FADD5D37F8}" type="pres">
      <dgm:prSet presAssocID="{2202019F-EB8C-4373-8333-CE53F93932F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F502980-9D14-4A07-A312-60C70366C0B4}" type="pres">
      <dgm:prSet presAssocID="{2202019F-EB8C-4373-8333-CE53F93932F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69EC46C-B312-4E30-9E0D-14780AB75155}" type="pres">
      <dgm:prSet presAssocID="{2202019F-EB8C-4373-8333-CE53F93932FF}" presName="BalanceSpacing" presStyleCnt="0"/>
      <dgm:spPr/>
    </dgm:pt>
    <dgm:pt modelId="{BDC2C440-7C9E-42A9-962D-93145DD9DFA7}" type="pres">
      <dgm:prSet presAssocID="{2202019F-EB8C-4373-8333-CE53F93932FF}" presName="BalanceSpacing1" presStyleCnt="0"/>
      <dgm:spPr/>
    </dgm:pt>
    <dgm:pt modelId="{FDF46FFD-62CE-4141-AC75-7FF65B4CEA52}" type="pres">
      <dgm:prSet presAssocID="{55264B9C-2A77-4C45-9D78-E44CB48D05CC}" presName="Accent1Text" presStyleLbl="node1" presStyleIdx="5" presStyleCnt="6"/>
      <dgm:spPr/>
    </dgm:pt>
  </dgm:ptLst>
  <dgm:cxnLst>
    <dgm:cxn modelId="{0D191323-1D21-4C77-B05A-6D21D0592A3A}" srcId="{78964C0C-E735-44EA-911F-4BF7651CDFE8}" destId="{2202019F-EB8C-4373-8333-CE53F93932FF}" srcOrd="2" destOrd="0" parTransId="{90B067AC-4B1B-4F6E-BC22-B90EBDD27603}" sibTransId="{55264B9C-2A77-4C45-9D78-E44CB48D05CC}"/>
    <dgm:cxn modelId="{02E4AE28-9BFD-4805-880D-BCFF07C6EFCC}" type="presOf" srcId="{43B869DA-2B94-42EA-8C84-D212CE1251E2}" destId="{5630A0B9-098D-453D-8004-20CF3F7FD81B}" srcOrd="0" destOrd="0" presId="urn:microsoft.com/office/officeart/2008/layout/AlternatingHexagons"/>
    <dgm:cxn modelId="{BAA75765-909E-4EBE-99C7-B8AB543AF452}" type="presOf" srcId="{75990951-8B7C-454B-9524-DCC8E8FAC0BF}" destId="{10D04214-81BC-4161-B397-E9ABE8026E97}" srcOrd="0" destOrd="0" presId="urn:microsoft.com/office/officeart/2008/layout/AlternatingHexagons"/>
    <dgm:cxn modelId="{07C2BB49-AE64-4127-B2FE-D206296D7B61}" srcId="{71A7FFD4-1982-404A-9C11-85C1EC929775}" destId="{D3DECA06-49C7-405E-BFCD-3C14B12DADC6}" srcOrd="0" destOrd="0" parTransId="{45706C51-9598-415B-9B4B-A2C7A670019F}" sibTransId="{C3C64DB0-C1F4-4F09-AD16-2E152505C886}"/>
    <dgm:cxn modelId="{E733EB4B-5BFB-4272-8217-579E6EB55B6E}" srcId="{2202019F-EB8C-4373-8333-CE53F93932FF}" destId="{ED832283-7BDE-433A-A3C3-CC89F2200514}" srcOrd="0" destOrd="0" parTransId="{EBA4490C-F596-4009-856B-D5B76EF27196}" sibTransId="{4EDC5828-B8B7-4D62-AEC1-CE544BFFDA13}"/>
    <dgm:cxn modelId="{D395AB6D-1AC8-464E-81B3-7D5687253F30}" srcId="{DE891B44-2231-43B2-8019-C51BC0A0E728}" destId="{74D3CAF7-79FA-4394-B83F-87A6E3D21AA9}" srcOrd="0" destOrd="0" parTransId="{5C69C9F5-F14F-4460-8BB1-74A41AA0693E}" sibTransId="{95ABF90C-6428-444E-AF1F-3637BE9C78B5}"/>
    <dgm:cxn modelId="{CB0A634F-94B1-4A7C-B27C-5DADE7B14790}" srcId="{78964C0C-E735-44EA-911F-4BF7651CDFE8}" destId="{71A7FFD4-1982-404A-9C11-85C1EC929775}" srcOrd="1" destOrd="0" parTransId="{9817F01A-B87C-4EEF-AF78-83BA691D4CA6}" sibTransId="{43B869DA-2B94-42EA-8C84-D212CE1251E2}"/>
    <dgm:cxn modelId="{7A0E5481-62BC-4E6F-AD7B-EFC739988E05}" type="presOf" srcId="{2202019F-EB8C-4373-8333-CE53F93932FF}" destId="{640CC066-84D9-4157-9C48-44FADD5D37F8}" srcOrd="0" destOrd="0" presId="urn:microsoft.com/office/officeart/2008/layout/AlternatingHexagons"/>
    <dgm:cxn modelId="{58148DAC-800E-423F-BDD8-E1452A1981A0}" type="presOf" srcId="{DE891B44-2231-43B2-8019-C51BC0A0E728}" destId="{B0CF9D6E-EDFB-4AB8-8DD3-C60EE3BD1E1F}" srcOrd="0" destOrd="0" presId="urn:microsoft.com/office/officeart/2008/layout/AlternatingHexagons"/>
    <dgm:cxn modelId="{F64BF2AF-1580-453C-8217-86E7E8B20D00}" type="presOf" srcId="{55264B9C-2A77-4C45-9D78-E44CB48D05CC}" destId="{FDF46FFD-62CE-4141-AC75-7FF65B4CEA52}" srcOrd="0" destOrd="0" presId="urn:microsoft.com/office/officeart/2008/layout/AlternatingHexagons"/>
    <dgm:cxn modelId="{F6AE28C0-A92E-46DF-A390-7F51B5AC6C4E}" type="presOf" srcId="{78964C0C-E735-44EA-911F-4BF7651CDFE8}" destId="{CDF82F08-7E26-49DD-8D87-B20B2AB8FB6D}" srcOrd="0" destOrd="0" presId="urn:microsoft.com/office/officeart/2008/layout/AlternatingHexagons"/>
    <dgm:cxn modelId="{8CF13CC6-A9E3-4D16-B369-DB6E2B926DD2}" type="presOf" srcId="{D3DECA06-49C7-405E-BFCD-3C14B12DADC6}" destId="{4BD9E6C2-4774-496E-9C64-6E648B886049}" srcOrd="0" destOrd="0" presId="urn:microsoft.com/office/officeart/2008/layout/AlternatingHexagons"/>
    <dgm:cxn modelId="{ED586DC6-D3CA-416C-866A-6B8F81CF0EE4}" type="presOf" srcId="{74D3CAF7-79FA-4394-B83F-87A6E3D21AA9}" destId="{397584E3-219E-49D0-BB7E-305CB4AA3AB5}" srcOrd="0" destOrd="0" presId="urn:microsoft.com/office/officeart/2008/layout/AlternatingHexagons"/>
    <dgm:cxn modelId="{CDD2C5C8-07AA-4A17-8669-5A1BD8AE6501}" type="presOf" srcId="{ED832283-7BDE-433A-A3C3-CC89F2200514}" destId="{2F502980-9D14-4A07-A312-60C70366C0B4}" srcOrd="0" destOrd="0" presId="urn:microsoft.com/office/officeart/2008/layout/AlternatingHexagons"/>
    <dgm:cxn modelId="{E44ADFD4-96C1-4471-9CF6-437CB7F97D01}" srcId="{78964C0C-E735-44EA-911F-4BF7651CDFE8}" destId="{DE891B44-2231-43B2-8019-C51BC0A0E728}" srcOrd="0" destOrd="0" parTransId="{9D1A688D-01FA-4CC3-8E0D-7EC46D8C69D8}" sibTransId="{75990951-8B7C-454B-9524-DCC8E8FAC0BF}"/>
    <dgm:cxn modelId="{E236B2DF-0FE1-4549-8060-F19E6BD2C0C9}" type="presOf" srcId="{71A7FFD4-1982-404A-9C11-85C1EC929775}" destId="{CC4F086C-2428-4493-B361-A1CFA2065765}" srcOrd="0" destOrd="0" presId="urn:microsoft.com/office/officeart/2008/layout/AlternatingHexagons"/>
    <dgm:cxn modelId="{BA8EA4DF-A9DF-47ED-934E-C0003667F477}" type="presParOf" srcId="{CDF82F08-7E26-49DD-8D87-B20B2AB8FB6D}" destId="{19E160F1-66D6-4E18-B2F2-17886D119079}" srcOrd="0" destOrd="0" presId="urn:microsoft.com/office/officeart/2008/layout/AlternatingHexagons"/>
    <dgm:cxn modelId="{90E1DEE3-5CED-4A99-9851-3363E77E425B}" type="presParOf" srcId="{19E160F1-66D6-4E18-B2F2-17886D119079}" destId="{B0CF9D6E-EDFB-4AB8-8DD3-C60EE3BD1E1F}" srcOrd="0" destOrd="0" presId="urn:microsoft.com/office/officeart/2008/layout/AlternatingHexagons"/>
    <dgm:cxn modelId="{BD0D32DC-EF16-4EEF-92FB-4E28A7E8FBA4}" type="presParOf" srcId="{19E160F1-66D6-4E18-B2F2-17886D119079}" destId="{397584E3-219E-49D0-BB7E-305CB4AA3AB5}" srcOrd="1" destOrd="0" presId="urn:microsoft.com/office/officeart/2008/layout/AlternatingHexagons"/>
    <dgm:cxn modelId="{1A76D2E2-FC63-4337-9949-296D082E1A78}" type="presParOf" srcId="{19E160F1-66D6-4E18-B2F2-17886D119079}" destId="{07B24715-771A-477F-AA2D-A60ED4D3B210}" srcOrd="2" destOrd="0" presId="urn:microsoft.com/office/officeart/2008/layout/AlternatingHexagons"/>
    <dgm:cxn modelId="{8EF29360-AC32-4363-B661-4FD732E5855E}" type="presParOf" srcId="{19E160F1-66D6-4E18-B2F2-17886D119079}" destId="{82A1410E-7BAF-4F09-8A5C-12C3193352AE}" srcOrd="3" destOrd="0" presId="urn:microsoft.com/office/officeart/2008/layout/AlternatingHexagons"/>
    <dgm:cxn modelId="{4F6CF01F-8767-4E7D-B19F-382DF5C9714B}" type="presParOf" srcId="{19E160F1-66D6-4E18-B2F2-17886D119079}" destId="{10D04214-81BC-4161-B397-E9ABE8026E97}" srcOrd="4" destOrd="0" presId="urn:microsoft.com/office/officeart/2008/layout/AlternatingHexagons"/>
    <dgm:cxn modelId="{C2FE2E1F-9A5A-4AD3-854B-A3D34B02F6B0}" type="presParOf" srcId="{CDF82F08-7E26-49DD-8D87-B20B2AB8FB6D}" destId="{ACCBF6B1-5237-490C-98F4-9EE876B46E56}" srcOrd="1" destOrd="0" presId="urn:microsoft.com/office/officeart/2008/layout/AlternatingHexagons"/>
    <dgm:cxn modelId="{E3A30407-CDE9-4237-AF36-E61AAFD1B629}" type="presParOf" srcId="{CDF82F08-7E26-49DD-8D87-B20B2AB8FB6D}" destId="{3B9D4B02-F8BF-4131-B484-06060C891BE8}" srcOrd="2" destOrd="0" presId="urn:microsoft.com/office/officeart/2008/layout/AlternatingHexagons"/>
    <dgm:cxn modelId="{0FC858E5-268F-4CBC-89DE-9068F8FE786B}" type="presParOf" srcId="{3B9D4B02-F8BF-4131-B484-06060C891BE8}" destId="{CC4F086C-2428-4493-B361-A1CFA2065765}" srcOrd="0" destOrd="0" presId="urn:microsoft.com/office/officeart/2008/layout/AlternatingHexagons"/>
    <dgm:cxn modelId="{946A7041-90A3-461B-ADBA-9AEA3A53F2C8}" type="presParOf" srcId="{3B9D4B02-F8BF-4131-B484-06060C891BE8}" destId="{4BD9E6C2-4774-496E-9C64-6E648B886049}" srcOrd="1" destOrd="0" presId="urn:microsoft.com/office/officeart/2008/layout/AlternatingHexagons"/>
    <dgm:cxn modelId="{139F3301-E51B-49FC-9C43-180D148E7CE7}" type="presParOf" srcId="{3B9D4B02-F8BF-4131-B484-06060C891BE8}" destId="{18B625F3-1C11-41A8-B307-0447682FCF74}" srcOrd="2" destOrd="0" presId="urn:microsoft.com/office/officeart/2008/layout/AlternatingHexagons"/>
    <dgm:cxn modelId="{F8F62323-7D2D-41F7-9B62-CCCADA60C3F3}" type="presParOf" srcId="{3B9D4B02-F8BF-4131-B484-06060C891BE8}" destId="{2401953F-1C37-4F50-9832-C996EA523C8C}" srcOrd="3" destOrd="0" presId="urn:microsoft.com/office/officeart/2008/layout/AlternatingHexagons"/>
    <dgm:cxn modelId="{08EFAC30-DCAA-47B7-B8CA-4C7550FC56D1}" type="presParOf" srcId="{3B9D4B02-F8BF-4131-B484-06060C891BE8}" destId="{5630A0B9-098D-453D-8004-20CF3F7FD81B}" srcOrd="4" destOrd="0" presId="urn:microsoft.com/office/officeart/2008/layout/AlternatingHexagons"/>
    <dgm:cxn modelId="{C75989E8-6782-4A82-AC24-6AA543861080}" type="presParOf" srcId="{CDF82F08-7E26-49DD-8D87-B20B2AB8FB6D}" destId="{4A901343-81EA-46AC-BAC7-8B9449C29457}" srcOrd="3" destOrd="0" presId="urn:microsoft.com/office/officeart/2008/layout/AlternatingHexagons"/>
    <dgm:cxn modelId="{42F9E8BF-12D5-4035-8917-0EB4792B6DA3}" type="presParOf" srcId="{CDF82F08-7E26-49DD-8D87-B20B2AB8FB6D}" destId="{7CFC645D-6D27-4BFE-B80C-60AC4C920C37}" srcOrd="4" destOrd="0" presId="urn:microsoft.com/office/officeart/2008/layout/AlternatingHexagons"/>
    <dgm:cxn modelId="{42F31046-879F-41CF-ADB9-689893079C40}" type="presParOf" srcId="{7CFC645D-6D27-4BFE-B80C-60AC4C920C37}" destId="{640CC066-84D9-4157-9C48-44FADD5D37F8}" srcOrd="0" destOrd="0" presId="urn:microsoft.com/office/officeart/2008/layout/AlternatingHexagons"/>
    <dgm:cxn modelId="{364656F7-D828-4C91-A1AA-4BEB943BE8C6}" type="presParOf" srcId="{7CFC645D-6D27-4BFE-B80C-60AC4C920C37}" destId="{2F502980-9D14-4A07-A312-60C70366C0B4}" srcOrd="1" destOrd="0" presId="urn:microsoft.com/office/officeart/2008/layout/AlternatingHexagons"/>
    <dgm:cxn modelId="{F9D63521-F444-4094-9FFA-0C66105659B0}" type="presParOf" srcId="{7CFC645D-6D27-4BFE-B80C-60AC4C920C37}" destId="{B69EC46C-B312-4E30-9E0D-14780AB75155}" srcOrd="2" destOrd="0" presId="urn:microsoft.com/office/officeart/2008/layout/AlternatingHexagons"/>
    <dgm:cxn modelId="{18455AE0-52A7-4A5A-933B-D6152041B7DD}" type="presParOf" srcId="{7CFC645D-6D27-4BFE-B80C-60AC4C920C37}" destId="{BDC2C440-7C9E-42A9-962D-93145DD9DFA7}" srcOrd="3" destOrd="0" presId="urn:microsoft.com/office/officeart/2008/layout/AlternatingHexagons"/>
    <dgm:cxn modelId="{EAA59B7D-958B-447A-9E97-47D7B5DE3DB9}" type="presParOf" srcId="{7CFC645D-6D27-4BFE-B80C-60AC4C920C37}" destId="{FDF46FFD-62CE-4141-AC75-7FF65B4CEA5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7BB4F-4C10-4354-969D-1E32390DB5BD}">
      <dsp:nvSpPr>
        <dsp:cNvPr id="0" name=""/>
        <dsp:cNvSpPr/>
      </dsp:nvSpPr>
      <dsp:spPr>
        <a:xfrm>
          <a:off x="0" y="241458"/>
          <a:ext cx="2371724" cy="14230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Systemic barriers:</a:t>
          </a:r>
          <a:endParaRPr lang="en-US" sz="2800" kern="1200"/>
        </a:p>
      </dsp:txBody>
      <dsp:txXfrm>
        <a:off x="0" y="241458"/>
        <a:ext cx="2371724" cy="1423035"/>
      </dsp:txXfrm>
    </dsp:sp>
    <dsp:sp modelId="{68F6076D-9F57-4498-9CD6-14722F39247E}">
      <dsp:nvSpPr>
        <dsp:cNvPr id="0" name=""/>
        <dsp:cNvSpPr/>
      </dsp:nvSpPr>
      <dsp:spPr>
        <a:xfrm>
          <a:off x="2608897" y="241458"/>
          <a:ext cx="2371724" cy="1423035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Fragmented services (“silos”)</a:t>
          </a:r>
          <a:endParaRPr lang="en-US" sz="2800" kern="1200"/>
        </a:p>
      </dsp:txBody>
      <dsp:txXfrm>
        <a:off x="2608897" y="241458"/>
        <a:ext cx="2371724" cy="1423035"/>
      </dsp:txXfrm>
    </dsp:sp>
    <dsp:sp modelId="{3B15EFA8-F694-4B65-8147-6D57BCD17BD2}">
      <dsp:nvSpPr>
        <dsp:cNvPr id="0" name=""/>
        <dsp:cNvSpPr/>
      </dsp:nvSpPr>
      <dsp:spPr>
        <a:xfrm>
          <a:off x="5217794" y="241458"/>
          <a:ext cx="2371724" cy="142303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Postcode lottery of access</a:t>
          </a:r>
          <a:endParaRPr lang="en-US" sz="2800" kern="1200"/>
        </a:p>
      </dsp:txBody>
      <dsp:txXfrm>
        <a:off x="5217794" y="241458"/>
        <a:ext cx="2371724" cy="1423035"/>
      </dsp:txXfrm>
    </dsp:sp>
    <dsp:sp modelId="{4EA6965D-2BD9-499F-8C66-B3766D987BDA}">
      <dsp:nvSpPr>
        <dsp:cNvPr id="0" name=""/>
        <dsp:cNvSpPr/>
      </dsp:nvSpPr>
      <dsp:spPr>
        <a:xfrm>
          <a:off x="1304448" y="1901666"/>
          <a:ext cx="2371724" cy="1423035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Inflexible, short-term funding</a:t>
          </a:r>
          <a:endParaRPr lang="en-US" sz="2800" kern="1200"/>
        </a:p>
      </dsp:txBody>
      <dsp:txXfrm>
        <a:off x="1304448" y="1901666"/>
        <a:ext cx="2371724" cy="1423035"/>
      </dsp:txXfrm>
    </dsp:sp>
    <dsp:sp modelId="{47998088-9CAA-4EC5-8581-57ECFCE71F67}">
      <dsp:nvSpPr>
        <dsp:cNvPr id="0" name=""/>
        <dsp:cNvSpPr/>
      </dsp:nvSpPr>
      <dsp:spPr>
        <a:xfrm>
          <a:off x="3913346" y="1901666"/>
          <a:ext cx="2371724" cy="142303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Reactive, not preventative approaches</a:t>
          </a:r>
          <a:endParaRPr lang="en-US" sz="2800" kern="1200"/>
        </a:p>
      </dsp:txBody>
      <dsp:txXfrm>
        <a:off x="3913346" y="1901666"/>
        <a:ext cx="2371724" cy="1423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684EB-2846-44A4-BC01-05ED85EB6E76}">
      <dsp:nvSpPr>
        <dsp:cNvPr id="0" name=""/>
        <dsp:cNvSpPr/>
      </dsp:nvSpPr>
      <dsp:spPr>
        <a:xfrm>
          <a:off x="5906" y="172508"/>
          <a:ext cx="1765291" cy="1059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Impacts on parents and children:</a:t>
          </a:r>
          <a:endParaRPr lang="en-US" sz="1500" kern="1200"/>
        </a:p>
      </dsp:txBody>
      <dsp:txXfrm>
        <a:off x="36928" y="203530"/>
        <a:ext cx="1703247" cy="997130"/>
      </dsp:txXfrm>
    </dsp:sp>
    <dsp:sp modelId="{06E3D423-8931-4971-BDAE-7A9CEE306BAC}">
      <dsp:nvSpPr>
        <dsp:cNvPr id="0" name=""/>
        <dsp:cNvSpPr/>
      </dsp:nvSpPr>
      <dsp:spPr>
        <a:xfrm>
          <a:off x="1926543" y="483199"/>
          <a:ext cx="374241" cy="437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926543" y="570757"/>
        <a:ext cx="261969" cy="262676"/>
      </dsp:txXfrm>
    </dsp:sp>
    <dsp:sp modelId="{F53582FC-4718-4F66-823D-2FD66BB9E2A2}">
      <dsp:nvSpPr>
        <dsp:cNvPr id="0" name=""/>
        <dsp:cNvSpPr/>
      </dsp:nvSpPr>
      <dsp:spPr>
        <a:xfrm>
          <a:off x="2477313" y="172508"/>
          <a:ext cx="1765291" cy="1059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Long waiting lists for mental health support</a:t>
          </a:r>
          <a:endParaRPr lang="en-US" sz="1500" kern="1200"/>
        </a:p>
      </dsp:txBody>
      <dsp:txXfrm>
        <a:off x="2508335" y="203530"/>
        <a:ext cx="1703247" cy="997130"/>
      </dsp:txXfrm>
    </dsp:sp>
    <dsp:sp modelId="{ACF39691-9705-4D14-ACDA-AE8EB12151CF}">
      <dsp:nvSpPr>
        <dsp:cNvPr id="0" name=""/>
        <dsp:cNvSpPr/>
      </dsp:nvSpPr>
      <dsp:spPr>
        <a:xfrm>
          <a:off x="4397950" y="483199"/>
          <a:ext cx="374241" cy="437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397950" y="570757"/>
        <a:ext cx="261969" cy="262676"/>
      </dsp:txXfrm>
    </dsp:sp>
    <dsp:sp modelId="{DF560ACE-E6D4-4596-8BE3-3A09F9812800}">
      <dsp:nvSpPr>
        <dsp:cNvPr id="0" name=""/>
        <dsp:cNvSpPr/>
      </dsp:nvSpPr>
      <dsp:spPr>
        <a:xfrm>
          <a:off x="4948721" y="172508"/>
          <a:ext cx="1765291" cy="1059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Mothers overwhelmed, gaps in postnatal care</a:t>
          </a:r>
          <a:endParaRPr lang="en-US" sz="1500" kern="1200"/>
        </a:p>
      </dsp:txBody>
      <dsp:txXfrm>
        <a:off x="4979743" y="203530"/>
        <a:ext cx="1703247" cy="997130"/>
      </dsp:txXfrm>
    </dsp:sp>
    <dsp:sp modelId="{0BABEBA1-7CBD-48E9-85C4-9F3D7114BED5}">
      <dsp:nvSpPr>
        <dsp:cNvPr id="0" name=""/>
        <dsp:cNvSpPr/>
      </dsp:nvSpPr>
      <dsp:spPr>
        <a:xfrm rot="5400000">
          <a:off x="5644246" y="1355253"/>
          <a:ext cx="374241" cy="437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5700029" y="1387028"/>
        <a:ext cx="262676" cy="261969"/>
      </dsp:txXfrm>
    </dsp:sp>
    <dsp:sp modelId="{372238C1-704B-4990-A93B-EA19603C1386}">
      <dsp:nvSpPr>
        <dsp:cNvPr id="0" name=""/>
        <dsp:cNvSpPr/>
      </dsp:nvSpPr>
      <dsp:spPr>
        <a:xfrm>
          <a:off x="4948721" y="1937799"/>
          <a:ext cx="1765291" cy="1059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Fathers “invisible” in services</a:t>
          </a:r>
          <a:endParaRPr lang="en-US" sz="1500" kern="1200"/>
        </a:p>
      </dsp:txBody>
      <dsp:txXfrm>
        <a:off x="4979743" y="1968821"/>
        <a:ext cx="1703247" cy="997130"/>
      </dsp:txXfrm>
    </dsp:sp>
    <dsp:sp modelId="{C3CCD6EE-406E-42FD-8737-E01422FD0FDF}">
      <dsp:nvSpPr>
        <dsp:cNvPr id="0" name=""/>
        <dsp:cNvSpPr/>
      </dsp:nvSpPr>
      <dsp:spPr>
        <a:xfrm rot="10800000">
          <a:off x="4419134" y="2248490"/>
          <a:ext cx="374241" cy="437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531406" y="2336048"/>
        <a:ext cx="261969" cy="262676"/>
      </dsp:txXfrm>
    </dsp:sp>
    <dsp:sp modelId="{4C6663FA-8A6B-44F4-B9D1-3DD67191183A}">
      <dsp:nvSpPr>
        <dsp:cNvPr id="0" name=""/>
        <dsp:cNvSpPr/>
      </dsp:nvSpPr>
      <dsp:spPr>
        <a:xfrm>
          <a:off x="2477313" y="1937799"/>
          <a:ext cx="1765291" cy="1059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Children bear the ultimate cost — disrupted attachment</a:t>
          </a:r>
          <a:endParaRPr lang="en-US" sz="1500" kern="1200"/>
        </a:p>
      </dsp:txBody>
      <dsp:txXfrm>
        <a:off x="2508335" y="1968821"/>
        <a:ext cx="1703247" cy="997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F9D6E-EDFB-4AB8-8DD3-C60EE3BD1E1F}">
      <dsp:nvSpPr>
        <dsp:cNvPr id="0" name=""/>
        <dsp:cNvSpPr/>
      </dsp:nvSpPr>
      <dsp:spPr>
        <a:xfrm rot="5400000">
          <a:off x="2019955" y="1499655"/>
          <a:ext cx="1326648" cy="11541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Protect</a:t>
          </a:r>
        </a:p>
      </dsp:txBody>
      <dsp:txXfrm rot="-5400000">
        <a:off x="2286047" y="1620159"/>
        <a:ext cx="794464" cy="913176"/>
      </dsp:txXfrm>
    </dsp:sp>
    <dsp:sp modelId="{397584E3-219E-49D0-BB7E-305CB4AA3AB5}">
      <dsp:nvSpPr>
        <dsp:cNvPr id="0" name=""/>
        <dsp:cNvSpPr/>
      </dsp:nvSpPr>
      <dsp:spPr>
        <a:xfrm>
          <a:off x="3295395" y="1678752"/>
          <a:ext cx="1480539" cy="79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Protect relational time: reduce caseloads or ringfence minutes for relational visits and follow‑up.</a:t>
          </a:r>
        </a:p>
      </dsp:txBody>
      <dsp:txXfrm>
        <a:off x="3295395" y="1678752"/>
        <a:ext cx="1480539" cy="795989"/>
      </dsp:txXfrm>
    </dsp:sp>
    <dsp:sp modelId="{10D04214-81BC-4161-B397-E9ABE8026E97}">
      <dsp:nvSpPr>
        <dsp:cNvPr id="0" name=""/>
        <dsp:cNvSpPr/>
      </dsp:nvSpPr>
      <dsp:spPr>
        <a:xfrm rot="5400000">
          <a:off x="773436" y="1499655"/>
          <a:ext cx="1326648" cy="11541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039528" y="1620159"/>
        <a:ext cx="794464" cy="913176"/>
      </dsp:txXfrm>
    </dsp:sp>
    <dsp:sp modelId="{CC4F086C-2428-4493-B361-A1CFA2065765}">
      <dsp:nvSpPr>
        <dsp:cNvPr id="0" name=""/>
        <dsp:cNvSpPr/>
      </dsp:nvSpPr>
      <dsp:spPr>
        <a:xfrm rot="5400000">
          <a:off x="1394307" y="2625714"/>
          <a:ext cx="1326648" cy="11541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Stabilise</a:t>
          </a:r>
        </a:p>
      </dsp:txBody>
      <dsp:txXfrm rot="-5400000">
        <a:off x="1660399" y="2746218"/>
        <a:ext cx="794464" cy="913176"/>
      </dsp:txXfrm>
    </dsp:sp>
    <dsp:sp modelId="{4BD9E6C2-4774-496E-9C64-6E648B886049}">
      <dsp:nvSpPr>
        <dsp:cNvPr id="0" name=""/>
        <dsp:cNvSpPr/>
      </dsp:nvSpPr>
      <dsp:spPr>
        <a:xfrm>
          <a:off x="0" y="2804811"/>
          <a:ext cx="1432780" cy="79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Stabilise the workforce: move to longer funding cycles, improve pay, and invest in CPD and supervised mentorship.</a:t>
          </a:r>
        </a:p>
      </dsp:txBody>
      <dsp:txXfrm>
        <a:off x="0" y="2804811"/>
        <a:ext cx="1432780" cy="795989"/>
      </dsp:txXfrm>
    </dsp:sp>
    <dsp:sp modelId="{5630A0B9-098D-453D-8004-20CF3F7FD81B}">
      <dsp:nvSpPr>
        <dsp:cNvPr id="0" name=""/>
        <dsp:cNvSpPr/>
      </dsp:nvSpPr>
      <dsp:spPr>
        <a:xfrm rot="5400000">
          <a:off x="2640826" y="2625714"/>
          <a:ext cx="1326648" cy="11541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906918" y="2746218"/>
        <a:ext cx="794464" cy="913176"/>
      </dsp:txXfrm>
    </dsp:sp>
    <dsp:sp modelId="{640CC066-84D9-4157-9C48-44FADD5D37F8}">
      <dsp:nvSpPr>
        <dsp:cNvPr id="0" name=""/>
        <dsp:cNvSpPr/>
      </dsp:nvSpPr>
      <dsp:spPr>
        <a:xfrm rot="5400000">
          <a:off x="2019955" y="3751773"/>
          <a:ext cx="1326648" cy="11541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Tackle</a:t>
          </a:r>
        </a:p>
      </dsp:txBody>
      <dsp:txXfrm rot="-5400000">
        <a:off x="2286047" y="3872277"/>
        <a:ext cx="794464" cy="913176"/>
      </dsp:txXfrm>
    </dsp:sp>
    <dsp:sp modelId="{2F502980-9D14-4A07-A312-60C70366C0B4}">
      <dsp:nvSpPr>
        <dsp:cNvPr id="0" name=""/>
        <dsp:cNvSpPr/>
      </dsp:nvSpPr>
      <dsp:spPr>
        <a:xfrm>
          <a:off x="3295395" y="3930871"/>
          <a:ext cx="1480539" cy="79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Tackle access inequities: scale community early‑intervention capacity and improve proactive signposting across postcodes.</a:t>
          </a:r>
        </a:p>
      </dsp:txBody>
      <dsp:txXfrm>
        <a:off x="3295395" y="3930871"/>
        <a:ext cx="1480539" cy="795989"/>
      </dsp:txXfrm>
    </dsp:sp>
    <dsp:sp modelId="{FDF46FFD-62CE-4141-AC75-7FF65B4CEA52}">
      <dsp:nvSpPr>
        <dsp:cNvPr id="0" name=""/>
        <dsp:cNvSpPr/>
      </dsp:nvSpPr>
      <dsp:spPr>
        <a:xfrm rot="5400000">
          <a:off x="773436" y="3751773"/>
          <a:ext cx="1326648" cy="11541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039528" y="3872277"/>
        <a:ext cx="794464" cy="913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E0FC4-822C-44D1-8B59-CF5CD0952439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084B-EDD4-4642-9599-F4E6E4F2E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6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84B-EDD4-4642-9599-F4E6E4F2ED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82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84B-EDD4-4642-9599-F4E6E4F2ED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685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1327B-5F53-4FC6-C0AE-37B97B7D5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F177FE-3397-BCCB-E1CC-D6357D04D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901316-AE8E-72CF-2640-28ACF606E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7BF51-EBDB-6742-3BF7-D90FFFE71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84B-EDD4-4642-9599-F4E6E4F2ED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9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84B-EDD4-4642-9599-F4E6E4F2ED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6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84B-EDD4-4642-9599-F4E6E4F2ED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2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84B-EDD4-4642-9599-F4E6E4F2ED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7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84B-EDD4-4642-9599-F4E6E4F2ED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671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84B-EDD4-4642-9599-F4E6E4F2ED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4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84B-EDD4-4642-9599-F4E6E4F2ED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16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84B-EDD4-4642-9599-F4E6E4F2ED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56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9607B8D-5A6C-4ECB-9047-3836C51C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84D6C4-24A3-44DC-9607-566CF5A2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70"/>
            <a:ext cx="4572000" cy="6856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2F7300B-53A6-4A16-AA84-78597664F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921" y="685800"/>
            <a:ext cx="3557304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469" y="1259958"/>
            <a:ext cx="2424224" cy="248172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</a:rPr>
              <a:t>The Right Support at the Right Time</a:t>
            </a:r>
            <a:b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 the Barriers to Early Years Support in Northern Ireland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6035" y="4062037"/>
            <a:ext cx="2200939" cy="1551591"/>
          </a:xfrm>
        </p:spPr>
        <p:txBody>
          <a:bodyPr anchor="t">
            <a:normAutofit fontScale="92500"/>
          </a:bodyPr>
          <a:lstStyle/>
          <a:p>
            <a:r>
              <a:rPr lang="en-GB" sz="1800">
                <a:solidFill>
                  <a:schemeClr val="tx1">
                    <a:lumMod val="65000"/>
                    <a:lumOff val="35000"/>
                  </a:schemeClr>
                </a:solidFill>
              </a:rPr>
              <a:t>Exploring what works, what doesn’t and how we move forward</a:t>
            </a:r>
          </a:p>
          <a:p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Dr Aisling Hylands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52373E-714A-295A-6E31-81C611B798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51" r="33505"/>
          <a:stretch>
            <a:fillRect/>
          </a:stretch>
        </p:blipFill>
        <p:spPr>
          <a:xfrm>
            <a:off x="4572000" y="1571"/>
            <a:ext cx="4572000" cy="6856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C2CA77-57D5-1F37-1527-F917969F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841248"/>
            <a:ext cx="2636433" cy="5340097"/>
          </a:xfrm>
        </p:spPr>
        <p:txBody>
          <a:bodyPr anchor="ctr">
            <a:normAutofit/>
          </a:bodyPr>
          <a:lstStyle/>
          <a:p>
            <a:pPr algn="l"/>
            <a:r>
              <a:rPr lang="en-GB" sz="3900">
                <a:solidFill>
                  <a:schemeClr val="bg1"/>
                </a:solidFill>
              </a:rPr>
              <a:t>Priority implications — what to do next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C3E6721-996D-742F-120C-5691D9686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632998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5AFA63-3240-69BD-D0AB-C707461AB3E9}"/>
              </a:ext>
            </a:extLst>
          </p:cNvPr>
          <p:cNvSpPr txBox="1"/>
          <p:nvPr/>
        </p:nvSpPr>
        <p:spPr>
          <a:xfrm>
            <a:off x="4270247" y="5522976"/>
            <a:ext cx="42451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>
                <a:solidFill>
                  <a:schemeClr val="accent2">
                    <a:lumMod val="60000"/>
                    <a:lumOff val="40000"/>
                  </a:schemeClr>
                </a:solidFill>
              </a:rPr>
              <a:t>“We’ve had incredible staff who’ve built relationships with families, and then they leave because we just can’t offer them the security they need. The turnover is really damaging.” </a:t>
            </a:r>
            <a:r>
              <a:rPr lang="en-GB" sz="1050">
                <a:solidFill>
                  <a:schemeClr val="accent2">
                    <a:lumMod val="60000"/>
                    <a:lumOff val="40000"/>
                  </a:schemeClr>
                </a:solidFill>
              </a:rPr>
              <a:t>(Stakeholder)</a:t>
            </a:r>
          </a:p>
        </p:txBody>
      </p:sp>
    </p:spTree>
    <p:extLst>
      <p:ext uri="{BB962C8B-B14F-4D97-AF65-F5344CB8AC3E}">
        <p14:creationId xmlns:p14="http://schemas.microsoft.com/office/powerpoint/2010/main" val="127300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ACC92-4F85-4180-6F1B-C0B6A67B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777739"/>
            <a:ext cx="2564242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600"/>
              <a:t>Moving Forward: Three Pillars for Reform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737C8-E411-0348-F04A-D1C14528FA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09" r="8962"/>
          <a:stretch>
            <a:fillRect/>
          </a:stretch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sX0" fmla="*/ 0 w 1371600"/>
              <a:gd name="csY0" fmla="*/ 0 h 13716"/>
              <a:gd name="csX1" fmla="*/ 685800 w 1371600"/>
              <a:gd name="csY1" fmla="*/ 0 h 13716"/>
              <a:gd name="csX2" fmla="*/ 1371600 w 1371600"/>
              <a:gd name="csY2" fmla="*/ 0 h 13716"/>
              <a:gd name="csX3" fmla="*/ 1371600 w 1371600"/>
              <a:gd name="csY3" fmla="*/ 13716 h 13716"/>
              <a:gd name="csX4" fmla="*/ 713232 w 1371600"/>
              <a:gd name="csY4" fmla="*/ 13716 h 13716"/>
              <a:gd name="csX5" fmla="*/ 0 w 1371600"/>
              <a:gd name="csY5" fmla="*/ 13716 h 13716"/>
              <a:gd name="csX6" fmla="*/ 0 w 1371600"/>
              <a:gd name="csY6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127" y="2892"/>
                  <a:pt x="1371229" y="8681"/>
                  <a:pt x="1371600" y="13716"/>
                </a:cubicBezTo>
                <a:cubicBezTo>
                  <a:pt x="1107995" y="21892"/>
                  <a:pt x="1033361" y="28370"/>
                  <a:pt x="713232" y="13716"/>
                </a:cubicBezTo>
                <a:cubicBezTo>
                  <a:pt x="393103" y="-938"/>
                  <a:pt x="289343" y="38649"/>
                  <a:pt x="0" y="13716"/>
                </a:cubicBezTo>
                <a:cubicBezTo>
                  <a:pt x="227" y="7219"/>
                  <a:pt x="197" y="5990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228" y="6235"/>
                  <a:pt x="1371259" y="10206"/>
                  <a:pt x="1371600" y="13716"/>
                </a:cubicBezTo>
                <a:cubicBezTo>
                  <a:pt x="1176823" y="-5981"/>
                  <a:pt x="900830" y="5417"/>
                  <a:pt x="713232" y="13716"/>
                </a:cubicBezTo>
                <a:cubicBezTo>
                  <a:pt x="525634" y="22015"/>
                  <a:pt x="282837" y="1152"/>
                  <a:pt x="0" y="13716"/>
                </a:cubicBezTo>
                <a:cubicBezTo>
                  <a:pt x="596" y="8712"/>
                  <a:pt x="320" y="342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4F0E4-9851-6BFD-AC55-7B56F9FC2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0" y="4777739"/>
            <a:ext cx="5173220" cy="1399223"/>
          </a:xfrm>
        </p:spPr>
        <p:txBody>
          <a:bodyPr anchor="ctr">
            <a:normAutofit/>
          </a:bodyPr>
          <a:lstStyle/>
          <a:p>
            <a:r>
              <a:rPr lang="en-GB" sz="1900" b="1"/>
              <a:t>Sustained, Flexible Investment</a:t>
            </a:r>
          </a:p>
          <a:p>
            <a:r>
              <a:rPr lang="en-GB" sz="1900" b="1"/>
              <a:t>Integrated, Child-Centred Strategy</a:t>
            </a:r>
          </a:p>
          <a:p>
            <a:r>
              <a:rPr lang="en-GB" sz="1900" b="1"/>
              <a:t>Workforce Professionalisation and Support</a:t>
            </a:r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297583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949118-6A6B-C297-C4A2-B2017C06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en-GB" sz="4000"/>
              <a:t>Final Reflections and Implications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98DC43-C59D-CBC8-0E63-27AA11D6F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929384"/>
            <a:ext cx="3464715" cy="4247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Early support works best when it is 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relational, consistent and trusted</a:t>
            </a:r>
            <a:endParaRPr kumimoji="0" lang="en-US" altLang="en-US" sz="1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Universal services are valued, but 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increasingly stretched</a:t>
            </a:r>
            <a:endParaRPr kumimoji="0" lang="en-US" altLang="en-US" sz="1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Findings point to the need for a 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complementary relational role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that: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sz="1400">
                <a:latin typeface="Arial" panose="020B0604020202020204" pitchFamily="34" charset="0"/>
              </a:rPr>
              <a:t>B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ridges health, early education and community support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sz="1400">
                <a:latin typeface="Arial" panose="020B0604020202020204" pitchFamily="34" charset="0"/>
              </a:rPr>
              <a:t>S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trengthens continuity rather than replacing existing services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Northern Ireland context matters</a:t>
            </a:r>
            <a:endParaRPr kumimoji="0" lang="en-US" altLang="en-US" sz="1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sz="1400">
                <a:latin typeface="Arial" panose="020B0604020202020204" pitchFamily="34" charset="0"/>
              </a:rPr>
              <a:t>P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ost-conflict legacy, devolved governance and service fragmentation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sz="1400">
                <a:latin typeface="Arial" panose="020B0604020202020204" pitchFamily="34" charset="0"/>
              </a:rPr>
              <a:t>M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akes relational continuity particularly critical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 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timely moment for change</a:t>
            </a:r>
            <a:endParaRPr kumimoji="0" lang="en-US" altLang="en-US" sz="1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Early Years Strategy progressing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sz="1400">
                <a:latin typeface="Arial" panose="020B0604020202020204" pitchFamily="34" charset="0"/>
              </a:rPr>
              <a:t>W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orkforce alignment remains essential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8" name="Picture 27" descr="Hands holding each other's wrists and interlinked to form a circle">
            <a:extLst>
              <a:ext uri="{FF2B5EF4-FFF2-40B4-BE49-F238E27FC236}">
                <a16:creationId xmlns:a16="http://schemas.microsoft.com/office/drawing/2014/main" id="{958F718A-47F1-67B1-49AF-E80E102F6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46" r="26425" b="-1"/>
          <a:stretch>
            <a:fillRect/>
          </a:stretch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235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28BFE-DCB3-36BE-F5F8-63D1F219E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776C3-F3F4-8A00-78E8-4CAF1AC8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840" y="1741337"/>
            <a:ext cx="4086547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Listening</a:t>
            </a:r>
            <a:br>
              <a:rPr lang="en-US" sz="4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5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43336"/>
            <a:ext cx="3872284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33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9EA95B6-474F-45AC-818B-C16DDA5A4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4BD8C85-3E1B-430D-B450-1C103B9E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751605"/>
            <a:ext cx="2028825" cy="33547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904" y="2097290"/>
            <a:ext cx="1524647" cy="2663420"/>
          </a:xfrm>
        </p:spPr>
        <p:txBody>
          <a:bodyPr>
            <a:normAutofit/>
          </a:bodyPr>
          <a:lstStyle/>
          <a:p>
            <a:r>
              <a:rPr lang="en-GB" sz="2100">
                <a:solidFill>
                  <a:srgbClr val="595959"/>
                </a:solidFill>
              </a:rPr>
              <a:t>Session Overview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FE22830-D1DB-4DDE-9CC9-1F1A16F5C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6225" y="0"/>
            <a:ext cx="505777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957" y="839224"/>
            <a:ext cx="3764996" cy="5179553"/>
          </a:xfrm>
        </p:spPr>
        <p:txBody>
          <a:bodyPr anchor="ctr">
            <a:normAutofit/>
          </a:bodyPr>
          <a:lstStyle/>
          <a:p>
            <a:pPr>
              <a:defRPr sz="2400"/>
            </a:pPr>
            <a:r>
              <a:t>Study snapshot: 3 </a:t>
            </a:r>
            <a:r>
              <a:rPr lang="en-GB"/>
              <a:t>data </a:t>
            </a:r>
            <a:r>
              <a:t>strands (Stakeholders</a:t>
            </a:r>
            <a:r>
              <a:rPr lang="en-GB"/>
              <a:t>,</a:t>
            </a:r>
            <a:r>
              <a:t> Workforce</a:t>
            </a:r>
            <a:r>
              <a:rPr lang="en-GB"/>
              <a:t> and</a:t>
            </a:r>
            <a:r>
              <a:t> Parents)</a:t>
            </a:r>
            <a:endParaRPr lang="en-GB" sz="1700">
              <a:solidFill>
                <a:srgbClr val="595959"/>
              </a:solidFill>
            </a:endParaRPr>
          </a:p>
          <a:p>
            <a:pPr>
              <a:defRPr sz="2400"/>
            </a:pPr>
            <a:r>
              <a:t>Understand current strengths in early intervention in NI</a:t>
            </a:r>
          </a:p>
          <a:p>
            <a:pPr>
              <a:defRPr sz="2400"/>
            </a:pPr>
            <a:r>
              <a:t>Identify systemic barriers and their impact</a:t>
            </a:r>
          </a:p>
          <a:p>
            <a:pPr>
              <a:defRPr sz="2400"/>
            </a:pPr>
            <a:r>
              <a:t>Explore recommendations for change</a:t>
            </a:r>
          </a:p>
          <a:p>
            <a:pPr>
              <a:defRPr sz="2400"/>
            </a:pPr>
            <a:r>
              <a:t>Reflect on implications for professional practice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81" y="685800"/>
            <a:ext cx="3264837" cy="1474666"/>
          </a:xfrm>
        </p:spPr>
        <p:txBody>
          <a:bodyPr anchor="b">
            <a:norm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Why Early Intervention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81" y="2447337"/>
            <a:ext cx="3264837" cy="3770434"/>
          </a:xfrm>
        </p:spPr>
        <p:txBody>
          <a:bodyPr anchor="t">
            <a:normAutofit/>
          </a:bodyPr>
          <a:lstStyle/>
          <a:p>
            <a:endParaRPr lang="en-GB" sz="1700">
              <a:solidFill>
                <a:srgbClr val="595959"/>
              </a:solidFill>
            </a:endParaRPr>
          </a:p>
          <a:p>
            <a:pPr>
              <a:spcAft>
                <a:spcPts val="600"/>
              </a:spcAft>
              <a:defRPr sz="2000"/>
            </a:pPr>
            <a:r>
              <a:rPr lang="en-GB" sz="1700">
                <a:solidFill>
                  <a:srgbClr val="595959"/>
                </a:solidFill>
              </a:rPr>
              <a:t>First three years = foundation for lifelong health and wellbeing</a:t>
            </a:r>
          </a:p>
          <a:p>
            <a:pPr>
              <a:spcAft>
                <a:spcPts val="600"/>
              </a:spcAft>
              <a:defRPr sz="2000"/>
            </a:pPr>
            <a:r>
              <a:rPr lang="en-GB" sz="1700">
                <a:solidFill>
                  <a:srgbClr val="595959"/>
                </a:solidFill>
              </a:rPr>
              <a:t>Secure relationships drive early brain development</a:t>
            </a:r>
          </a:p>
          <a:p>
            <a:pPr>
              <a:spcAft>
                <a:spcPts val="600"/>
              </a:spcAft>
              <a:defRPr sz="2000"/>
            </a:pPr>
            <a:r>
              <a:rPr lang="en-GB" sz="1700">
                <a:solidFill>
                  <a:srgbClr val="595959"/>
                </a:solidFill>
              </a:rPr>
              <a:t>Cost of late intervention: £536 million annually in NI</a:t>
            </a:r>
          </a:p>
        </p:txBody>
      </p:sp>
      <p:pic>
        <p:nvPicPr>
          <p:cNvPr id="27" name="Picture 26" descr="Computer Generated Lights">
            <a:extLst>
              <a:ext uri="{FF2B5EF4-FFF2-40B4-BE49-F238E27FC236}">
                <a16:creationId xmlns:a16="http://schemas.microsoft.com/office/drawing/2014/main" id="{FFFD39D5-41E0-D7D3-5A50-0647A9CD82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82" r="34431"/>
          <a:stretch>
            <a:fillRect/>
          </a:stretch>
        </p:blipFill>
        <p:spPr>
          <a:xfrm>
            <a:off x="5327062" y="685799"/>
            <a:ext cx="3116367" cy="55319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8554-CA65-6187-FBE7-07AED8B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Establishing a Theoretical Framework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E54D17-E852-E780-B304-774875A8F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528" y="1600200"/>
            <a:ext cx="678894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6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065" y="0"/>
            <a:ext cx="354883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33714-3F8D-864B-9CAB-3CD421AE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37" y="871442"/>
            <a:ext cx="2193632" cy="3172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kern="120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Relational-Ecological Framework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AF90BE-F34B-F4F7-316A-26E9B5C8F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8792" y="1527048"/>
            <a:ext cx="6089485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29ACD-F13B-DD59-DCA3-831A400D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chemeClr val="tx2"/>
                </a:solidFill>
              </a:rPr>
              <a:t>A Fractured System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E08F1FE6-0A05-27E8-6FB8-CC2E86A9D6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42936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13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799"/>
            <a:ext cx="405765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B0DAF-3AA5-B65D-1856-28DEC502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29" y="1335183"/>
            <a:ext cx="2637691" cy="4150899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The Workforce Crisis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685799"/>
            <a:ext cx="405765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1396C1-11FD-F923-DCC3-CBE6E07A37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59500" y="1335183"/>
            <a:ext cx="3082649" cy="41876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High caseloads and emotional strain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Burnout and turnover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Lack of professional development and supervision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Under-recognised professional status</a:t>
            </a:r>
          </a:p>
        </p:txBody>
      </p:sp>
    </p:spTree>
    <p:extLst>
      <p:ext uri="{BB962C8B-B14F-4D97-AF65-F5344CB8AC3E}">
        <p14:creationId xmlns:p14="http://schemas.microsoft.com/office/powerpoint/2010/main" val="46953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635" y="685800"/>
            <a:ext cx="8100729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67BB6-3894-EB37-600A-4893C2E3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040" y="1261137"/>
            <a:ext cx="6719920" cy="888360"/>
          </a:xfrm>
        </p:spPr>
        <p:txBody>
          <a:bodyPr anchor="b">
            <a:normAutofit/>
          </a:bodyPr>
          <a:lstStyle/>
          <a:p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</a:rPr>
              <a:t>The Human Cost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D63C359C-A072-CD46-B41C-969EBF0662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2040" y="2427383"/>
          <a:ext cx="6719919" cy="316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2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EF62E-E3BF-3651-9834-39D96DE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92" y="1444741"/>
            <a:ext cx="7018398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the data tells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E48AD-5552-0FC6-6108-956F0F6DA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492" y="2231136"/>
            <a:ext cx="3362493" cy="317025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Relational continuity is central: secure parent–child attachment depends on caregiver mental health and sustained practitioner relationships.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Workforce fragility undermines prevention: short-term funding, low pay and high caseloads reduce relational time and drive turnover.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Access and equity gaps: postcode variation and long waiting lists mean similar needs receive very different responses.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131F4-1040-300E-D868-AA4232454353}"/>
              </a:ext>
            </a:extLst>
          </p:cNvPr>
          <p:cNvSpPr txBox="1"/>
          <p:nvPr/>
        </p:nvSpPr>
        <p:spPr>
          <a:xfrm>
            <a:off x="4692015" y="2701427"/>
            <a:ext cx="3415875" cy="269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FC4E9-73EF-2C90-5AF2-75B10DB6CC0D}"/>
              </a:ext>
            </a:extLst>
          </p:cNvPr>
          <p:cNvSpPr txBox="1"/>
          <p:nvPr/>
        </p:nvSpPr>
        <p:spPr>
          <a:xfrm>
            <a:off x="6085545" y="1288791"/>
            <a:ext cx="1645920" cy="471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1">
                <a:solidFill>
                  <a:schemeClr val="accent2">
                    <a:lumMod val="60000"/>
                    <a:lumOff val="40000"/>
                  </a:schemeClr>
                </a:solidFill>
              </a:rPr>
              <a:t>“Short-term contracts and funding are a real issue. You spend time building relationships with vulnerable families, but when contracts end, you lose the experienced staff who those families rely on, which can disrupt their progress.”</a:t>
            </a:r>
          </a:p>
          <a:p>
            <a:r>
              <a:rPr lang="en-GB" sz="1050">
                <a:solidFill>
                  <a:schemeClr val="accent2">
                    <a:lumMod val="60000"/>
                    <a:lumOff val="40000"/>
                  </a:schemeClr>
                </a:solidFill>
              </a:rPr>
              <a:t>(Stakeholder participant)</a:t>
            </a:r>
          </a:p>
          <a:p>
            <a:endParaRPr lang="en-GB" sz="140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GB" sz="1200" b="1" i="1">
                <a:solidFill>
                  <a:schemeClr val="accent2">
                    <a:lumMod val="60000"/>
                    <a:lumOff val="40000"/>
                  </a:schemeClr>
                </a:solidFill>
              </a:rPr>
              <a:t>“We are in a brilliant position to be able to go in and support these families early…when you’ve got the time and you’re seeing a family regularly, they open up more.” </a:t>
            </a:r>
          </a:p>
          <a:p>
            <a:r>
              <a:rPr lang="en-GB" sz="1100">
                <a:solidFill>
                  <a:schemeClr val="accent2">
                    <a:lumMod val="60000"/>
                    <a:lumOff val="40000"/>
                  </a:schemeClr>
                </a:solidFill>
              </a:rPr>
              <a:t>(Health visitor participant)</a:t>
            </a:r>
          </a:p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53025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On-screen Show (4:3)</PresentationFormat>
  <Paragraphs>79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Calibri</vt:lpstr>
      <vt:lpstr>Office Theme</vt:lpstr>
      <vt:lpstr>The Right Support at the Right Time  Understanding the Barriers to Early Years Support in Northern Ireland</vt:lpstr>
      <vt:lpstr>Session Overview</vt:lpstr>
      <vt:lpstr>Why Early Intervention Matters</vt:lpstr>
      <vt:lpstr>Establishing a Theoretical Framework</vt:lpstr>
      <vt:lpstr>Relational-Ecological Framework</vt:lpstr>
      <vt:lpstr>A Fractured System</vt:lpstr>
      <vt:lpstr>The Workforce Crisis</vt:lpstr>
      <vt:lpstr>The Human Cost</vt:lpstr>
      <vt:lpstr>What the data tells us</vt:lpstr>
      <vt:lpstr>Priority implications — what to do next</vt:lpstr>
      <vt:lpstr>Moving Forward: Three Pillars for Reform</vt:lpstr>
      <vt:lpstr>Final Reflections and Implications </vt:lpstr>
      <vt:lpstr>Thank You For Listening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Aisling Hylands</dc:creator>
  <cp:keywords/>
  <dc:description>generated using python-pptx</dc:description>
  <cp:lastModifiedBy>Zoe Lewis</cp:lastModifiedBy>
  <cp:revision>2</cp:revision>
  <dcterms:created xsi:type="dcterms:W3CDTF">2013-01-27T09:14:16Z</dcterms:created>
  <dcterms:modified xsi:type="dcterms:W3CDTF">2026-01-20T19:43:37Z</dcterms:modified>
  <cp:category/>
</cp:coreProperties>
</file>